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50" r:id="rId1"/>
  </p:sldMasterIdLst>
  <p:notesMasterIdLst>
    <p:notesMasterId r:id="rId16"/>
  </p:notesMasterIdLst>
  <p:sldIdLst>
    <p:sldId id="289" r:id="rId2"/>
    <p:sldId id="294" r:id="rId3"/>
    <p:sldId id="297" r:id="rId4"/>
    <p:sldId id="290" r:id="rId5"/>
    <p:sldId id="291" r:id="rId6"/>
    <p:sldId id="295" r:id="rId7"/>
    <p:sldId id="296" r:id="rId8"/>
    <p:sldId id="293" r:id="rId9"/>
    <p:sldId id="281" r:id="rId10"/>
    <p:sldId id="283" r:id="rId11"/>
    <p:sldId id="286" r:id="rId12"/>
    <p:sldId id="287" r:id="rId13"/>
    <p:sldId id="284" r:id="rId14"/>
    <p:sldId id="292" r:id="rId15"/>
  </p:sldIdLst>
  <p:sldSz cx="24387175" cy="13716000"/>
  <p:notesSz cx="6858000" cy="9926638"/>
  <p:embeddedFontLst>
    <p:embeddedFont>
      <p:font typeface="Verdana" pitchFamily="34" charset="0"/>
      <p:regular r:id="rId17"/>
      <p:bold r:id="rId18"/>
      <p:italic r:id="rId19"/>
      <p:boldItalic r:id="rId20"/>
    </p:embeddedFont>
    <p:embeddedFont>
      <p:font typeface="ALS Sector Regular" pitchFamily="2" charset="0"/>
      <p:regular r:id="rId21"/>
    </p:embeddedFont>
    <p:embeddedFont>
      <p:font typeface="ALS Sector Bold" pitchFamily="2" charset="0"/>
      <p:bold r:id="rId22"/>
    </p:embeddedFont>
    <p:embeddedFont>
      <p:font typeface="Arial Unicode MS" pitchFamily="34" charset="-128"/>
      <p:regular r:id="rId23"/>
    </p:embeddedFont>
    <p:embeddedFont>
      <p:font typeface="Stolzl" pitchFamily="50" charset="-52"/>
      <p:regular r:id="rId24"/>
    </p:embeddedFon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Calibri Light" pitchFamily="34" charset="0"/>
      <p:regular r:id="rId29"/>
      <p:italic r:id="rId30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333" userDrawn="1">
          <p15:clr>
            <a:srgbClr val="A4A3A4"/>
          </p15:clr>
        </p15:guide>
        <p15:guide id="3" orient="horz" pos="7971" userDrawn="1">
          <p15:clr>
            <a:srgbClr val="A4A3A4"/>
          </p15:clr>
        </p15:guide>
        <p15:guide id="4" pos="15007" userDrawn="1">
          <p15:clr>
            <a:srgbClr val="A4A3A4"/>
          </p15:clr>
        </p15:guide>
        <p15:guide id="5" orient="horz" pos="646" userDrawn="1">
          <p15:clr>
            <a:srgbClr val="A4A3A4"/>
          </p15:clr>
        </p15:guide>
        <p15:guide id="6" orient="horz" pos="7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4C47"/>
    <a:srgbClr val="FED659"/>
    <a:srgbClr val="FFEBAF"/>
    <a:srgbClr val="F2F2F2"/>
    <a:srgbClr val="DE5F30"/>
    <a:srgbClr val="9E4423"/>
    <a:srgbClr val="612A16"/>
    <a:srgbClr val="401B0E"/>
    <a:srgbClr val="DE7752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49" autoAdjust="0"/>
    <p:restoredTop sz="96056" autoAdjust="0"/>
  </p:normalViewPr>
  <p:slideViewPr>
    <p:cSldViewPr snapToGrid="0" snapToObjects="1">
      <p:cViewPr>
        <p:scale>
          <a:sx n="58" d="100"/>
          <a:sy n="58" d="100"/>
        </p:scale>
        <p:origin x="-474" y="-72"/>
      </p:cViewPr>
      <p:guideLst>
        <p:guide orient="horz" pos="7971"/>
        <p:guide orient="horz" pos="646"/>
        <p:guide orient="horz" pos="782"/>
        <p:guide pos="333"/>
        <p:guide pos="150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spPr>
            <a:solidFill>
              <a:srgbClr val="FED659"/>
            </a:solidFill>
            <a:ln>
              <a:noFill/>
            </a:ln>
            <a:effectLst/>
          </c:spPr>
          <c:invertIfNegative val="0"/>
          <c:cat>
            <c:strRef>
              <c:f>Лист1!$A$2:$A$25</c:f>
              <c:strCache>
                <c:ptCount val="24"/>
                <c:pt idx="0">
                  <c:v>Мед. помощь</c:v>
                </c:pt>
                <c:pt idx="1">
                  <c:v>Медико-социальные экспертизы</c:v>
                </c:pt>
                <c:pt idx="2">
                  <c:v>Обеспечение лекарственными препаратами</c:v>
                </c:pt>
                <c:pt idx="3">
                  <c:v>Помощь в оформлении документов</c:v>
                </c:pt>
                <c:pt idx="4">
                  <c:v>Содействие в получении мер соц. поддержки, в том числе льгот</c:v>
                </c:pt>
                <c:pt idx="5">
                  <c:v>Оказание помощи по вопросам пенсионного обеспечения и предоставления соц. выплат</c:v>
                </c:pt>
                <c:pt idx="6">
                  <c:v>Помощь в приготовлении пищи</c:v>
                </c:pt>
                <c:pt idx="7">
                  <c:v>Приготовление горячей пищи</c:v>
                </c:pt>
                <c:pt idx="8">
                  <c:v>Подача пищи</c:v>
                </c:pt>
                <c:pt idx="9">
                  <c:v>Подача пищи и кормление</c:v>
                </c:pt>
                <c:pt idx="10">
                  <c:v>Подготовка лекарств</c:v>
                </c:pt>
                <c:pt idx="11">
                  <c:v>Еженедельная уборка</c:v>
                </c:pt>
                <c:pt idx="12">
                  <c:v>Пересаживание; изменение положения тела</c:v>
                </c:pt>
                <c:pt idx="13">
                  <c:v>Смена постельного белья</c:v>
                </c:pt>
                <c:pt idx="14">
                  <c:v>Доставка на дом продуктов питания и товаров первой необходимости</c:v>
                </c:pt>
                <c:pt idx="15">
                  <c:v>Содействие в организации предоставления услуг </c:v>
                </c:pt>
                <c:pt idx="16">
                  <c:v>Оказание помощи в оформлении документов на погребение</c:v>
                </c:pt>
                <c:pt idx="17">
                  <c:v>Полное купание</c:v>
                </c:pt>
                <c:pt idx="18">
                  <c:v>Утренний/вечерний туалет</c:v>
                </c:pt>
                <c:pt idx="19">
                  <c:v>Проведение гигиенических процедур нижней части тела</c:v>
                </c:pt>
                <c:pt idx="20">
                  <c:v>Помощь при использовании средств личной гигиены /  туалетом</c:v>
                </c:pt>
                <c:pt idx="21">
                  <c:v>Содействие в госпитализации, сопровождение в мед. организации</c:v>
                </c:pt>
                <c:pt idx="22">
                  <c:v>Посещение получателей услуг, нахадящихся в мед. организациях</c:v>
                </c:pt>
                <c:pt idx="23">
                  <c:v>Содействие в оформлении путевок на санаторно-курортное лечение</c:v>
                </c:pt>
              </c:strCache>
            </c:strRef>
          </c:cat>
          <c:val>
            <c:numRef>
              <c:f>Лист1!$B$2:$B$25</c:f>
              <c:numCache>
                <c:formatCode>General</c:formatCode>
                <c:ptCount val="24"/>
                <c:pt idx="0">
                  <c:v>59</c:v>
                </c:pt>
                <c:pt idx="1">
                  <c:v>0</c:v>
                </c:pt>
                <c:pt idx="2">
                  <c:v>78</c:v>
                </c:pt>
                <c:pt idx="3">
                  <c:v>9</c:v>
                </c:pt>
                <c:pt idx="4">
                  <c:v>5</c:v>
                </c:pt>
                <c:pt idx="5">
                  <c:v>4</c:v>
                </c:pt>
                <c:pt idx="6">
                  <c:v>6</c:v>
                </c:pt>
                <c:pt idx="7">
                  <c:v>27</c:v>
                </c:pt>
                <c:pt idx="8">
                  <c:v>83</c:v>
                </c:pt>
                <c:pt idx="9">
                  <c:v>18</c:v>
                </c:pt>
                <c:pt idx="10">
                  <c:v>6</c:v>
                </c:pt>
                <c:pt idx="11">
                  <c:v>32</c:v>
                </c:pt>
                <c:pt idx="12">
                  <c:v>108</c:v>
                </c:pt>
                <c:pt idx="13">
                  <c:v>67</c:v>
                </c:pt>
                <c:pt idx="14">
                  <c:v>17</c:v>
                </c:pt>
                <c:pt idx="15">
                  <c:v>1</c:v>
                </c:pt>
                <c:pt idx="16">
                  <c:v>0</c:v>
                </c:pt>
                <c:pt idx="17">
                  <c:v>29</c:v>
                </c:pt>
                <c:pt idx="18">
                  <c:v>67</c:v>
                </c:pt>
                <c:pt idx="19">
                  <c:v>97</c:v>
                </c:pt>
                <c:pt idx="20">
                  <c:v>155</c:v>
                </c:pt>
                <c:pt idx="21">
                  <c:v>5</c:v>
                </c:pt>
                <c:pt idx="22">
                  <c:v>3</c:v>
                </c:pt>
                <c:pt idx="2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DA2-4820-8DE2-C95848AE93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5035392"/>
        <c:axId val="131701760"/>
      </c:barChart>
      <c:catAx>
        <c:axId val="55035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tolzl" panose="00000500000000000000" pitchFamily="50" charset="-52"/>
                <a:ea typeface="+mn-ea"/>
                <a:cs typeface="+mn-cs"/>
              </a:defRPr>
            </a:pPr>
            <a:endParaRPr lang="ru-RU"/>
          </a:p>
        </c:txPr>
        <c:crossAx val="131701760"/>
        <c:crosses val="autoZero"/>
        <c:auto val="1"/>
        <c:lblAlgn val="ctr"/>
        <c:lblOffset val="100"/>
        <c:noMultiLvlLbl val="0"/>
      </c:catAx>
      <c:valAx>
        <c:axId val="131701760"/>
        <c:scaling>
          <c:orientation val="minMax"/>
          <c:max val="18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tolzl" panose="00000500000000000000" pitchFamily="50" charset="-52"/>
                <a:ea typeface="+mn-ea"/>
                <a:cs typeface="+mn-cs"/>
              </a:defRPr>
            </a:pPr>
            <a:endParaRPr lang="ru-RU"/>
          </a:p>
        </c:txPr>
        <c:crossAx val="55035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tolzl" panose="00000500000000000000" pitchFamily="50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tolzl Bold" panose="00000800000000000000" pitchFamily="50" charset="-52"/>
                <a:ea typeface="+mn-ea"/>
                <a:cs typeface="+mn-cs"/>
              </a:defRPr>
            </a:pPr>
            <a:r>
              <a:rPr lang="ru-RU" sz="2000" dirty="0">
                <a:latin typeface="Stolzl Bold" panose="00000800000000000000" pitchFamily="50" charset="-52"/>
              </a:rPr>
              <a:t>ВОЗРАСТНОЙ ДИАПАЗОН ПОДОПЕЧНЫХ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Возрастной диапозон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57E-4066-922E-8C0AE55B5DD6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57E-4066-922E-8C0AE55B5DD6}"/>
              </c:ext>
            </c:extLst>
          </c:dPt>
          <c:dPt>
            <c:idx val="2"/>
            <c:bubble3D val="0"/>
            <c:spPr>
              <a:solidFill>
                <a:srgbClr val="FED659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57E-4066-922E-8C0AE55B5DD6}"/>
              </c:ext>
            </c:extLst>
          </c:dPt>
          <c:dPt>
            <c:idx val="3"/>
            <c:bubble3D val="0"/>
            <c:spPr>
              <a:solidFill>
                <a:srgbClr val="FFEBA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E57E-4066-922E-8C0AE55B5DD6}"/>
              </c:ext>
            </c:extLst>
          </c:dPt>
          <c:dPt>
            <c:idx val="4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57E-4066-922E-8C0AE55B5DD6}"/>
              </c:ext>
            </c:extLst>
          </c:dPt>
          <c:dPt>
            <c:idx val="5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57E-4066-922E-8C0AE55B5DD6}"/>
              </c:ext>
            </c:extLst>
          </c:dPt>
          <c:dPt>
            <c:idx val="6"/>
            <c:bubble3D val="0"/>
            <c:spPr>
              <a:solidFill>
                <a:srgbClr val="4F4C47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57E-4066-922E-8C0AE55B5DD6}"/>
              </c:ext>
            </c:extLst>
          </c:dPt>
          <c:cat>
            <c:strRef>
              <c:f>Лист1!$A$2:$A$8</c:f>
              <c:strCache>
                <c:ptCount val="7"/>
                <c:pt idx="0">
                  <c:v>До 40 лет</c:v>
                </c:pt>
                <c:pt idx="1">
                  <c:v>41-55 лет</c:v>
                </c:pt>
                <c:pt idx="2">
                  <c:v>56-65 лет</c:v>
                </c:pt>
                <c:pt idx="3">
                  <c:v>66-75 лет</c:v>
                </c:pt>
                <c:pt idx="4">
                  <c:v>76-85 лет</c:v>
                </c:pt>
                <c:pt idx="5">
                  <c:v>85-90 лет</c:v>
                </c:pt>
                <c:pt idx="6">
                  <c:v>Старше 90 лет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531</c:v>
                </c:pt>
                <c:pt idx="1">
                  <c:v>2031</c:v>
                </c:pt>
                <c:pt idx="2">
                  <c:v>4944</c:v>
                </c:pt>
                <c:pt idx="3">
                  <c:v>16978</c:v>
                </c:pt>
                <c:pt idx="4">
                  <c:v>30268</c:v>
                </c:pt>
                <c:pt idx="5">
                  <c:v>18955</c:v>
                </c:pt>
                <c:pt idx="6">
                  <c:v>14494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7E-4066-922E-8C0AE55B5D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tolzl Bold" panose="00000800000000000000" pitchFamily="50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latin typeface="Stolzl Bold" panose="00000800000000000000" pitchFamily="50" charset="-52"/>
              </a:rPr>
              <a:t>ВОЗРАСТНОЙ ДИАПАЗОН ГРАЖДАН НА ЕЖЕДНЕВНОМ ОБСЛУЖИВАНИ</a:t>
            </a:r>
            <a:r>
              <a:rPr lang="ru-RU" sz="1800" baseline="0" dirty="0">
                <a:latin typeface="Stolzl Bold" panose="00000800000000000000" pitchFamily="50" charset="-52"/>
              </a:rPr>
              <a:t>И</a:t>
            </a:r>
            <a:r>
              <a:rPr lang="ru-RU" sz="1800" dirty="0">
                <a:latin typeface="Stolzl Bold" panose="00000800000000000000" pitchFamily="50" charset="-52"/>
              </a:rPr>
              <a:t>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spPr>
            <a:solidFill>
              <a:srgbClr val="FED659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До 40 лет</c:v>
                </c:pt>
                <c:pt idx="1">
                  <c:v>41-55 лет</c:v>
                </c:pt>
                <c:pt idx="2">
                  <c:v>56-65 лет</c:v>
                </c:pt>
                <c:pt idx="3">
                  <c:v>66-75 лет</c:v>
                </c:pt>
                <c:pt idx="4">
                  <c:v>76-85 лет</c:v>
                </c:pt>
                <c:pt idx="5">
                  <c:v>86-90 лет</c:v>
                </c:pt>
                <c:pt idx="6">
                  <c:v>Старше 90 лет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12</c:v>
                </c:pt>
                <c:pt idx="1">
                  <c:v>33</c:v>
                </c:pt>
                <c:pt idx="2">
                  <c:v>28</c:v>
                </c:pt>
                <c:pt idx="3">
                  <c:v>87</c:v>
                </c:pt>
                <c:pt idx="4">
                  <c:v>122</c:v>
                </c:pt>
                <c:pt idx="5">
                  <c:v>105</c:v>
                </c:pt>
                <c:pt idx="6">
                  <c:v>111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463-4C10-87D4-AFF253DB83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146944"/>
        <c:axId val="54148480"/>
      </c:barChart>
      <c:catAx>
        <c:axId val="54146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tolzl Bold" panose="00000800000000000000" pitchFamily="50" charset="-52"/>
                <a:ea typeface="+mn-ea"/>
                <a:cs typeface="+mn-cs"/>
              </a:defRPr>
            </a:pPr>
            <a:endParaRPr lang="ru-RU"/>
          </a:p>
        </c:txPr>
        <c:crossAx val="54148480"/>
        <c:crosses val="autoZero"/>
        <c:auto val="1"/>
        <c:lblAlgn val="ctr"/>
        <c:lblOffset val="100"/>
        <c:noMultiLvlLbl val="0"/>
      </c:catAx>
      <c:valAx>
        <c:axId val="54148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tolzl Bold" panose="00000800000000000000" pitchFamily="50" charset="-52"/>
                <a:ea typeface="+mn-ea"/>
                <a:cs typeface="+mn-cs"/>
              </a:defRPr>
            </a:pPr>
            <a:endParaRPr lang="ru-RU"/>
          </a:p>
        </c:txPr>
        <c:crossAx val="54146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tolzl Bold" panose="00000800000000000000" pitchFamily="50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latin typeface="Stolzl Bold" panose="00000800000000000000" pitchFamily="50" charset="-52"/>
              </a:rPr>
              <a:t>ВОЗРАСТНОЙ ДИАПАЗОН ГРАЖДАН НА ПЕРИОДИЧЕСКОМ ОБСЛУЖИВАНИ</a:t>
            </a:r>
            <a:r>
              <a:rPr lang="ru-RU" sz="1800" baseline="0" dirty="0">
                <a:latin typeface="Stolzl Bold" panose="00000800000000000000" pitchFamily="50" charset="-52"/>
              </a:rPr>
              <a:t>И</a:t>
            </a:r>
            <a:r>
              <a:rPr lang="ru-RU" sz="1800" dirty="0">
                <a:latin typeface="Stolzl Bold" panose="00000800000000000000" pitchFamily="50" charset="-52"/>
              </a:rPr>
              <a:t> </a:t>
            </a:r>
          </a:p>
        </c:rich>
      </c:tx>
      <c:layout>
        <c:manualLayout>
          <c:xMode val="edge"/>
          <c:yMode val="edge"/>
          <c:x val="8.3206315690777424E-2"/>
          <c:y val="2.686979746289102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spPr>
            <a:solidFill>
              <a:srgbClr val="FED659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До 40 лет</c:v>
                </c:pt>
                <c:pt idx="1">
                  <c:v>41-55 лет</c:v>
                </c:pt>
                <c:pt idx="2">
                  <c:v>56-65 лет</c:v>
                </c:pt>
                <c:pt idx="3">
                  <c:v>66-75 лет</c:v>
                </c:pt>
                <c:pt idx="4">
                  <c:v>76-85 лет</c:v>
                </c:pt>
                <c:pt idx="5">
                  <c:v>86-90 лет</c:v>
                </c:pt>
                <c:pt idx="6">
                  <c:v>Старше 90 лет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519</c:v>
                </c:pt>
                <c:pt idx="1">
                  <c:v>1998</c:v>
                </c:pt>
                <c:pt idx="2">
                  <c:v>4916</c:v>
                </c:pt>
                <c:pt idx="3">
                  <c:v>16891</c:v>
                </c:pt>
                <c:pt idx="4">
                  <c:v>30146</c:v>
                </c:pt>
                <c:pt idx="5">
                  <c:v>18850</c:v>
                </c:pt>
                <c:pt idx="6">
                  <c:v>14383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7A-40A1-A910-73C923411B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210560"/>
        <c:axId val="54212096"/>
      </c:barChart>
      <c:catAx>
        <c:axId val="54210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tolzl Bold" panose="00000800000000000000" pitchFamily="50" charset="-52"/>
                <a:ea typeface="+mn-ea"/>
                <a:cs typeface="+mn-cs"/>
              </a:defRPr>
            </a:pPr>
            <a:endParaRPr lang="ru-RU"/>
          </a:p>
        </c:txPr>
        <c:crossAx val="54212096"/>
        <c:crosses val="autoZero"/>
        <c:auto val="1"/>
        <c:lblAlgn val="ctr"/>
        <c:lblOffset val="100"/>
        <c:noMultiLvlLbl val="0"/>
      </c:catAx>
      <c:valAx>
        <c:axId val="54212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tolzl Bold" panose="00000800000000000000" pitchFamily="50" charset="-52"/>
                <a:ea typeface="+mn-ea"/>
                <a:cs typeface="+mn-cs"/>
              </a:defRPr>
            </a:pPr>
            <a:endParaRPr lang="ru-RU"/>
          </a:p>
        </c:txPr>
        <c:crossAx val="54210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tolzl Bold" panose="00000800000000000000" pitchFamily="50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0.54568</cdr:x>
      <cdr:y>0.61329</cdr:y>
    </cdr:from>
    <cdr:to>
      <cdr:x>0.61139</cdr:x>
      <cdr:y>0.66146</cdr:y>
    </cdr:to>
    <cdr:sp macro="" textlink="">
      <cdr:nvSpPr>
        <cdr:cNvPr id="2" name="Text 8">
          <a:extLst xmlns:a="http://schemas.openxmlformats.org/drawingml/2006/main">
            <a:ext uri="{FF2B5EF4-FFF2-40B4-BE49-F238E27FC236}">
              <a16:creationId xmlns="" xmlns:a16="http://schemas.microsoft.com/office/drawing/2014/main" id="{7123A912-177D-93C2-FF03-D27719B9B4F5}"/>
            </a:ext>
          </a:extLst>
        </cdr:cNvPr>
        <cdr:cNvSpPr/>
      </cdr:nvSpPr>
      <cdr:spPr>
        <a:xfrm xmlns:a="http://schemas.openxmlformats.org/drawingml/2006/main">
          <a:off x="7087458" y="6038259"/>
          <a:ext cx="853471" cy="4743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/>
      </cdr:spPr>
      <cdr:txBody>
        <a:bodyPr xmlns:a="http://schemas.openxmlformats.org/drawingml/2006/main" wrap="square" lIns="0" tIns="0" rIns="0" bIns="0" rtlCol="0" anchor="ctr"/>
        <a:lstStyle xmlns:a="http://schemas.openxmlformats.org/drawingml/2006/main"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ctr">
            <a:buNone/>
          </a:pPr>
          <a:r>
            <a:rPr lang="ru-RU" sz="2000" b="1" dirty="0">
              <a:solidFill>
                <a:srgbClr val="4F4C47"/>
              </a:solidFill>
              <a:latin typeface="ALS Sector Bold" panose="02000000000000000000" pitchFamily="2" charset="0"/>
              <a:ea typeface="ALS Sector Bold" pitchFamily="34" charset="-122"/>
              <a:cs typeface="ALS Sector Bold" panose="02000000000000000000" pitchFamily="2" charset="0"/>
            </a:rPr>
            <a:t>27</a:t>
          </a:r>
          <a:endParaRPr lang="ru-RU" sz="2000" dirty="0">
            <a:solidFill>
              <a:srgbClr val="3F3F3F">
                <a:alpha val="100000"/>
              </a:srgbClr>
            </a:solidFill>
            <a:latin typeface="ALS Sector Regular" panose="02000000000000000000" pitchFamily="2" charset="0"/>
            <a:ea typeface="ALS Sector Bold" pitchFamily="34" charset="-122"/>
            <a:cs typeface="ALS Sector Regular" panose="02000000000000000000" pitchFamily="2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16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279" tIns="20140" rIns="40279" bIns="2014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279" tIns="20140" rIns="40279" bIns="20140"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65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279" tIns="20140" rIns="40279" bIns="2014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279" tIns="20140" rIns="40279" bIns="20140"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196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279" tIns="20140" rIns="40279" bIns="2014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279" tIns="20140" rIns="40279" bIns="20140"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80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279" tIns="20140" rIns="40279" bIns="2014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279" tIns="20140" rIns="40279" bIns="20140"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92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279" tIns="20140" rIns="40279" bIns="2014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279" tIns="20140" rIns="40279" bIns="20140"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15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0850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777219"/>
            <a:ext cx="5486400" cy="3908751"/>
          </a:xfrm>
          <a:prstGeom prst="rect">
            <a:avLst/>
          </a:prstGeom>
        </p:spPr>
        <p:txBody>
          <a:bodyPr lIns="40279" tIns="20140" rIns="40279" bIns="20140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3182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279" tIns="20140" rIns="40279" bIns="2014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279" tIns="20140" rIns="40279" bIns="20140"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11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279" tIns="20140" rIns="40279" bIns="2014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279" tIns="20140" rIns="40279" bIns="20140"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28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279" tIns="20140" rIns="40279" bIns="2014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279" tIns="20140" rIns="40279" bIns="20140"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517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279" tIns="20140" rIns="40279" bIns="2014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279" tIns="20140" rIns="40279" bIns="20140"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42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279" tIns="20140" rIns="40279" bIns="2014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279" tIns="20140" rIns="40279" bIns="20140"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28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4AAA66-820B-2ABA-8588-DB37A1E329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91175" cy="4775200"/>
          </a:xfrm>
        </p:spPr>
        <p:txBody>
          <a:bodyPr anchor="b"/>
          <a:lstStyle>
            <a:lvl1pPr algn="ctr">
              <a:defRPr sz="6000" b="1" i="0">
                <a:solidFill>
                  <a:srgbClr val="4F4C47"/>
                </a:solidFill>
                <a:latin typeface="Moskvich Sans Bold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73D3889-41B4-0BD3-F187-C0295F1CA1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91175" cy="3311525"/>
          </a:xfrm>
        </p:spPr>
        <p:txBody>
          <a:bodyPr/>
          <a:lstStyle>
            <a:lvl1pPr marL="0" indent="0" algn="ctr">
              <a:buNone/>
              <a:defRPr sz="2400" b="0" i="0">
                <a:latin typeface="Moskvich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7971F48-113C-8F7D-72C5-4276F8C8A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2BBB-90FB-C34A-ACE1-4655D1E834EF}" type="datetime1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A29EFE3-C0CC-3575-3967-94FBC3F39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DB6EBC8-EA32-2BA9-1667-FE1BBA15E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000">
                <a:solidFill>
                  <a:srgbClr val="4F4C47"/>
                </a:solidFill>
                <a:latin typeface="Moskvich Sans Medium" pitchFamily="2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127000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4320" userDrawn="1">
          <p15:clr>
            <a:srgbClr val="FBAE40"/>
          </p15:clr>
        </p15:guide>
        <p15:guide id="2" pos="768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65DACE5-7EB2-88BD-3C46-99FB4CB87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2A7DF29-1287-0E55-D162-60B167DFAC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A66BCC9-EEF1-F890-B0A6-B586B5646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771D-ECE1-3947-BF6A-3AC9214D157F}" type="datetime1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7977B1C-D4C2-FA08-2A08-E3EF08C1B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E4A1F1B-91DF-16DF-738D-EC627FD50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71F5-951D-564D-8614-BD5091F74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349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B9984890-1496-0473-00FE-BC78C35C8A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52975" y="730250"/>
            <a:ext cx="5257800" cy="116236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B187C21-03B8-FDB6-C94C-1FE184AC5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24175" cy="11623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E9A8217-594D-0741-746F-A6392F22E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2A14-BF5E-5645-A3EA-E71971622D56}" type="datetime1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C9F1409-F60C-AEB7-FBD6-0795E40B0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AE5F943-65FF-07A2-0BAD-14914D3AA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71F5-951D-564D-8614-BD5091F74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748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">
            <a:extLst>
              <a:ext uri="{FF2B5EF4-FFF2-40B4-BE49-F238E27FC236}">
                <a16:creationId xmlns="" xmlns:a16="http://schemas.microsoft.com/office/drawing/2014/main" id="{C2633BFD-C400-38EE-DA8E-AA6B2B06FC62}"/>
              </a:ext>
            </a:extLst>
          </p:cNvPr>
          <p:cNvSpPr/>
          <p:nvPr userDrawn="1"/>
        </p:nvSpPr>
        <p:spPr>
          <a:xfrm rot="16832757">
            <a:off x="23446918" y="12549141"/>
            <a:ext cx="649050" cy="648968"/>
          </a:xfrm>
          <a:prstGeom prst="rect">
            <a:avLst/>
          </a:prstGeom>
          <a:solidFill>
            <a:srgbClr val="FDD758">
              <a:alpha val="100000"/>
            </a:srgbClr>
          </a:solidFill>
          <a:ln/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6801496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11A9FF-4198-7AA8-8CB8-151978565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76CA4F5-9F77-1D3D-0F6D-0B1319A3E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D93BFE0-817F-CDE0-9D2D-9AF99300F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5DF3-26EA-0841-B305-D5ACEB50B947}" type="datetime1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49E6EC2-7E12-8316-F916-78E2EEA7B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BC19606-0E7A-D8ED-8328-27BCCF7EF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71F5-951D-564D-8614-BD5091F74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555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863956-C49A-07B1-AF9C-660A5CB56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4375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C349E4D-F337-9950-D038-322B37F9F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4375" cy="30003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A2C38C7-4883-92F2-04D3-793372846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F9D9-450E-184A-8ACB-58D7DC5AE473}" type="datetime1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FDB74B6-3087-8BE7-FEA5-A5B09C54E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27F41DB-75FD-CD2E-8961-D4A556A85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71F5-951D-564D-8614-BD5091F74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233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87D789D-EBCD-C4AE-588C-77315778F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30818B6-CBF2-53DC-FF74-405B2235C8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40988" cy="87026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8A8C30E-353B-6365-A62C-C551023B9F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69788" y="3651250"/>
            <a:ext cx="10440987" cy="87026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5F7AB50-9810-4145-5493-2F03E9FA9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AD0F6-19DE-BA49-8841-A230A09E932B}" type="datetime1">
              <a:rPr lang="ru-RU" smtClean="0"/>
              <a:t>10.03.2025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9212667-A747-C767-871C-7329E3734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52B81AE-4853-D891-B65F-785ED86A9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71F5-951D-564D-8614-BD5091F74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759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C54723-47CA-DC95-8764-108803B73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4375" cy="26511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A2567D5-DF9B-3DF8-8647-53E079F72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7163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4C4BB94-87AD-C895-DAE9-3CB0BAA972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7163" cy="73691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BEDCA37-ECF2-3D1F-17EE-3AE4E976FD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5988" y="3362325"/>
            <a:ext cx="10367962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0C51E370-5351-EB98-5866-E8C2C14BBF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5988" y="5010150"/>
            <a:ext cx="10367962" cy="73691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E12656F4-E679-52EA-44DF-B5DD1D53B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4EA0-FC8A-7546-8D94-1E1B7B3C0FFE}" type="datetime1">
              <a:rPr lang="ru-RU" smtClean="0"/>
              <a:t>10.03.2025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B1ACB05A-CEA8-9B4E-443C-394D466EE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C9B9B15-6FA8-BD07-B64A-A616D81BC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71F5-951D-564D-8614-BD5091F74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378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04F8620-47A9-7983-D75A-1C8996560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28E43D1-0C0D-356F-5D8B-B2B3372A2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71D02-CDC3-0248-9592-969A635217A1}" type="datetime1">
              <a:rPr lang="ru-RU" smtClean="0"/>
              <a:t>10.03.2025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5B149FE-7A04-383C-ABD2-CBC7A2F29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DE1106B-A2D6-2A5A-0152-DB497C988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71F5-951D-564D-8614-BD5091F74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52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295CD96-0329-A500-7F69-36EB40679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3FBD6-592D-C04E-863E-8B6218CC9E67}" type="datetime1">
              <a:rPr lang="ru-RU" smtClean="0"/>
              <a:t>10.03.2025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DE4AA24A-A5E4-C48A-0F87-567D4A79B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404D513-3C9F-7664-9AA0-EA6C2C219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71F5-951D-564D-8614-BD5091F74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463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331230D-4E54-19F7-FC39-7982A7662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6063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576676D-2CB4-BE96-8D86-E18D67018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7963" y="1974850"/>
            <a:ext cx="12345987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E16988C-4388-E6AA-CEFF-8DFC67C34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6063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9C76CF9-5BF0-33A5-E618-4B75D82B0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48225-55F0-A34D-8220-0D34009D219F}" type="datetime1">
              <a:rPr lang="ru-RU" smtClean="0"/>
              <a:t>10.03.2025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A7DE728-890A-73B1-6624-ECB56DD8C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0E1A7CC-7AB2-A012-A996-C9C18B4E9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71F5-951D-564D-8614-BD5091F74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70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08F1DAE-3721-A7DA-56CF-E28C9EA57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6063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06A26AF0-CA73-CA2D-58F6-C448C31B8D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7963" y="1974850"/>
            <a:ext cx="12345987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D1EBE47-4DB0-AA17-D0B3-CB02F9DDC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6063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4299C4E-8655-A897-4C59-F5FDB9ED5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07DB-B6DD-C246-94BF-FC104CAEC690}" type="datetime1">
              <a:rPr lang="ru-RU" smtClean="0"/>
              <a:t>10.03.2025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E55835A-F3A8-F3CA-BE72-853DAA08D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2F42C70-BB43-C24C-0686-508FD3619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71F5-951D-564D-8614-BD5091F74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165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203D93-24D0-76CB-8E25-ADDF8A96D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4375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1DBAD99-A4E9-C18A-A9CA-F19A8775F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4375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840FE7A-9210-6D47-981F-B1537EB033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1ADAE-E5E4-D14D-AA8F-1A41F4A7DFD9}" type="datetime1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9440B1D-6C4D-0635-50A7-F76F599854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5474013-7B0C-FA7D-436E-D5D33140C3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A71F5-951D-564D-8614-BD5091F74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18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svg"/><Relationship Id="rId5" Type="http://schemas.openxmlformats.org/officeDocument/2006/relationships/image" Target="../media/image5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"/>
          <p:cNvSpPr/>
          <p:nvPr/>
        </p:nvSpPr>
        <p:spPr>
          <a:xfrm>
            <a:off x="7659057" y="990600"/>
            <a:ext cx="19420727" cy="19418300"/>
          </a:xfrm>
          <a:prstGeom prst="ellipse">
            <a:avLst/>
          </a:prstGeom>
          <a:noFill/>
          <a:ln/>
        </p:spPr>
      </p:sp>
      <p:sp>
        <p:nvSpPr>
          <p:cNvPr id="11" name="Text 2"/>
          <p:cNvSpPr/>
          <p:nvPr/>
        </p:nvSpPr>
        <p:spPr>
          <a:xfrm>
            <a:off x="2573393" y="133741"/>
            <a:ext cx="20471320" cy="29042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5000" b="1" dirty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ГОРОДСКОЕ УЧРЕЖДЕНИЕ «МОЙ СОЦИАЛЬНЫЙ ПОМОЩНИК»</a:t>
            </a:r>
            <a:endParaRPr lang="en-US" sz="5000" b="1" dirty="0">
              <a:latin typeface="Moskvich Sans Bold" pitchFamily="2" charset="0"/>
            </a:endParaRPr>
          </a:p>
        </p:txBody>
      </p:sp>
      <p:sp>
        <p:nvSpPr>
          <p:cNvPr id="52" name="Полилиния 51">
            <a:extLst>
              <a:ext uri="{FF2B5EF4-FFF2-40B4-BE49-F238E27FC236}">
                <a16:creationId xmlns="" xmlns:a16="http://schemas.microsoft.com/office/drawing/2014/main" id="{C023403A-E56C-044A-28B9-FE2A72B136C0}"/>
              </a:ext>
            </a:extLst>
          </p:cNvPr>
          <p:cNvSpPr/>
          <p:nvPr/>
        </p:nvSpPr>
        <p:spPr>
          <a:xfrm rot="13494540">
            <a:off x="-5078564" y="308351"/>
            <a:ext cx="1606297" cy="1607284"/>
          </a:xfrm>
          <a:custGeom>
            <a:avLst/>
            <a:gdLst>
              <a:gd name="connsiteX0" fmla="*/ -129 w 2457854"/>
              <a:gd name="connsiteY0" fmla="*/ -312 h 2459364"/>
              <a:gd name="connsiteX1" fmla="*/ 2457726 w 2457854"/>
              <a:gd name="connsiteY1" fmla="*/ -312 h 2459364"/>
              <a:gd name="connsiteX2" fmla="*/ 2457726 w 2457854"/>
              <a:gd name="connsiteY2" fmla="*/ 2459053 h 2459364"/>
              <a:gd name="connsiteX3" fmla="*/ -129 w 2457854"/>
              <a:gd name="connsiteY3" fmla="*/ 2459053 h 245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7854" h="2459364">
                <a:moveTo>
                  <a:pt x="-129" y="-312"/>
                </a:moveTo>
                <a:lnTo>
                  <a:pt x="2457726" y="-312"/>
                </a:lnTo>
                <a:lnTo>
                  <a:pt x="2457726" y="2459053"/>
                </a:lnTo>
                <a:lnTo>
                  <a:pt x="-129" y="2459053"/>
                </a:lnTo>
                <a:close/>
              </a:path>
            </a:pathLst>
          </a:custGeom>
          <a:solidFill>
            <a:srgbClr val="E3E3E3"/>
          </a:solidFill>
          <a:ln w="9507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94" name="Text 2">
            <a:extLst>
              <a:ext uri="{FF2B5EF4-FFF2-40B4-BE49-F238E27FC236}">
                <a16:creationId xmlns="" xmlns:a16="http://schemas.microsoft.com/office/drawing/2014/main" id="{C729AA8F-4289-E8CE-0B37-B8B64EB9588B}"/>
              </a:ext>
            </a:extLst>
          </p:cNvPr>
          <p:cNvSpPr/>
          <p:nvPr/>
        </p:nvSpPr>
        <p:spPr>
          <a:xfrm>
            <a:off x="6898634" y="2391161"/>
            <a:ext cx="13870650" cy="6461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2500" b="1" dirty="0">
                <a:solidFill>
                  <a:srgbClr val="4F4C47"/>
                </a:solidFill>
                <a:latin typeface="ALS Sector Bold" panose="02000000000000000000" pitchFamily="2" charset="0"/>
                <a:ea typeface="Stolzl Bold" pitchFamily="34" charset="-122"/>
                <a:cs typeface="ALS Sector Bold" panose="02000000000000000000" pitchFamily="2" charset="0"/>
              </a:rPr>
              <a:t>УПРАВЛЕНИЯ ОРГАНИЗАЦИИ ОКАЗАНИЯ СОЦИАЛЬНЫХ УСЛУГ НА ДОМУ</a:t>
            </a:r>
            <a:endParaRPr lang="en-US" sz="2500" b="1" dirty="0">
              <a:solidFill>
                <a:srgbClr val="4F4C47"/>
              </a:solidFill>
              <a:latin typeface="ALS Sector Bold" panose="02000000000000000000" pitchFamily="2" charset="0"/>
              <a:cs typeface="ALS Sector Bold" panose="02000000000000000000" pitchFamily="2" charset="0"/>
            </a:endParaRPr>
          </a:p>
        </p:txBody>
      </p:sp>
      <p:sp>
        <p:nvSpPr>
          <p:cNvPr id="97" name="Text 2">
            <a:extLst>
              <a:ext uri="{FF2B5EF4-FFF2-40B4-BE49-F238E27FC236}">
                <a16:creationId xmlns="" xmlns:a16="http://schemas.microsoft.com/office/drawing/2014/main" id="{584589B6-7A30-8A9C-A29C-9E6E87EFD1BC}"/>
              </a:ext>
            </a:extLst>
          </p:cNvPr>
          <p:cNvSpPr/>
          <p:nvPr/>
        </p:nvSpPr>
        <p:spPr>
          <a:xfrm>
            <a:off x="1127649" y="2425308"/>
            <a:ext cx="6193751" cy="6461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2500" b="1" dirty="0">
                <a:solidFill>
                  <a:srgbClr val="4F4C47"/>
                </a:solidFill>
                <a:latin typeface="ALS Sector Bold" panose="02000000000000000000" pitchFamily="2" charset="0"/>
                <a:ea typeface="Stolzl Bold" pitchFamily="34" charset="-122"/>
                <a:cs typeface="ALS Sector Bold" panose="02000000000000000000" pitchFamily="2" charset="0"/>
              </a:rPr>
              <a:t>ЦЕНТРАЛЬНЫЙ АППАРАТ</a:t>
            </a:r>
            <a:endParaRPr lang="en-US" sz="2500" b="1" dirty="0">
              <a:solidFill>
                <a:srgbClr val="4F4C47"/>
              </a:solidFill>
              <a:latin typeface="ALS Sector Bold" panose="02000000000000000000" pitchFamily="2" charset="0"/>
              <a:cs typeface="ALS Sector Bold" panose="02000000000000000000" pitchFamily="2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="" xmlns:a16="http://schemas.microsoft.com/office/drawing/2014/main" id="{721BCF7C-FA59-965B-B282-75B326EAAC54}"/>
              </a:ext>
            </a:extLst>
          </p:cNvPr>
          <p:cNvSpPr/>
          <p:nvPr/>
        </p:nvSpPr>
        <p:spPr>
          <a:xfrm>
            <a:off x="907305" y="10477643"/>
            <a:ext cx="5517700" cy="646103"/>
          </a:xfrm>
          <a:prstGeom prst="roundRect">
            <a:avLst>
              <a:gd name="adj" fmla="val 0"/>
            </a:avLst>
          </a:prstGeom>
          <a:solidFill>
            <a:srgbClr val="FED659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0" rtlCol="0" anchor="ctr" anchorCtr="1"/>
          <a:lstStyle/>
          <a:p>
            <a:pPr algn="ctr">
              <a:lnSpc>
                <a:spcPts val="2675"/>
              </a:lnSpc>
            </a:pPr>
            <a:r>
              <a:rPr lang="ru-RU" sz="2800" b="1" dirty="0" err="1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rPr>
              <a:t>Переяславский</a:t>
            </a:r>
            <a:r>
              <a:rPr lang="ru-RU" sz="2800" b="1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rPr>
              <a:t> переулок, д. 6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6898634" y="3688192"/>
            <a:ext cx="16787524" cy="8466769"/>
            <a:chOff x="6898634" y="3459587"/>
            <a:chExt cx="16787524" cy="8466769"/>
          </a:xfrm>
        </p:grpSpPr>
        <p:grpSp>
          <p:nvGrpSpPr>
            <p:cNvPr id="9" name="Группа 8">
              <a:extLst>
                <a:ext uri="{FF2B5EF4-FFF2-40B4-BE49-F238E27FC236}">
                  <a16:creationId xmlns="" xmlns:a16="http://schemas.microsoft.com/office/drawing/2014/main" id="{771C32EA-5865-AEA2-B9D3-DD7E783906E7}"/>
                </a:ext>
              </a:extLst>
            </p:cNvPr>
            <p:cNvGrpSpPr/>
            <p:nvPr/>
          </p:nvGrpSpPr>
          <p:grpSpPr>
            <a:xfrm>
              <a:off x="6898634" y="3466065"/>
              <a:ext cx="4074166" cy="3709965"/>
              <a:chOff x="6898634" y="3641915"/>
              <a:chExt cx="4074166" cy="3709965"/>
            </a:xfrm>
          </p:grpSpPr>
          <p:sp>
            <p:nvSpPr>
              <p:cNvPr id="3" name="Скругленный прямоугольник 2">
                <a:extLst>
                  <a:ext uri="{FF2B5EF4-FFF2-40B4-BE49-F238E27FC236}">
                    <a16:creationId xmlns="" xmlns:a16="http://schemas.microsoft.com/office/drawing/2014/main" id="{A52A451F-1C11-4A32-DD00-016D9528A0B0}"/>
                  </a:ext>
                </a:extLst>
              </p:cNvPr>
              <p:cNvSpPr/>
              <p:nvPr/>
            </p:nvSpPr>
            <p:spPr>
              <a:xfrm>
                <a:off x="6898634" y="4823263"/>
                <a:ext cx="4074166" cy="2528617"/>
              </a:xfrm>
              <a:prstGeom prst="roundRect">
                <a:avLst>
                  <a:gd name="adj" fmla="val 3663"/>
                </a:avLst>
              </a:prstGeom>
              <a:noFill/>
              <a:ln w="38100">
                <a:solidFill>
                  <a:srgbClr val="4F4C4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2675"/>
                  </a:lnSpc>
                </a:pPr>
                <a:r>
                  <a:rPr lang="ru-RU" sz="1800" b="1" dirty="0" err="1">
                    <a:solidFill>
                      <a:srgbClr val="4F4C47"/>
                    </a:solidFill>
                    <a:latin typeface="ALS Sector Regular" panose="02000000000000000000" pitchFamily="2" charset="0"/>
                    <a:ea typeface="Verdana" panose="020B0604030504040204" pitchFamily="34" charset="0"/>
                    <a:cs typeface="ALS Sector Regular" panose="02000000000000000000" pitchFamily="2" charset="0"/>
                  </a:rPr>
                  <a:t>Лиоли</a:t>
                </a:r>
                <a:r>
                  <a:rPr lang="ru-RU" sz="1800" b="1" dirty="0">
                    <a:solidFill>
                      <a:srgbClr val="4F4C47"/>
                    </a:solidFill>
                    <a:latin typeface="ALS Sector Regular" panose="02000000000000000000" pitchFamily="2" charset="0"/>
                    <a:ea typeface="Verdana" panose="020B0604030504040204" pitchFamily="34" charset="0"/>
                    <a:cs typeface="ALS Sector Regular" panose="02000000000000000000" pitchFamily="2" charset="0"/>
                  </a:rPr>
                  <a:t> Елена Юрьевна</a:t>
                </a:r>
              </a:p>
              <a:p>
                <a:pPr algn="ctr">
                  <a:lnSpc>
                    <a:spcPts val="2675"/>
                  </a:lnSpc>
                </a:pPr>
                <a:r>
                  <a:rPr lang="ru-RU" sz="1800" dirty="0">
                    <a:solidFill>
                      <a:srgbClr val="4F4C47"/>
                    </a:solidFill>
                    <a:latin typeface="ALS Sector Regular" panose="02000000000000000000" pitchFamily="2" charset="0"/>
                    <a:ea typeface="Verdana" panose="020B0604030504040204" pitchFamily="34" charset="0"/>
                    <a:cs typeface="ALS Sector Regular" panose="02000000000000000000" pitchFamily="2" charset="0"/>
                  </a:rPr>
                  <a:t>Зам. </a:t>
                </a:r>
                <a:r>
                  <a:rPr lang="ru-RU" dirty="0">
                    <a:solidFill>
                      <a:srgbClr val="4F4C47"/>
                    </a:solidFill>
                    <a:latin typeface="ALS Sector Regular" panose="02000000000000000000" pitchFamily="2" charset="0"/>
                    <a:ea typeface="Verdana" panose="020B0604030504040204" pitchFamily="34" charset="0"/>
                    <a:cs typeface="ALS Sector Regular" panose="02000000000000000000" pitchFamily="2" charset="0"/>
                  </a:rPr>
                  <a:t>н</a:t>
                </a:r>
                <a:r>
                  <a:rPr lang="ru-RU" sz="1800" dirty="0">
                    <a:solidFill>
                      <a:srgbClr val="4F4C47"/>
                    </a:solidFill>
                    <a:latin typeface="ALS Sector Regular" panose="02000000000000000000" pitchFamily="2" charset="0"/>
                    <a:ea typeface="Verdana" panose="020B0604030504040204" pitchFamily="34" charset="0"/>
                    <a:cs typeface="ALS Sector Regular" panose="02000000000000000000" pitchFamily="2" charset="0"/>
                  </a:rPr>
                  <a:t>ачальника управления ЦАО</a:t>
                </a:r>
              </a:p>
              <a:p>
                <a:pPr algn="ctr">
                  <a:lnSpc>
                    <a:spcPts val="2675"/>
                  </a:lnSpc>
                </a:pPr>
                <a:r>
                  <a:rPr lang="en-US" sz="1800" dirty="0" err="1">
                    <a:solidFill>
                      <a:srgbClr val="4F4C47"/>
                    </a:solidFill>
                    <a:latin typeface="ALS Sector Regular" panose="02000000000000000000" pitchFamily="2" charset="0"/>
                    <a:ea typeface="Verdana" panose="020B0604030504040204" pitchFamily="34" charset="0"/>
                    <a:cs typeface="ALS Sector Regular" panose="02000000000000000000" pitchFamily="2" charset="0"/>
                  </a:rPr>
                  <a:t>LioliEY</a:t>
                </a:r>
                <a:r>
                  <a:rPr lang="ru-RU" sz="1800" dirty="0">
                    <a:solidFill>
                      <a:srgbClr val="4F4C47"/>
                    </a:solidFill>
                    <a:latin typeface="ALS Sector Regular" panose="02000000000000000000" pitchFamily="2" charset="0"/>
                    <a:ea typeface="Verdana" panose="020B0604030504040204" pitchFamily="34" charset="0"/>
                    <a:cs typeface="ALS Sector Regular" panose="02000000000000000000" pitchFamily="2" charset="0"/>
                  </a:rPr>
                  <a:t>@social.mos.ru</a:t>
                </a:r>
              </a:p>
            </p:txBody>
          </p:sp>
          <p:sp>
            <p:nvSpPr>
              <p:cNvPr id="2" name="Скругленный прямоугольник 1">
                <a:extLst>
                  <a:ext uri="{FF2B5EF4-FFF2-40B4-BE49-F238E27FC236}">
                    <a16:creationId xmlns="" xmlns:a16="http://schemas.microsoft.com/office/drawing/2014/main" id="{6730A50F-A292-E746-2640-721B8FA7B3AE}"/>
                  </a:ext>
                </a:extLst>
              </p:cNvPr>
              <p:cNvSpPr/>
              <p:nvPr/>
            </p:nvSpPr>
            <p:spPr>
              <a:xfrm>
                <a:off x="6918976" y="4059192"/>
                <a:ext cx="4053824" cy="646103"/>
              </a:xfrm>
              <a:prstGeom prst="roundRect">
                <a:avLst>
                  <a:gd name="adj" fmla="val 9017"/>
                </a:avLst>
              </a:prstGeom>
              <a:noFill/>
              <a:ln w="38100">
                <a:solidFill>
                  <a:srgbClr val="4F4C4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indent="0" algn="ctr">
                  <a:lnSpc>
                    <a:spcPts val="2675"/>
                  </a:lnSpc>
                  <a:buNone/>
                </a:pPr>
                <a:r>
                  <a:rPr lang="ru-RU" dirty="0" err="1">
                    <a:solidFill>
                      <a:srgbClr val="4F4C47"/>
                    </a:solidFill>
                    <a:latin typeface="ALS Sector Regular" pitchFamily="34" charset="0"/>
                    <a:cs typeface="ALS Sector Regular" pitchFamily="34" charset="-120"/>
                  </a:rPr>
                  <a:t>Переяславский</a:t>
                </a:r>
                <a:r>
                  <a:rPr lang="ru-RU" dirty="0">
                    <a:solidFill>
                      <a:srgbClr val="4F4C47"/>
                    </a:solidFill>
                    <a:latin typeface="ALS Sector Regular" pitchFamily="34" charset="0"/>
                    <a:cs typeface="ALS Sector Regular" pitchFamily="34" charset="-120"/>
                  </a:rPr>
                  <a:t> переулок, д. 6</a:t>
                </a:r>
                <a:endParaRPr lang="en-US" sz="1800" dirty="0">
                  <a:solidFill>
                    <a:srgbClr val="4F4C47"/>
                  </a:solidFill>
                </a:endParaRPr>
              </a:p>
            </p:txBody>
          </p:sp>
          <p:sp>
            <p:nvSpPr>
              <p:cNvPr id="23" name="Скругленный прямоугольник 22">
                <a:extLst>
                  <a:ext uri="{FF2B5EF4-FFF2-40B4-BE49-F238E27FC236}">
                    <a16:creationId xmlns="" xmlns:a16="http://schemas.microsoft.com/office/drawing/2014/main" id="{3C9B657D-3C23-6147-C941-C43B0B887CF9}"/>
                  </a:ext>
                </a:extLst>
              </p:cNvPr>
              <p:cNvSpPr/>
              <p:nvPr/>
            </p:nvSpPr>
            <p:spPr>
              <a:xfrm>
                <a:off x="6983743" y="3641915"/>
                <a:ext cx="1675190" cy="396214"/>
              </a:xfrm>
              <a:prstGeom prst="roundRect">
                <a:avLst>
                  <a:gd name="adj" fmla="val 0"/>
                </a:avLst>
              </a:prstGeom>
              <a:solidFill>
                <a:srgbClr val="FED659"/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0" rtlCol="0" anchor="ctr" anchorCtr="1"/>
              <a:lstStyle/>
              <a:p>
                <a:pPr marL="0" indent="0" algn="ctr">
                  <a:lnSpc>
                    <a:spcPts val="2675"/>
                  </a:lnSpc>
                  <a:buNone/>
                </a:pPr>
                <a:r>
                  <a:rPr lang="ru-RU" sz="3000" b="1" dirty="0">
                    <a:solidFill>
                      <a:srgbClr val="4F4C47"/>
                    </a:solidFill>
                    <a:latin typeface="Moskvich Sans Bold" pitchFamily="2" charset="0"/>
                    <a:cs typeface="ALS Sector Bold" pitchFamily="34" charset="-120"/>
                  </a:rPr>
                  <a:t>ЦАО</a:t>
                </a:r>
                <a:endParaRPr lang="en-US" sz="3000" b="1" dirty="0">
                  <a:solidFill>
                    <a:srgbClr val="4F4C47"/>
                  </a:solidFill>
                  <a:latin typeface="Moskvich Sans Bold" pitchFamily="2" charset="0"/>
                </a:endParaRPr>
              </a:p>
            </p:txBody>
          </p:sp>
        </p:grpSp>
        <p:sp>
          <p:nvSpPr>
            <p:cNvPr id="20" name="Скругленный прямоугольник 19">
              <a:extLst>
                <a:ext uri="{FF2B5EF4-FFF2-40B4-BE49-F238E27FC236}">
                  <a16:creationId xmlns="" xmlns:a16="http://schemas.microsoft.com/office/drawing/2014/main" id="{E28D0611-F89B-164C-469D-E53E9CB6E0F7}"/>
                </a:ext>
              </a:extLst>
            </p:cNvPr>
            <p:cNvSpPr/>
            <p:nvPr/>
          </p:nvSpPr>
          <p:spPr>
            <a:xfrm>
              <a:off x="6898636" y="9397739"/>
              <a:ext cx="3948832" cy="2528617"/>
            </a:xfrm>
            <a:prstGeom prst="roundRect">
              <a:avLst>
                <a:gd name="adj" fmla="val 3663"/>
              </a:avLst>
            </a:prstGeom>
            <a:noFill/>
            <a:ln w="38100">
              <a:solidFill>
                <a:srgbClr val="4F4C4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75"/>
                </a:lnSpc>
              </a:pPr>
              <a:r>
                <a:rPr lang="ru-RU" sz="1800" dirty="0">
                  <a:solidFill>
                    <a:srgbClr val="3F3F3F">
                      <a:alpha val="100000"/>
                    </a:srgbClr>
                  </a:solidFill>
                  <a:latin typeface="ALS Sector Bold" pitchFamily="34" charset="0"/>
                  <a:ea typeface="ALS Sector Bold" pitchFamily="34" charset="-122"/>
                  <a:cs typeface="ALS Sector Bold" pitchFamily="34" charset="-120"/>
                </a:rPr>
                <a:t>Овечкина Марина Евгеньевна</a:t>
              </a:r>
            </a:p>
            <a:p>
              <a:pPr algn="ctr">
                <a:lnSpc>
                  <a:spcPts val="2675"/>
                </a:lnSpc>
              </a:pPr>
              <a:r>
                <a:rPr lang="ru-RU" sz="1800" dirty="0">
                  <a:solidFill>
                    <a:srgbClr val="3F3F3F">
                      <a:alpha val="100000"/>
                    </a:srgbClr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Начальник управления </a:t>
              </a:r>
            </a:p>
            <a:p>
              <a:pPr algn="ctr">
                <a:lnSpc>
                  <a:spcPts val="2675"/>
                </a:lnSpc>
              </a:pPr>
              <a:r>
                <a:rPr lang="ru-RU" sz="1800" dirty="0">
                  <a:solidFill>
                    <a:srgbClr val="3F3F3F">
                      <a:alpha val="100000"/>
                    </a:srgbClr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САО, </a:t>
              </a:r>
              <a:r>
                <a:rPr lang="ru-RU" sz="1800" dirty="0" err="1">
                  <a:solidFill>
                    <a:srgbClr val="3F3F3F">
                      <a:alpha val="100000"/>
                    </a:srgbClr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ЗелАО</a:t>
              </a:r>
              <a:endParaRPr lang="ru-RU" sz="18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endParaRPr>
            </a:p>
            <a:p>
              <a:pPr algn="ctr">
                <a:lnSpc>
                  <a:spcPts val="2675"/>
                </a:lnSpc>
              </a:pPr>
              <a:r>
                <a:rPr lang="ru-RU" sz="1800" dirty="0">
                  <a:solidFill>
                    <a:srgbClr val="3F3F3F">
                      <a:alpha val="100000"/>
                    </a:srgbClr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OvechkinaME@social.mos.ru</a:t>
              </a:r>
            </a:p>
          </p:txBody>
        </p:sp>
        <p:grpSp>
          <p:nvGrpSpPr>
            <p:cNvPr id="43" name="Группа 42">
              <a:extLst>
                <a:ext uri="{FF2B5EF4-FFF2-40B4-BE49-F238E27FC236}">
                  <a16:creationId xmlns="" xmlns:a16="http://schemas.microsoft.com/office/drawing/2014/main" id="{8520D9D7-5B1B-5B9E-16C5-F20E4C079473}"/>
                </a:ext>
              </a:extLst>
            </p:cNvPr>
            <p:cNvGrpSpPr/>
            <p:nvPr/>
          </p:nvGrpSpPr>
          <p:grpSpPr>
            <a:xfrm>
              <a:off x="6898634" y="7639549"/>
              <a:ext cx="3948834" cy="1650788"/>
              <a:chOff x="5565869" y="3614088"/>
              <a:chExt cx="3357623" cy="1650788"/>
            </a:xfrm>
          </p:grpSpPr>
          <p:sp>
            <p:nvSpPr>
              <p:cNvPr id="46" name="Скругленный прямоугольник 45">
                <a:extLst>
                  <a:ext uri="{FF2B5EF4-FFF2-40B4-BE49-F238E27FC236}">
                    <a16:creationId xmlns="" xmlns:a16="http://schemas.microsoft.com/office/drawing/2014/main" id="{B823B219-CD2C-702E-5CB8-9AA1FFC3BD07}"/>
                  </a:ext>
                </a:extLst>
              </p:cNvPr>
              <p:cNvSpPr/>
              <p:nvPr/>
            </p:nvSpPr>
            <p:spPr>
              <a:xfrm>
                <a:off x="6895011" y="3614088"/>
                <a:ext cx="1675190" cy="676947"/>
              </a:xfrm>
              <a:prstGeom prst="roundRect">
                <a:avLst>
                  <a:gd name="adj" fmla="val 0"/>
                </a:avLst>
              </a:prstGeom>
              <a:solidFill>
                <a:srgbClr val="FED659"/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0" rtlCol="0" anchor="ctr" anchorCtr="1"/>
              <a:lstStyle/>
              <a:p>
                <a:pPr marL="0" indent="0" algn="ctr">
                  <a:lnSpc>
                    <a:spcPts val="2675"/>
                  </a:lnSpc>
                  <a:buNone/>
                </a:pPr>
                <a:r>
                  <a:rPr lang="ru-RU" sz="3000" b="1" dirty="0">
                    <a:solidFill>
                      <a:srgbClr val="4F4C47"/>
                    </a:solidFill>
                    <a:latin typeface="Moskvich Sans Bold" pitchFamily="2" charset="0"/>
                    <a:cs typeface="ALS Sector Bold" pitchFamily="34" charset="-120"/>
                  </a:rPr>
                  <a:t>САО</a:t>
                </a:r>
                <a:endParaRPr lang="en-US" sz="3000" b="1" dirty="0">
                  <a:solidFill>
                    <a:srgbClr val="4F4C47"/>
                  </a:solidFill>
                  <a:latin typeface="Moskvich Sans Bold" pitchFamily="2" charset="0"/>
                </a:endParaRPr>
              </a:p>
            </p:txBody>
          </p:sp>
          <p:sp>
            <p:nvSpPr>
              <p:cNvPr id="44" name="Скругленный прямоугольник 43">
                <a:extLst>
                  <a:ext uri="{FF2B5EF4-FFF2-40B4-BE49-F238E27FC236}">
                    <a16:creationId xmlns="" xmlns:a16="http://schemas.microsoft.com/office/drawing/2014/main" id="{644F5A81-22A9-101B-ED51-DA5E57108B81}"/>
                  </a:ext>
                </a:extLst>
              </p:cNvPr>
              <p:cNvSpPr/>
              <p:nvPr/>
            </p:nvSpPr>
            <p:spPr>
              <a:xfrm>
                <a:off x="5565869" y="4300991"/>
                <a:ext cx="3357623" cy="963885"/>
              </a:xfrm>
              <a:prstGeom prst="roundRect">
                <a:avLst>
                  <a:gd name="adj" fmla="val 9017"/>
                </a:avLst>
              </a:prstGeom>
              <a:noFill/>
              <a:ln w="38100">
                <a:solidFill>
                  <a:srgbClr val="4F4C4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indent="0" algn="ctr">
                  <a:lnSpc>
                    <a:spcPts val="2675"/>
                  </a:lnSpc>
                  <a:buNone/>
                </a:pPr>
                <a:r>
                  <a:rPr lang="en-US" sz="1800" dirty="0" err="1">
                    <a:solidFill>
                      <a:srgbClr val="3F3F3F">
                        <a:alpha val="100000"/>
                      </a:srgbClr>
                    </a:solidFill>
                    <a:latin typeface="ALS Sector Regular" pitchFamily="34" charset="0"/>
                    <a:ea typeface="ALS Sector Regular" pitchFamily="34" charset="-122"/>
                    <a:cs typeface="ALS Sector Regular" pitchFamily="34" charset="-120"/>
                  </a:rPr>
                  <a:t>Проезд</a:t>
                </a:r>
                <a:r>
                  <a:rPr lang="en-US" sz="1800" dirty="0">
                    <a:solidFill>
                      <a:srgbClr val="3F3F3F">
                        <a:alpha val="100000"/>
                      </a:srgbClr>
                    </a:solidFill>
                    <a:latin typeface="ALS Sector Regular" pitchFamily="34" charset="0"/>
                    <a:ea typeface="ALS Sector Regular" pitchFamily="34" charset="-122"/>
                    <a:cs typeface="ALS Sector Regular" pitchFamily="34" charset="-120"/>
                  </a:rPr>
                  <a:t> </a:t>
                </a:r>
                <a:r>
                  <a:rPr lang="en-US" sz="1800" dirty="0" err="1">
                    <a:solidFill>
                      <a:srgbClr val="3F3F3F">
                        <a:alpha val="100000"/>
                      </a:srgbClr>
                    </a:solidFill>
                    <a:latin typeface="ALS Sector Regular" pitchFamily="34" charset="0"/>
                    <a:ea typeface="ALS Sector Regular" pitchFamily="34" charset="-122"/>
                    <a:cs typeface="ALS Sector Regular" pitchFamily="34" charset="-120"/>
                  </a:rPr>
                  <a:t>Черепановых</a:t>
                </a:r>
                <a:r>
                  <a:rPr lang="en-US" sz="1800" dirty="0">
                    <a:solidFill>
                      <a:srgbClr val="3F3F3F">
                        <a:alpha val="100000"/>
                      </a:srgbClr>
                    </a:solidFill>
                    <a:latin typeface="ALS Sector Regular" pitchFamily="34" charset="0"/>
                    <a:ea typeface="ALS Sector Regular" pitchFamily="34" charset="-122"/>
                    <a:cs typeface="ALS Sector Regular" pitchFamily="34" charset="-120"/>
                  </a:rPr>
                  <a:t>, </a:t>
                </a:r>
                <a:r>
                  <a:rPr lang="ru-RU" sz="1800" dirty="0">
                    <a:solidFill>
                      <a:srgbClr val="3F3F3F">
                        <a:alpha val="100000"/>
                      </a:srgbClr>
                    </a:solidFill>
                    <a:latin typeface="ALS Sector Regular" pitchFamily="34" charset="0"/>
                    <a:ea typeface="ALS Sector Regular" pitchFamily="34" charset="-122"/>
                    <a:cs typeface="ALS Sector Regular" pitchFamily="34" charset="-120"/>
                  </a:rPr>
                  <a:t>д. </a:t>
                </a:r>
                <a:r>
                  <a:rPr lang="en-US" sz="1800" dirty="0">
                    <a:solidFill>
                      <a:srgbClr val="3F3F3F">
                        <a:alpha val="100000"/>
                      </a:srgbClr>
                    </a:solidFill>
                    <a:latin typeface="ALS Sector Regular" pitchFamily="34" charset="0"/>
                    <a:ea typeface="ALS Sector Regular" pitchFamily="34" charset="-122"/>
                    <a:cs typeface="ALS Sector Regular" pitchFamily="34" charset="-120"/>
                  </a:rPr>
                  <a:t>22. </a:t>
                </a:r>
                <a:r>
                  <a:rPr lang="en-US" sz="1800" dirty="0" err="1">
                    <a:solidFill>
                      <a:srgbClr val="3F3F3F">
                        <a:alpha val="100000"/>
                      </a:srgbClr>
                    </a:solidFill>
                    <a:latin typeface="ALS Sector Regular" pitchFamily="34" charset="0"/>
                    <a:ea typeface="ALS Sector Regular" pitchFamily="34" charset="-122"/>
                    <a:cs typeface="ALS Sector Regular" pitchFamily="34" charset="-120"/>
                  </a:rPr>
                  <a:t>Зеленоград</a:t>
                </a:r>
                <a:r>
                  <a:rPr lang="en-US" sz="1800" dirty="0">
                    <a:solidFill>
                      <a:srgbClr val="3F3F3F">
                        <a:alpha val="100000"/>
                      </a:srgbClr>
                    </a:solidFill>
                    <a:latin typeface="ALS Sector Regular" pitchFamily="34" charset="0"/>
                    <a:ea typeface="ALS Sector Regular" pitchFamily="34" charset="-122"/>
                    <a:cs typeface="ALS Sector Regular" pitchFamily="34" charset="-120"/>
                  </a:rPr>
                  <a:t>, </a:t>
                </a:r>
                <a:r>
                  <a:rPr lang="en-US" sz="1800" dirty="0" err="1">
                    <a:solidFill>
                      <a:srgbClr val="3F3F3F">
                        <a:alpha val="100000"/>
                      </a:srgbClr>
                    </a:solidFill>
                    <a:latin typeface="ALS Sector Regular" pitchFamily="34" charset="0"/>
                    <a:ea typeface="ALS Sector Regular" pitchFamily="34" charset="-122"/>
                    <a:cs typeface="ALS Sector Regular" pitchFamily="34" charset="-120"/>
                  </a:rPr>
                  <a:t>к</a:t>
                </a:r>
                <a:r>
                  <a:rPr lang="ru-RU" sz="1800" dirty="0">
                    <a:solidFill>
                      <a:srgbClr val="3F3F3F">
                        <a:alpha val="100000"/>
                      </a:srgbClr>
                    </a:solidFill>
                    <a:latin typeface="ALS Sector Regular" pitchFamily="34" charset="0"/>
                    <a:ea typeface="ALS Sector Regular" pitchFamily="34" charset="-122"/>
                    <a:cs typeface="ALS Sector Regular" pitchFamily="34" charset="-120"/>
                  </a:rPr>
                  <a:t>. </a:t>
                </a:r>
                <a:r>
                  <a:rPr lang="en-US" sz="1800" dirty="0">
                    <a:solidFill>
                      <a:srgbClr val="3F3F3F">
                        <a:alpha val="100000"/>
                      </a:srgbClr>
                    </a:solidFill>
                    <a:latin typeface="ALS Sector Regular" pitchFamily="34" charset="0"/>
                    <a:ea typeface="ALS Sector Regular" pitchFamily="34" charset="-122"/>
                    <a:cs typeface="ALS Sector Regular" pitchFamily="34" charset="-120"/>
                  </a:rPr>
                  <a:t>320</a:t>
                </a:r>
                <a:endParaRPr lang="en-US" sz="1800" dirty="0"/>
              </a:p>
            </p:txBody>
          </p:sp>
          <p:sp>
            <p:nvSpPr>
              <p:cNvPr id="45" name="Скругленный прямоугольник 44">
                <a:extLst>
                  <a:ext uri="{FF2B5EF4-FFF2-40B4-BE49-F238E27FC236}">
                    <a16:creationId xmlns="" xmlns:a16="http://schemas.microsoft.com/office/drawing/2014/main" id="{6114397E-8D19-00ED-818E-8C18564D5CA3}"/>
                  </a:ext>
                </a:extLst>
              </p:cNvPr>
              <p:cNvSpPr/>
              <p:nvPr/>
            </p:nvSpPr>
            <p:spPr>
              <a:xfrm>
                <a:off x="5605922" y="3844990"/>
                <a:ext cx="1675190" cy="446045"/>
              </a:xfrm>
              <a:prstGeom prst="roundRect">
                <a:avLst>
                  <a:gd name="adj" fmla="val 0"/>
                </a:avLst>
              </a:prstGeom>
              <a:solidFill>
                <a:srgbClr val="FFEBAF"/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0" rtlCol="0" anchor="ctr" anchorCtr="1"/>
              <a:lstStyle/>
              <a:p>
                <a:pPr marL="0" indent="0" algn="ctr">
                  <a:lnSpc>
                    <a:spcPts val="2675"/>
                  </a:lnSpc>
                  <a:buNone/>
                </a:pPr>
                <a:r>
                  <a:rPr lang="ru-RU" sz="3000" b="1" dirty="0" err="1">
                    <a:solidFill>
                      <a:srgbClr val="4F4C47"/>
                    </a:solidFill>
                    <a:latin typeface="Moskvich Sans Bold" pitchFamily="2" charset="0"/>
                    <a:cs typeface="ALS Sector Bold" pitchFamily="34" charset="-120"/>
                  </a:rPr>
                  <a:t>ЗелАО</a:t>
                </a:r>
                <a:endParaRPr lang="en-US" sz="3000" b="1" dirty="0">
                  <a:solidFill>
                    <a:srgbClr val="4F4C47"/>
                  </a:solidFill>
                  <a:latin typeface="Moskvich Sans Bold" pitchFamily="2" charset="0"/>
                </a:endParaRPr>
              </a:p>
            </p:txBody>
          </p:sp>
        </p:grpSp>
        <p:grpSp>
          <p:nvGrpSpPr>
            <p:cNvPr id="110" name="Группа 109">
              <a:extLst>
                <a:ext uri="{FF2B5EF4-FFF2-40B4-BE49-F238E27FC236}">
                  <a16:creationId xmlns="" xmlns:a16="http://schemas.microsoft.com/office/drawing/2014/main" id="{A52E49A5-5656-EDEF-AC13-F10FDF147402}"/>
                </a:ext>
              </a:extLst>
            </p:cNvPr>
            <p:cNvGrpSpPr/>
            <p:nvPr/>
          </p:nvGrpSpPr>
          <p:grpSpPr>
            <a:xfrm>
              <a:off x="11178197" y="3459587"/>
              <a:ext cx="12507961" cy="8466161"/>
              <a:chOff x="11318789" y="4186764"/>
              <a:chExt cx="12507961" cy="8466161"/>
            </a:xfrm>
          </p:grpSpPr>
          <p:grpSp>
            <p:nvGrpSpPr>
              <p:cNvPr id="74" name="Группа 73">
                <a:extLst>
                  <a:ext uri="{FF2B5EF4-FFF2-40B4-BE49-F238E27FC236}">
                    <a16:creationId xmlns="" xmlns:a16="http://schemas.microsoft.com/office/drawing/2014/main" id="{B7311688-78CD-3107-7734-F5EC5F6764E9}"/>
                  </a:ext>
                </a:extLst>
              </p:cNvPr>
              <p:cNvGrpSpPr/>
              <p:nvPr/>
            </p:nvGrpSpPr>
            <p:grpSpPr>
              <a:xfrm>
                <a:off x="11318789" y="4187753"/>
                <a:ext cx="3948834" cy="8465172"/>
                <a:chOff x="5151885" y="2837103"/>
                <a:chExt cx="3948834" cy="8465172"/>
              </a:xfrm>
            </p:grpSpPr>
            <p:grpSp>
              <p:nvGrpSpPr>
                <p:cNvPr id="66" name="Группа 65">
                  <a:extLst>
                    <a:ext uri="{FF2B5EF4-FFF2-40B4-BE49-F238E27FC236}">
                      <a16:creationId xmlns="" xmlns:a16="http://schemas.microsoft.com/office/drawing/2014/main" id="{FD42899E-14A1-0028-3CA0-68145EC84349}"/>
                    </a:ext>
                  </a:extLst>
                </p:cNvPr>
                <p:cNvGrpSpPr/>
                <p:nvPr/>
              </p:nvGrpSpPr>
              <p:grpSpPr>
                <a:xfrm>
                  <a:off x="5151885" y="2837103"/>
                  <a:ext cx="3948834" cy="3715454"/>
                  <a:chOff x="6289632" y="2837103"/>
                  <a:chExt cx="3948834" cy="3715454"/>
                </a:xfrm>
              </p:grpSpPr>
              <p:sp>
                <p:nvSpPr>
                  <p:cNvPr id="5" name="Скругленный прямоугольник 4">
                    <a:extLst>
                      <a:ext uri="{FF2B5EF4-FFF2-40B4-BE49-F238E27FC236}">
                        <a16:creationId xmlns="" xmlns:a16="http://schemas.microsoft.com/office/drawing/2014/main" id="{12D51710-E107-1027-7BE2-567BC402C4FD}"/>
                      </a:ext>
                    </a:extLst>
                  </p:cNvPr>
                  <p:cNvSpPr/>
                  <p:nvPr/>
                </p:nvSpPr>
                <p:spPr>
                  <a:xfrm>
                    <a:off x="6289632" y="4023940"/>
                    <a:ext cx="3948834" cy="2528617"/>
                  </a:xfrm>
                  <a:prstGeom prst="roundRect">
                    <a:avLst>
                      <a:gd name="adj" fmla="val 3663"/>
                    </a:avLst>
                  </a:prstGeom>
                  <a:noFill/>
                  <a:ln w="38100">
                    <a:solidFill>
                      <a:srgbClr val="4F4C47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b="1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Bold" panose="02000000000000000000" pitchFamily="2" charset="0"/>
                        <a:ea typeface="ALS Sector Bold" pitchFamily="34" charset="-122"/>
                        <a:cs typeface="ALS Sector Bold" panose="02000000000000000000" pitchFamily="2" charset="0"/>
                      </a:rPr>
                      <a:t>Ганжа Валентина Витальевна</a:t>
                    </a:r>
                  </a:p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Начальник управления СВАО</a:t>
                    </a:r>
                  </a:p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GanzhaVV@social.mos.ru</a:t>
                    </a:r>
                  </a:p>
                </p:txBody>
              </p:sp>
              <p:grpSp>
                <p:nvGrpSpPr>
                  <p:cNvPr id="26" name="Группа 25">
                    <a:extLst>
                      <a:ext uri="{FF2B5EF4-FFF2-40B4-BE49-F238E27FC236}">
                        <a16:creationId xmlns="" xmlns:a16="http://schemas.microsoft.com/office/drawing/2014/main" id="{AC9CC6FB-6491-FE3C-7104-F54AA0D0F1E8}"/>
                      </a:ext>
                    </a:extLst>
                  </p:cNvPr>
                  <p:cNvGrpSpPr/>
                  <p:nvPr/>
                </p:nvGrpSpPr>
                <p:grpSpPr>
                  <a:xfrm>
                    <a:off x="6289632" y="2837103"/>
                    <a:ext cx="3948834" cy="1069859"/>
                    <a:chOff x="5565869" y="3877236"/>
                    <a:chExt cx="3357623" cy="1069859"/>
                  </a:xfrm>
                </p:grpSpPr>
                <p:sp>
                  <p:nvSpPr>
                    <p:cNvPr id="4" name="Скругленный прямоугольник 3">
                      <a:extLst>
                        <a:ext uri="{FF2B5EF4-FFF2-40B4-BE49-F238E27FC236}">
                          <a16:creationId xmlns="" xmlns:a16="http://schemas.microsoft.com/office/drawing/2014/main" id="{6AB3791D-5343-0DF8-339F-7371CCA6E2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65869" y="4290047"/>
                      <a:ext cx="3357623" cy="657048"/>
                    </a:xfrm>
                    <a:prstGeom prst="roundRect">
                      <a:avLst>
                        <a:gd name="adj" fmla="val 9017"/>
                      </a:avLst>
                    </a:prstGeom>
                    <a:noFill/>
                    <a:ln w="38100">
                      <a:solidFill>
                        <a:srgbClr val="4F4C47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indent="0" algn="ctr">
                        <a:lnSpc>
                          <a:spcPts val="2675"/>
                        </a:lnSpc>
                        <a:buNone/>
                      </a:pPr>
                      <a:r>
                        <a:rPr lang="en-US" sz="1800" dirty="0" err="1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Пришвина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, </a:t>
                      </a:r>
                      <a:r>
                        <a:rPr lang="ru-RU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д. 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12</a:t>
                      </a:r>
                      <a:r>
                        <a:rPr lang="ru-RU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к</a:t>
                      </a:r>
                      <a:r>
                        <a:rPr lang="ru-RU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. 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2</a:t>
                      </a:r>
                      <a:endParaRPr lang="en-US" sz="1800" dirty="0"/>
                    </a:p>
                  </p:txBody>
                </p:sp>
                <p:sp>
                  <p:nvSpPr>
                    <p:cNvPr id="22" name="Скругленный прямоугольник 21">
                      <a:extLst>
                        <a:ext uri="{FF2B5EF4-FFF2-40B4-BE49-F238E27FC236}">
                          <a16:creationId xmlns="" xmlns:a16="http://schemas.microsoft.com/office/drawing/2014/main" id="{2443C451-9FAE-8FB7-DE27-75A21F554D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05922" y="3877236"/>
                      <a:ext cx="1675190" cy="396214"/>
                    </a:xfrm>
                    <a:prstGeom prst="roundRect">
                      <a:avLst>
                        <a:gd name="adj" fmla="val 0"/>
                      </a:avLst>
                    </a:prstGeom>
                    <a:solidFill>
                      <a:srgbClr val="FED659"/>
                    </a:solidFill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tIns="90000" bIns="0" rtlCol="0" anchor="ctr" anchorCtr="1"/>
                    <a:lstStyle/>
                    <a:p>
                      <a:pPr marL="0" indent="0" algn="ctr">
                        <a:lnSpc>
                          <a:spcPts val="2675"/>
                        </a:lnSpc>
                        <a:buNone/>
                      </a:pPr>
                      <a:r>
                        <a:rPr lang="ru-RU" sz="3000" b="1" dirty="0">
                          <a:solidFill>
                            <a:srgbClr val="4F4C47"/>
                          </a:solidFill>
                          <a:latin typeface="Moskvich Sans Bold" pitchFamily="2" charset="0"/>
                          <a:cs typeface="ALS Sector Bold" pitchFamily="34" charset="-120"/>
                        </a:rPr>
                        <a:t>СВАО</a:t>
                      </a:r>
                      <a:endParaRPr lang="en-US" sz="3000" b="1" dirty="0">
                        <a:solidFill>
                          <a:srgbClr val="4F4C47"/>
                        </a:solidFill>
                        <a:latin typeface="Moskvich Sans Bold" pitchFamily="2" charset="0"/>
                      </a:endParaRPr>
                    </a:p>
                  </p:txBody>
                </p:sp>
              </p:grpSp>
            </p:grpSp>
            <p:grpSp>
              <p:nvGrpSpPr>
                <p:cNvPr id="71" name="Группа 70">
                  <a:extLst>
                    <a:ext uri="{FF2B5EF4-FFF2-40B4-BE49-F238E27FC236}">
                      <a16:creationId xmlns="" xmlns:a16="http://schemas.microsoft.com/office/drawing/2014/main" id="{117399D9-DE7E-A0B5-9745-7BBAC6157C8C}"/>
                    </a:ext>
                  </a:extLst>
                </p:cNvPr>
                <p:cNvGrpSpPr/>
                <p:nvPr/>
              </p:nvGrpSpPr>
              <p:grpSpPr>
                <a:xfrm>
                  <a:off x="5151885" y="6961235"/>
                  <a:ext cx="3948834" cy="4341040"/>
                  <a:chOff x="5151885" y="6961235"/>
                  <a:chExt cx="3948834" cy="4341040"/>
                </a:xfrm>
              </p:grpSpPr>
              <p:grpSp>
                <p:nvGrpSpPr>
                  <p:cNvPr id="47" name="Группа 46">
                    <a:extLst>
                      <a:ext uri="{FF2B5EF4-FFF2-40B4-BE49-F238E27FC236}">
                        <a16:creationId xmlns="" xmlns:a16="http://schemas.microsoft.com/office/drawing/2014/main" id="{FA4374D5-52DE-9837-91E9-FB1D4F2DECD2}"/>
                      </a:ext>
                    </a:extLst>
                  </p:cNvPr>
                  <p:cNvGrpSpPr/>
                  <p:nvPr/>
                </p:nvGrpSpPr>
                <p:grpSpPr>
                  <a:xfrm>
                    <a:off x="5151885" y="6961235"/>
                    <a:ext cx="3948834" cy="1668373"/>
                    <a:chOff x="5565869" y="3596503"/>
                    <a:chExt cx="3357623" cy="1668373"/>
                  </a:xfrm>
                </p:grpSpPr>
                <p:sp>
                  <p:nvSpPr>
                    <p:cNvPr id="48" name="Скругленный прямоугольник 47">
                      <a:extLst>
                        <a:ext uri="{FF2B5EF4-FFF2-40B4-BE49-F238E27FC236}">
                          <a16:creationId xmlns="" xmlns:a16="http://schemas.microsoft.com/office/drawing/2014/main" id="{0F2FD984-B0D8-6792-6F3F-D4A7049A33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64134" y="3596503"/>
                      <a:ext cx="1675190" cy="676947"/>
                    </a:xfrm>
                    <a:prstGeom prst="roundRect">
                      <a:avLst>
                        <a:gd name="adj" fmla="val 0"/>
                      </a:avLst>
                    </a:prstGeom>
                    <a:solidFill>
                      <a:srgbClr val="FED659"/>
                    </a:solidFill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tIns="90000" bIns="0" rtlCol="0" anchor="ctr" anchorCtr="1"/>
                    <a:lstStyle/>
                    <a:p>
                      <a:pPr marL="0" indent="0" algn="ctr">
                        <a:lnSpc>
                          <a:spcPts val="2675"/>
                        </a:lnSpc>
                        <a:buNone/>
                      </a:pPr>
                      <a:r>
                        <a:rPr lang="ru-RU" sz="3000" b="1" dirty="0" err="1">
                          <a:solidFill>
                            <a:srgbClr val="4F4C47"/>
                          </a:solidFill>
                          <a:latin typeface="Moskvich Sans Bold" pitchFamily="2" charset="0"/>
                          <a:cs typeface="ALS Sector Bold" pitchFamily="34" charset="-120"/>
                        </a:rPr>
                        <a:t>ТиНАО</a:t>
                      </a:r>
                      <a:endParaRPr lang="en-US" sz="3000" b="1" dirty="0">
                        <a:solidFill>
                          <a:srgbClr val="4F4C47"/>
                        </a:solidFill>
                        <a:latin typeface="Moskvich Sans Bold" pitchFamily="2" charset="0"/>
                      </a:endParaRPr>
                    </a:p>
                  </p:txBody>
                </p:sp>
                <p:sp>
                  <p:nvSpPr>
                    <p:cNvPr id="49" name="Скругленный прямоугольник 48">
                      <a:extLst>
                        <a:ext uri="{FF2B5EF4-FFF2-40B4-BE49-F238E27FC236}">
                          <a16:creationId xmlns="" xmlns:a16="http://schemas.microsoft.com/office/drawing/2014/main" id="{C6D5EB00-8053-1F6B-ADA3-1B614379B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65869" y="4300991"/>
                      <a:ext cx="3357623" cy="963885"/>
                    </a:xfrm>
                    <a:prstGeom prst="roundRect">
                      <a:avLst>
                        <a:gd name="adj" fmla="val 9017"/>
                      </a:avLst>
                    </a:prstGeom>
                    <a:noFill/>
                    <a:ln w="38100">
                      <a:solidFill>
                        <a:srgbClr val="4F4C47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indent="0" algn="ctr">
                        <a:lnSpc>
                          <a:spcPts val="2675"/>
                        </a:lnSpc>
                        <a:buNone/>
                      </a:pPr>
                      <a:r>
                        <a:rPr lang="en-US" sz="1800" dirty="0" err="1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Профсоюзная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, </a:t>
                      </a:r>
                      <a:r>
                        <a:rPr lang="ru-RU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д. 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142</a:t>
                      </a:r>
                      <a:endParaRPr lang="en-US" sz="1800" dirty="0"/>
                    </a:p>
                  </p:txBody>
                </p:sp>
                <p:sp>
                  <p:nvSpPr>
                    <p:cNvPr id="50" name="Скругленный прямоугольник 49">
                      <a:extLst>
                        <a:ext uri="{FF2B5EF4-FFF2-40B4-BE49-F238E27FC236}">
                          <a16:creationId xmlns="" xmlns:a16="http://schemas.microsoft.com/office/drawing/2014/main" id="{9666A7B6-44C9-E927-69D2-665EE8051F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05922" y="3827405"/>
                      <a:ext cx="1675190" cy="446045"/>
                    </a:xfrm>
                    <a:prstGeom prst="roundRect">
                      <a:avLst>
                        <a:gd name="adj" fmla="val 0"/>
                      </a:avLst>
                    </a:prstGeom>
                    <a:solidFill>
                      <a:srgbClr val="FFEBAF"/>
                    </a:solidFill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tIns="90000" bIns="0" rtlCol="0" anchor="ctr" anchorCtr="1"/>
                    <a:lstStyle/>
                    <a:p>
                      <a:pPr marL="0" indent="0" algn="ctr">
                        <a:lnSpc>
                          <a:spcPts val="2675"/>
                        </a:lnSpc>
                        <a:buNone/>
                      </a:pPr>
                      <a:r>
                        <a:rPr lang="ru-RU" sz="3000" b="1" dirty="0">
                          <a:solidFill>
                            <a:srgbClr val="4F4C47"/>
                          </a:solidFill>
                          <a:latin typeface="Moskvich Sans Bold" pitchFamily="2" charset="0"/>
                          <a:cs typeface="ALS Sector Bold" pitchFamily="34" charset="-120"/>
                        </a:rPr>
                        <a:t>ЮЗАО</a:t>
                      </a:r>
                      <a:endParaRPr lang="en-US" sz="3000" b="1" dirty="0">
                        <a:solidFill>
                          <a:srgbClr val="4F4C47"/>
                        </a:solidFill>
                        <a:latin typeface="Moskvich Sans Bold" pitchFamily="2" charset="0"/>
                      </a:endParaRPr>
                    </a:p>
                  </p:txBody>
                </p:sp>
              </p:grpSp>
              <p:sp>
                <p:nvSpPr>
                  <p:cNvPr id="53" name="Скругленный прямоугольник 52">
                    <a:extLst>
                      <a:ext uri="{FF2B5EF4-FFF2-40B4-BE49-F238E27FC236}">
                        <a16:creationId xmlns="" xmlns:a16="http://schemas.microsoft.com/office/drawing/2014/main" id="{2B50901C-ACB2-C844-DCE9-5DA2B3682E0D}"/>
                      </a:ext>
                    </a:extLst>
                  </p:cNvPr>
                  <p:cNvSpPr/>
                  <p:nvPr/>
                </p:nvSpPr>
                <p:spPr>
                  <a:xfrm>
                    <a:off x="5151885" y="8773658"/>
                    <a:ext cx="3948832" cy="2528617"/>
                  </a:xfrm>
                  <a:prstGeom prst="roundRect">
                    <a:avLst>
                      <a:gd name="adj" fmla="val 3663"/>
                    </a:avLst>
                  </a:prstGeom>
                  <a:noFill/>
                  <a:ln w="38100">
                    <a:solidFill>
                      <a:srgbClr val="4F4C47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Bold" pitchFamily="34" charset="0"/>
                        <a:ea typeface="ALS Sector Bold" pitchFamily="34" charset="-122"/>
                        <a:cs typeface="ALS Sector Bold" pitchFamily="34" charset="-120"/>
                      </a:rPr>
                      <a:t>Голицына Ольга Вячеславовна</a:t>
                    </a:r>
                  </a:p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Начальник управления </a:t>
                    </a:r>
                  </a:p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ЮЗАО, </a:t>
                    </a:r>
                    <a:r>
                      <a:rPr lang="ru-RU" sz="1800" dirty="0" err="1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ТиНАО</a:t>
                    </a:r>
                    <a:endParaRPr lang="ru-RU" sz="1800" dirty="0">
                      <a:solidFill>
                        <a:srgbClr val="3F3F3F">
                          <a:alpha val="100000"/>
                        </a:srgbClr>
                      </a:solidFill>
                      <a:latin typeface="ALS Sector Regular" panose="02000000000000000000" pitchFamily="2" charset="0"/>
                      <a:ea typeface="ALS Sector Bold" pitchFamily="34" charset="-122"/>
                      <a:cs typeface="ALS Sector Regular" panose="02000000000000000000" pitchFamily="2" charset="0"/>
                    </a:endParaRPr>
                  </a:p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GolitsynaOV@social.mos.ru </a:t>
                    </a:r>
                  </a:p>
                </p:txBody>
              </p:sp>
            </p:grpSp>
          </p:grpSp>
          <p:grpSp>
            <p:nvGrpSpPr>
              <p:cNvPr id="75" name="Группа 74">
                <a:extLst>
                  <a:ext uri="{FF2B5EF4-FFF2-40B4-BE49-F238E27FC236}">
                    <a16:creationId xmlns="" xmlns:a16="http://schemas.microsoft.com/office/drawing/2014/main" id="{4FAA4CBB-C7D3-C9C5-28E4-64AD1BFC53B6}"/>
                  </a:ext>
                </a:extLst>
              </p:cNvPr>
              <p:cNvGrpSpPr/>
              <p:nvPr/>
            </p:nvGrpSpPr>
            <p:grpSpPr>
              <a:xfrm>
                <a:off x="15598352" y="4186764"/>
                <a:ext cx="3948834" cy="8466161"/>
                <a:chOff x="9309257" y="2836114"/>
                <a:chExt cx="3948834" cy="8466161"/>
              </a:xfrm>
            </p:grpSpPr>
            <p:grpSp>
              <p:nvGrpSpPr>
                <p:cNvPr id="67" name="Группа 66">
                  <a:extLst>
                    <a:ext uri="{FF2B5EF4-FFF2-40B4-BE49-F238E27FC236}">
                      <a16:creationId xmlns="" xmlns:a16="http://schemas.microsoft.com/office/drawing/2014/main" id="{E98350F5-AA7D-D9A8-4DBB-F0F693E2EFB9}"/>
                    </a:ext>
                  </a:extLst>
                </p:cNvPr>
                <p:cNvGrpSpPr/>
                <p:nvPr/>
              </p:nvGrpSpPr>
              <p:grpSpPr>
                <a:xfrm>
                  <a:off x="9309257" y="2836114"/>
                  <a:ext cx="3948834" cy="3716443"/>
                  <a:chOff x="9290380" y="2836114"/>
                  <a:chExt cx="3948834" cy="3716443"/>
                </a:xfrm>
              </p:grpSpPr>
              <p:grpSp>
                <p:nvGrpSpPr>
                  <p:cNvPr id="29" name="Группа 28">
                    <a:extLst>
                      <a:ext uri="{FF2B5EF4-FFF2-40B4-BE49-F238E27FC236}">
                        <a16:creationId xmlns="" xmlns:a16="http://schemas.microsoft.com/office/drawing/2014/main" id="{BD63A065-B3F1-124E-EC90-297C3C9A20F6}"/>
                      </a:ext>
                    </a:extLst>
                  </p:cNvPr>
                  <p:cNvGrpSpPr/>
                  <p:nvPr/>
                </p:nvGrpSpPr>
                <p:grpSpPr>
                  <a:xfrm>
                    <a:off x="9290380" y="2836114"/>
                    <a:ext cx="3948834" cy="1069859"/>
                    <a:chOff x="5565869" y="3877236"/>
                    <a:chExt cx="3948834" cy="1069859"/>
                  </a:xfrm>
                </p:grpSpPr>
                <p:sp>
                  <p:nvSpPr>
                    <p:cNvPr id="30" name="Скругленный прямоугольник 29">
                      <a:extLst>
                        <a:ext uri="{FF2B5EF4-FFF2-40B4-BE49-F238E27FC236}">
                          <a16:creationId xmlns="" xmlns:a16="http://schemas.microsoft.com/office/drawing/2014/main" id="{D138CA34-D8EF-1C7B-1079-130F587C06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65869" y="4290047"/>
                      <a:ext cx="3948834" cy="657048"/>
                    </a:xfrm>
                    <a:prstGeom prst="roundRect">
                      <a:avLst>
                        <a:gd name="adj" fmla="val 9017"/>
                      </a:avLst>
                    </a:prstGeom>
                    <a:noFill/>
                    <a:ln w="38100">
                      <a:solidFill>
                        <a:srgbClr val="4F4C47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indent="0" algn="ctr">
                        <a:lnSpc>
                          <a:spcPts val="2675"/>
                        </a:lnSpc>
                        <a:buNone/>
                      </a:pPr>
                      <a:r>
                        <a:rPr lang="en-US" sz="1800" dirty="0" err="1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Бойцовая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, </a:t>
                      </a:r>
                      <a:r>
                        <a:rPr lang="ru-RU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д. 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10</a:t>
                      </a:r>
                      <a:r>
                        <a:rPr lang="ru-RU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к</a:t>
                      </a:r>
                      <a:r>
                        <a:rPr lang="ru-RU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. 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5</a:t>
                      </a:r>
                      <a:endParaRPr lang="en-US" sz="1800" dirty="0"/>
                    </a:p>
                  </p:txBody>
                </p:sp>
                <p:sp>
                  <p:nvSpPr>
                    <p:cNvPr id="31" name="Скругленный прямоугольник 30">
                      <a:extLst>
                        <a:ext uri="{FF2B5EF4-FFF2-40B4-BE49-F238E27FC236}">
                          <a16:creationId xmlns="" xmlns:a16="http://schemas.microsoft.com/office/drawing/2014/main" id="{9EBF8A1A-D4E3-59B0-5ED8-701F68A15A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05922" y="3877236"/>
                      <a:ext cx="1675190" cy="396214"/>
                    </a:xfrm>
                    <a:prstGeom prst="roundRect">
                      <a:avLst>
                        <a:gd name="adj" fmla="val 0"/>
                      </a:avLst>
                    </a:prstGeom>
                    <a:solidFill>
                      <a:srgbClr val="FED659"/>
                    </a:solidFill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tIns="90000" bIns="0" rtlCol="0" anchor="ctr" anchorCtr="1"/>
                    <a:lstStyle/>
                    <a:p>
                      <a:pPr marL="0" indent="0" algn="ctr">
                        <a:lnSpc>
                          <a:spcPts val="2675"/>
                        </a:lnSpc>
                        <a:buNone/>
                      </a:pPr>
                      <a:r>
                        <a:rPr lang="ru-RU" sz="3000" b="1" dirty="0">
                          <a:solidFill>
                            <a:srgbClr val="4F4C47"/>
                          </a:solidFill>
                          <a:latin typeface="Moskvich Sans Bold" pitchFamily="2" charset="0"/>
                          <a:cs typeface="ALS Sector Bold" pitchFamily="34" charset="-120"/>
                        </a:rPr>
                        <a:t>ВАО</a:t>
                      </a:r>
                      <a:endParaRPr lang="en-US" sz="3000" b="1" dirty="0">
                        <a:solidFill>
                          <a:srgbClr val="4F4C47"/>
                        </a:solidFill>
                        <a:latin typeface="Moskvich Sans Bold" pitchFamily="2" charset="0"/>
                      </a:endParaRPr>
                    </a:p>
                  </p:txBody>
                </p:sp>
              </p:grpSp>
              <p:sp>
                <p:nvSpPr>
                  <p:cNvPr id="32" name="Скругленный прямоугольник 31">
                    <a:extLst>
                      <a:ext uri="{FF2B5EF4-FFF2-40B4-BE49-F238E27FC236}">
                        <a16:creationId xmlns="" xmlns:a16="http://schemas.microsoft.com/office/drawing/2014/main" id="{AFAAB501-47FC-5B18-23B1-21DCD82914BA}"/>
                      </a:ext>
                    </a:extLst>
                  </p:cNvPr>
                  <p:cNvSpPr/>
                  <p:nvPr/>
                </p:nvSpPr>
                <p:spPr>
                  <a:xfrm>
                    <a:off x="9290380" y="4023940"/>
                    <a:ext cx="3948834" cy="2528617"/>
                  </a:xfrm>
                  <a:prstGeom prst="roundRect">
                    <a:avLst>
                      <a:gd name="adj" fmla="val 3663"/>
                    </a:avLst>
                  </a:prstGeom>
                  <a:noFill/>
                  <a:ln w="38100">
                    <a:solidFill>
                      <a:srgbClr val="4F4C47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Bold" pitchFamily="34" charset="0"/>
                        <a:ea typeface="ALS Sector Bold" pitchFamily="34" charset="-122"/>
                        <a:cs typeface="ALS Sector Bold" pitchFamily="34" charset="-120"/>
                      </a:rPr>
                      <a:t>Степанова Ольга Анатольевна</a:t>
                    </a:r>
                  </a:p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Начальник управления ВАО</a:t>
                    </a:r>
                  </a:p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StepanovaOA@social.mos.ru</a:t>
                    </a:r>
                  </a:p>
                </p:txBody>
              </p:sp>
            </p:grpSp>
            <p:grpSp>
              <p:nvGrpSpPr>
                <p:cNvPr id="70" name="Группа 69">
                  <a:extLst>
                    <a:ext uri="{FF2B5EF4-FFF2-40B4-BE49-F238E27FC236}">
                      <a16:creationId xmlns="" xmlns:a16="http://schemas.microsoft.com/office/drawing/2014/main" id="{7D9FF18F-48AC-EFEB-93FB-D1E869CCE1FC}"/>
                    </a:ext>
                  </a:extLst>
                </p:cNvPr>
                <p:cNvGrpSpPr/>
                <p:nvPr/>
              </p:nvGrpSpPr>
              <p:grpSpPr>
                <a:xfrm>
                  <a:off x="9309257" y="6957275"/>
                  <a:ext cx="3948834" cy="4345000"/>
                  <a:chOff x="9330433" y="6957275"/>
                  <a:chExt cx="3948834" cy="4345000"/>
                </a:xfrm>
              </p:grpSpPr>
              <p:grpSp>
                <p:nvGrpSpPr>
                  <p:cNvPr id="55" name="Группа 54">
                    <a:extLst>
                      <a:ext uri="{FF2B5EF4-FFF2-40B4-BE49-F238E27FC236}">
                        <a16:creationId xmlns="" xmlns:a16="http://schemas.microsoft.com/office/drawing/2014/main" id="{1430FE35-9C22-EA34-310A-2F6CF369C606}"/>
                      </a:ext>
                    </a:extLst>
                  </p:cNvPr>
                  <p:cNvGrpSpPr/>
                  <p:nvPr/>
                </p:nvGrpSpPr>
                <p:grpSpPr>
                  <a:xfrm>
                    <a:off x="9330433" y="6957275"/>
                    <a:ext cx="3948834" cy="1668373"/>
                    <a:chOff x="5565869" y="3596503"/>
                    <a:chExt cx="3357623" cy="1668373"/>
                  </a:xfrm>
                </p:grpSpPr>
                <p:sp>
                  <p:nvSpPr>
                    <p:cNvPr id="56" name="Скругленный прямоугольник 55">
                      <a:extLst>
                        <a:ext uri="{FF2B5EF4-FFF2-40B4-BE49-F238E27FC236}">
                          <a16:creationId xmlns="" xmlns:a16="http://schemas.microsoft.com/office/drawing/2014/main" id="{1A2E4327-EC8D-6C7C-A017-A7229A3243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64134" y="3596503"/>
                      <a:ext cx="1675190" cy="676947"/>
                    </a:xfrm>
                    <a:prstGeom prst="roundRect">
                      <a:avLst>
                        <a:gd name="adj" fmla="val 0"/>
                      </a:avLst>
                    </a:prstGeom>
                    <a:solidFill>
                      <a:srgbClr val="FED659"/>
                    </a:solidFill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tIns="90000" bIns="0" rtlCol="0" anchor="ctr" anchorCtr="1"/>
                    <a:lstStyle/>
                    <a:p>
                      <a:pPr marL="0" indent="0" algn="ctr">
                        <a:lnSpc>
                          <a:spcPts val="2675"/>
                        </a:lnSpc>
                        <a:buNone/>
                      </a:pPr>
                      <a:r>
                        <a:rPr lang="ru-RU" sz="3000" b="1" dirty="0">
                          <a:solidFill>
                            <a:srgbClr val="4F4C47"/>
                          </a:solidFill>
                          <a:latin typeface="Moskvich Sans Bold" pitchFamily="2" charset="0"/>
                          <a:cs typeface="ALS Sector Bold" pitchFamily="34" charset="-120"/>
                        </a:rPr>
                        <a:t>СЗАО</a:t>
                      </a:r>
                      <a:endParaRPr lang="en-US" sz="3000" b="1" dirty="0">
                        <a:solidFill>
                          <a:srgbClr val="4F4C47"/>
                        </a:solidFill>
                        <a:latin typeface="Moskvich Sans Bold" pitchFamily="2" charset="0"/>
                      </a:endParaRPr>
                    </a:p>
                  </p:txBody>
                </p:sp>
                <p:sp>
                  <p:nvSpPr>
                    <p:cNvPr id="57" name="Скругленный прямоугольник 56">
                      <a:extLst>
                        <a:ext uri="{FF2B5EF4-FFF2-40B4-BE49-F238E27FC236}">
                          <a16:creationId xmlns="" xmlns:a16="http://schemas.microsoft.com/office/drawing/2014/main" id="{10579978-F307-81C2-FFC1-77B60FE884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65869" y="4300991"/>
                      <a:ext cx="3357623" cy="963885"/>
                    </a:xfrm>
                    <a:prstGeom prst="roundRect">
                      <a:avLst>
                        <a:gd name="adj" fmla="val 9017"/>
                      </a:avLst>
                    </a:prstGeom>
                    <a:noFill/>
                    <a:ln w="38100">
                      <a:solidFill>
                        <a:srgbClr val="4F4C47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indent="0" algn="ctr">
                        <a:lnSpc>
                          <a:spcPts val="2675"/>
                        </a:lnSpc>
                        <a:buNone/>
                      </a:pPr>
                      <a:r>
                        <a:rPr lang="en-US" sz="1800" dirty="0" err="1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Исаковского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д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. 31, </a:t>
                      </a:r>
                      <a:r>
                        <a:rPr lang="en-US" sz="1800" dirty="0" err="1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стр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. 1</a:t>
                      </a:r>
                      <a:endParaRPr lang="en-US" sz="1800" dirty="0"/>
                    </a:p>
                  </p:txBody>
                </p:sp>
                <p:sp>
                  <p:nvSpPr>
                    <p:cNvPr id="58" name="Скругленный прямоугольник 57">
                      <a:extLst>
                        <a:ext uri="{FF2B5EF4-FFF2-40B4-BE49-F238E27FC236}">
                          <a16:creationId xmlns="" xmlns:a16="http://schemas.microsoft.com/office/drawing/2014/main" id="{2A2B4A8A-8273-A1FA-F9B7-2A3890A1EB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05922" y="3827405"/>
                      <a:ext cx="1675190" cy="446045"/>
                    </a:xfrm>
                    <a:prstGeom prst="roundRect">
                      <a:avLst>
                        <a:gd name="adj" fmla="val 0"/>
                      </a:avLst>
                    </a:prstGeom>
                    <a:solidFill>
                      <a:srgbClr val="FFEBAF"/>
                    </a:solidFill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tIns="90000" bIns="0" rtlCol="0" anchor="ctr" anchorCtr="1"/>
                    <a:lstStyle/>
                    <a:p>
                      <a:pPr marL="0" indent="0" algn="ctr">
                        <a:lnSpc>
                          <a:spcPts val="2675"/>
                        </a:lnSpc>
                        <a:buNone/>
                      </a:pPr>
                      <a:r>
                        <a:rPr lang="ru-RU" sz="3000" b="1" dirty="0">
                          <a:solidFill>
                            <a:srgbClr val="4F4C47"/>
                          </a:solidFill>
                          <a:latin typeface="Moskvich Sans Bold" pitchFamily="2" charset="0"/>
                          <a:cs typeface="ALS Sector Bold" pitchFamily="34" charset="-120"/>
                        </a:rPr>
                        <a:t>ЗАО</a:t>
                      </a:r>
                      <a:endParaRPr lang="en-US" sz="3000" b="1" dirty="0">
                        <a:solidFill>
                          <a:srgbClr val="4F4C47"/>
                        </a:solidFill>
                        <a:latin typeface="Moskvich Sans Bold" pitchFamily="2" charset="0"/>
                      </a:endParaRPr>
                    </a:p>
                  </p:txBody>
                </p:sp>
              </p:grpSp>
              <p:sp>
                <p:nvSpPr>
                  <p:cNvPr id="59" name="Скругленный прямоугольник 58">
                    <a:extLst>
                      <a:ext uri="{FF2B5EF4-FFF2-40B4-BE49-F238E27FC236}">
                        <a16:creationId xmlns="" xmlns:a16="http://schemas.microsoft.com/office/drawing/2014/main" id="{86822629-F2FC-4A49-CF72-8AA923CC93E7}"/>
                      </a:ext>
                    </a:extLst>
                  </p:cNvPr>
                  <p:cNvSpPr/>
                  <p:nvPr/>
                </p:nvSpPr>
                <p:spPr>
                  <a:xfrm>
                    <a:off x="9330433" y="8773658"/>
                    <a:ext cx="3948832" cy="2528617"/>
                  </a:xfrm>
                  <a:prstGeom prst="roundRect">
                    <a:avLst>
                      <a:gd name="adj" fmla="val 3663"/>
                    </a:avLst>
                  </a:prstGeom>
                  <a:noFill/>
                  <a:ln w="38100">
                    <a:solidFill>
                      <a:srgbClr val="4F4C47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Bold" pitchFamily="34" charset="0"/>
                        <a:ea typeface="ALS Sector Bold" pitchFamily="34" charset="-122"/>
                        <a:cs typeface="ALS Sector Bold" pitchFamily="34" charset="-120"/>
                      </a:rPr>
                      <a:t>Юсупова Виктория Вадимовна</a:t>
                    </a:r>
                  </a:p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Начальник управления </a:t>
                    </a:r>
                  </a:p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ЗАО, СЗАО</a:t>
                    </a:r>
                  </a:p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YusupovaVV@social.mos.ru</a:t>
                    </a:r>
                  </a:p>
                </p:txBody>
              </p:sp>
            </p:grpSp>
          </p:grpSp>
          <p:grpSp>
            <p:nvGrpSpPr>
              <p:cNvPr id="76" name="Группа 75">
                <a:extLst>
                  <a:ext uri="{FF2B5EF4-FFF2-40B4-BE49-F238E27FC236}">
                    <a16:creationId xmlns="" xmlns:a16="http://schemas.microsoft.com/office/drawing/2014/main" id="{FB56D1C1-630D-1A12-B214-903EFFF725FD}"/>
                  </a:ext>
                </a:extLst>
              </p:cNvPr>
              <p:cNvGrpSpPr/>
              <p:nvPr/>
            </p:nvGrpSpPr>
            <p:grpSpPr>
              <a:xfrm>
                <a:off x="19877916" y="4202319"/>
                <a:ext cx="3948834" cy="8450606"/>
                <a:chOff x="13432822" y="2851669"/>
                <a:chExt cx="3948834" cy="8450606"/>
              </a:xfrm>
            </p:grpSpPr>
            <p:grpSp>
              <p:nvGrpSpPr>
                <p:cNvPr id="68" name="Группа 67">
                  <a:extLst>
                    <a:ext uri="{FF2B5EF4-FFF2-40B4-BE49-F238E27FC236}">
                      <a16:creationId xmlns="" xmlns:a16="http://schemas.microsoft.com/office/drawing/2014/main" id="{8654AAC8-A52F-CB12-D00C-CA1536781021}"/>
                    </a:ext>
                  </a:extLst>
                </p:cNvPr>
                <p:cNvGrpSpPr/>
                <p:nvPr/>
              </p:nvGrpSpPr>
              <p:grpSpPr>
                <a:xfrm>
                  <a:off x="13432822" y="2851669"/>
                  <a:ext cx="3948834" cy="3719466"/>
                  <a:chOff x="13432822" y="2851669"/>
                  <a:chExt cx="3948834" cy="3719466"/>
                </a:xfrm>
              </p:grpSpPr>
              <p:sp>
                <p:nvSpPr>
                  <p:cNvPr id="33" name="Скругленный прямоугольник 32">
                    <a:extLst>
                      <a:ext uri="{FF2B5EF4-FFF2-40B4-BE49-F238E27FC236}">
                        <a16:creationId xmlns="" xmlns:a16="http://schemas.microsoft.com/office/drawing/2014/main" id="{EDEC849D-F41C-C07C-DCCF-D749A526369B}"/>
                      </a:ext>
                    </a:extLst>
                  </p:cNvPr>
                  <p:cNvSpPr/>
                  <p:nvPr/>
                </p:nvSpPr>
                <p:spPr>
                  <a:xfrm>
                    <a:off x="13432822" y="4042518"/>
                    <a:ext cx="3924119" cy="2528617"/>
                  </a:xfrm>
                  <a:prstGeom prst="roundRect">
                    <a:avLst>
                      <a:gd name="adj" fmla="val 3663"/>
                    </a:avLst>
                  </a:prstGeom>
                  <a:noFill/>
                  <a:ln w="38100">
                    <a:solidFill>
                      <a:srgbClr val="4F4C47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 err="1">
                        <a:solidFill>
                          <a:srgbClr val="3F3F3F">
                            <a:alpha val="100000"/>
                          </a:srgbClr>
                        </a:solidFill>
                        <a:latin typeface="ALS Sector Bold" pitchFamily="34" charset="0"/>
                        <a:ea typeface="ALS Sector Bold" pitchFamily="34" charset="-122"/>
                        <a:cs typeface="ALS Sector Bold" pitchFamily="34" charset="-120"/>
                      </a:rPr>
                      <a:t>Утунова</a:t>
                    </a:r>
                    <a:r>
                      <a:rPr lang="ru-RU" sz="1800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Bold" pitchFamily="34" charset="0"/>
                        <a:ea typeface="ALS Sector Bold" pitchFamily="34" charset="-122"/>
                        <a:cs typeface="ALS Sector Bold" pitchFamily="34" charset="-120"/>
                      </a:rPr>
                      <a:t> Елена </a:t>
                    </a:r>
                    <a:r>
                      <a:rPr lang="ru-RU" sz="1800" dirty="0" err="1">
                        <a:solidFill>
                          <a:srgbClr val="3F3F3F">
                            <a:alpha val="100000"/>
                          </a:srgbClr>
                        </a:solidFill>
                        <a:latin typeface="ALS Sector Bold" pitchFamily="34" charset="0"/>
                        <a:ea typeface="ALS Sector Bold" pitchFamily="34" charset="-122"/>
                        <a:cs typeface="ALS Sector Bold" pitchFamily="34" charset="-120"/>
                      </a:rPr>
                      <a:t>Цадыровна</a:t>
                    </a:r>
                    <a:endParaRPr lang="ru-RU" sz="1800" dirty="0">
                      <a:solidFill>
                        <a:srgbClr val="3F3F3F">
                          <a:alpha val="100000"/>
                        </a:srgbClr>
                      </a:solidFill>
                      <a:latin typeface="ALS Sector Bold" pitchFamily="34" charset="0"/>
                      <a:ea typeface="ALS Sector Bold" pitchFamily="34" charset="-122"/>
                      <a:cs typeface="ALS Sector Bold" pitchFamily="34" charset="-120"/>
                    </a:endParaRPr>
                  </a:p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Начальник управления ЮАО</a:t>
                    </a:r>
                  </a:p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UtunovaET@social.mos.ru</a:t>
                    </a:r>
                  </a:p>
                </p:txBody>
              </p:sp>
              <p:grpSp>
                <p:nvGrpSpPr>
                  <p:cNvPr id="36" name="Группа 35">
                    <a:extLst>
                      <a:ext uri="{FF2B5EF4-FFF2-40B4-BE49-F238E27FC236}">
                        <a16:creationId xmlns="" xmlns:a16="http://schemas.microsoft.com/office/drawing/2014/main" id="{FC1E47E3-246E-B80F-F01D-A35E51D5353F}"/>
                      </a:ext>
                    </a:extLst>
                  </p:cNvPr>
                  <p:cNvGrpSpPr/>
                  <p:nvPr/>
                </p:nvGrpSpPr>
                <p:grpSpPr>
                  <a:xfrm>
                    <a:off x="13432822" y="2851669"/>
                    <a:ext cx="3948834" cy="1052273"/>
                    <a:chOff x="5565869" y="3894821"/>
                    <a:chExt cx="3948834" cy="1052273"/>
                  </a:xfrm>
                </p:grpSpPr>
                <p:sp>
                  <p:nvSpPr>
                    <p:cNvPr id="38" name="Скругленный прямоугольник 37">
                      <a:extLst>
                        <a:ext uri="{FF2B5EF4-FFF2-40B4-BE49-F238E27FC236}">
                          <a16:creationId xmlns="" xmlns:a16="http://schemas.microsoft.com/office/drawing/2014/main" id="{CB3757FA-6754-B92C-A093-D8902FE69C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65869" y="4300991"/>
                      <a:ext cx="3948834" cy="646103"/>
                    </a:xfrm>
                    <a:prstGeom prst="roundRect">
                      <a:avLst>
                        <a:gd name="adj" fmla="val 9017"/>
                      </a:avLst>
                    </a:prstGeom>
                    <a:noFill/>
                    <a:ln w="38100">
                      <a:solidFill>
                        <a:srgbClr val="4F4C47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indent="0" algn="ctr">
                        <a:lnSpc>
                          <a:spcPts val="2675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1-й </a:t>
                      </a:r>
                      <a:r>
                        <a:rPr lang="en-US" sz="1800" dirty="0" err="1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Кожуховский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пр-д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, </a:t>
                      </a:r>
                      <a:r>
                        <a:rPr lang="ru-RU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д. 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3</a:t>
                      </a:r>
                      <a:endParaRPr lang="en-US" sz="1800" dirty="0"/>
                    </a:p>
                  </p:txBody>
                </p:sp>
                <p:sp>
                  <p:nvSpPr>
                    <p:cNvPr id="40" name="Скругленный прямоугольник 39">
                      <a:extLst>
                        <a:ext uri="{FF2B5EF4-FFF2-40B4-BE49-F238E27FC236}">
                          <a16:creationId xmlns="" xmlns:a16="http://schemas.microsoft.com/office/drawing/2014/main" id="{032E8B58-597F-E3EC-186D-BF4F41D038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05922" y="3894821"/>
                      <a:ext cx="1675190" cy="396214"/>
                    </a:xfrm>
                    <a:prstGeom prst="roundRect">
                      <a:avLst>
                        <a:gd name="adj" fmla="val 0"/>
                      </a:avLst>
                    </a:prstGeom>
                    <a:solidFill>
                      <a:srgbClr val="FED659"/>
                    </a:solidFill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tIns="90000" bIns="0" rtlCol="0" anchor="ctr" anchorCtr="1"/>
                    <a:lstStyle/>
                    <a:p>
                      <a:pPr marL="0" indent="0" algn="ctr">
                        <a:lnSpc>
                          <a:spcPts val="2675"/>
                        </a:lnSpc>
                        <a:buNone/>
                      </a:pPr>
                      <a:r>
                        <a:rPr lang="ru-RU" sz="3000" b="1" dirty="0">
                          <a:solidFill>
                            <a:srgbClr val="4F4C47"/>
                          </a:solidFill>
                          <a:latin typeface="Moskvich Sans Bold" pitchFamily="2" charset="0"/>
                          <a:cs typeface="ALS Sector Bold" pitchFamily="34" charset="-120"/>
                        </a:rPr>
                        <a:t>ЮАО</a:t>
                      </a:r>
                      <a:endParaRPr lang="en-US" sz="3000" b="1" dirty="0">
                        <a:solidFill>
                          <a:srgbClr val="4F4C47"/>
                        </a:solidFill>
                        <a:latin typeface="Moskvich Sans Bold" pitchFamily="2" charset="0"/>
                      </a:endParaRPr>
                    </a:p>
                  </p:txBody>
                </p:sp>
              </p:grpSp>
            </p:grpSp>
            <p:grpSp>
              <p:nvGrpSpPr>
                <p:cNvPr id="69" name="Группа 68">
                  <a:extLst>
                    <a:ext uri="{FF2B5EF4-FFF2-40B4-BE49-F238E27FC236}">
                      <a16:creationId xmlns="" xmlns:a16="http://schemas.microsoft.com/office/drawing/2014/main" id="{D7F9D209-B2FA-7867-BEE2-FCDE5B027351}"/>
                    </a:ext>
                  </a:extLst>
                </p:cNvPr>
                <p:cNvGrpSpPr/>
                <p:nvPr/>
              </p:nvGrpSpPr>
              <p:grpSpPr>
                <a:xfrm>
                  <a:off x="13432822" y="7198607"/>
                  <a:ext cx="3948834" cy="4103668"/>
                  <a:chOff x="13432822" y="7198607"/>
                  <a:chExt cx="3948834" cy="4103668"/>
                </a:xfrm>
              </p:grpSpPr>
              <p:sp>
                <p:nvSpPr>
                  <p:cNvPr id="60" name="Скругленный прямоугольник 59">
                    <a:extLst>
                      <a:ext uri="{FF2B5EF4-FFF2-40B4-BE49-F238E27FC236}">
                        <a16:creationId xmlns="" xmlns:a16="http://schemas.microsoft.com/office/drawing/2014/main" id="{53555B06-2CE5-8000-C502-34073B50FDDB}"/>
                      </a:ext>
                    </a:extLst>
                  </p:cNvPr>
                  <p:cNvSpPr/>
                  <p:nvPr/>
                </p:nvSpPr>
                <p:spPr>
                  <a:xfrm>
                    <a:off x="13432822" y="8773658"/>
                    <a:ext cx="3924119" cy="2528617"/>
                  </a:xfrm>
                  <a:prstGeom prst="roundRect">
                    <a:avLst>
                      <a:gd name="adj" fmla="val 3663"/>
                    </a:avLst>
                  </a:prstGeom>
                  <a:noFill/>
                  <a:ln w="38100">
                    <a:solidFill>
                      <a:srgbClr val="4F4C47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Bold" pitchFamily="34" charset="0"/>
                        <a:ea typeface="ALS Sector Bold" pitchFamily="34" charset="-122"/>
                        <a:cs typeface="ALS Sector Bold" pitchFamily="34" charset="-120"/>
                      </a:rPr>
                      <a:t>Корчагина Ольга Сергеевна</a:t>
                    </a:r>
                  </a:p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Начальник управления ЮВАО</a:t>
                    </a:r>
                  </a:p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KorchaginaOS@social.mos.ru</a:t>
                    </a:r>
                  </a:p>
                </p:txBody>
              </p:sp>
              <p:grpSp>
                <p:nvGrpSpPr>
                  <p:cNvPr id="61" name="Группа 60">
                    <a:extLst>
                      <a:ext uri="{FF2B5EF4-FFF2-40B4-BE49-F238E27FC236}">
                        <a16:creationId xmlns="" xmlns:a16="http://schemas.microsoft.com/office/drawing/2014/main" id="{2D12F8BE-A9D0-8AFF-FC89-7EC95D34ECC4}"/>
                      </a:ext>
                    </a:extLst>
                  </p:cNvPr>
                  <p:cNvGrpSpPr/>
                  <p:nvPr/>
                </p:nvGrpSpPr>
                <p:grpSpPr>
                  <a:xfrm>
                    <a:off x="13432822" y="7198607"/>
                    <a:ext cx="3948834" cy="1427041"/>
                    <a:chOff x="5565869" y="3877236"/>
                    <a:chExt cx="3948834" cy="1427041"/>
                  </a:xfrm>
                </p:grpSpPr>
                <p:sp>
                  <p:nvSpPr>
                    <p:cNvPr id="62" name="Скругленный прямоугольник 61">
                      <a:extLst>
                        <a:ext uri="{FF2B5EF4-FFF2-40B4-BE49-F238E27FC236}">
                          <a16:creationId xmlns="" xmlns:a16="http://schemas.microsoft.com/office/drawing/2014/main" id="{5E087F5D-AE75-3891-1E75-FD2B54A13A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65869" y="4340391"/>
                      <a:ext cx="3948834" cy="963886"/>
                    </a:xfrm>
                    <a:prstGeom prst="roundRect">
                      <a:avLst>
                        <a:gd name="adj" fmla="val 9017"/>
                      </a:avLst>
                    </a:prstGeom>
                    <a:noFill/>
                    <a:ln w="38100">
                      <a:solidFill>
                        <a:srgbClr val="4F4C47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indent="0" algn="ctr">
                        <a:lnSpc>
                          <a:spcPts val="2675"/>
                        </a:lnSpc>
                        <a:buNone/>
                      </a:pPr>
                      <a:r>
                        <a:rPr lang="en-US" sz="1800" dirty="0" err="1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Люблинская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д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. 159</a:t>
                      </a:r>
                      <a:endParaRPr lang="en-US" sz="1800" dirty="0"/>
                    </a:p>
                  </p:txBody>
                </p:sp>
                <p:sp>
                  <p:nvSpPr>
                    <p:cNvPr id="63" name="Скругленный прямоугольник 62">
                      <a:extLst>
                        <a:ext uri="{FF2B5EF4-FFF2-40B4-BE49-F238E27FC236}">
                          <a16:creationId xmlns="" xmlns:a16="http://schemas.microsoft.com/office/drawing/2014/main" id="{0CBAB861-A0BA-2245-3A13-5302B35188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05922" y="3877236"/>
                      <a:ext cx="1675190" cy="445570"/>
                    </a:xfrm>
                    <a:prstGeom prst="roundRect">
                      <a:avLst>
                        <a:gd name="adj" fmla="val 0"/>
                      </a:avLst>
                    </a:prstGeom>
                    <a:solidFill>
                      <a:srgbClr val="FFEBAF"/>
                    </a:solidFill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tIns="90000" bIns="0" rtlCol="0" anchor="ctr" anchorCtr="1"/>
                    <a:lstStyle/>
                    <a:p>
                      <a:pPr marL="0" indent="0" algn="ctr">
                        <a:lnSpc>
                          <a:spcPts val="2675"/>
                        </a:lnSpc>
                        <a:buNone/>
                      </a:pPr>
                      <a:r>
                        <a:rPr lang="ru-RU" sz="3000" b="1" dirty="0">
                          <a:solidFill>
                            <a:srgbClr val="4F4C47"/>
                          </a:solidFill>
                          <a:latin typeface="Moskvich Sans Bold" pitchFamily="2" charset="0"/>
                          <a:cs typeface="ALS Sector Bold" pitchFamily="34" charset="-120"/>
                        </a:rPr>
                        <a:t>ЮВАО</a:t>
                      </a:r>
                      <a:endParaRPr lang="en-US" sz="3000" b="1" dirty="0">
                        <a:solidFill>
                          <a:srgbClr val="4F4C47"/>
                        </a:solidFill>
                        <a:latin typeface="Moskvich Sans Bold" pitchFamily="2" charset="0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98" name="Скругленный прямоугольник 97">
            <a:extLst>
              <a:ext uri="{FF2B5EF4-FFF2-40B4-BE49-F238E27FC236}">
                <a16:creationId xmlns="" xmlns:a16="http://schemas.microsoft.com/office/drawing/2014/main" id="{0E0C69CB-4DDA-C29E-41A6-E4510A5C2C25}"/>
              </a:ext>
            </a:extLst>
          </p:cNvPr>
          <p:cNvSpPr/>
          <p:nvPr/>
        </p:nvSpPr>
        <p:spPr>
          <a:xfrm>
            <a:off x="2603765" y="3381115"/>
            <a:ext cx="3948834" cy="2528617"/>
          </a:xfrm>
          <a:prstGeom prst="roundRect">
            <a:avLst>
              <a:gd name="adj" fmla="val 3663"/>
            </a:avLst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675"/>
              </a:lnSpc>
            </a:pPr>
            <a:r>
              <a:rPr lang="ru-RU" sz="1800" b="1" dirty="0">
                <a:solidFill>
                  <a:srgbClr val="3F3F3F">
                    <a:alpha val="100000"/>
                  </a:srgbClr>
                </a:solidFill>
                <a:latin typeface="ALS Sector Bold" panose="02000000000000000000" pitchFamily="2" charset="0"/>
                <a:ea typeface="Verdana" panose="020B0604030504040204" pitchFamily="34" charset="0"/>
                <a:cs typeface="ALS Sector Bold" panose="02000000000000000000" pitchFamily="2" charset="0"/>
              </a:rPr>
              <a:t>Виноходова Вера Михайловна</a:t>
            </a:r>
          </a:p>
          <a:p>
            <a:pPr>
              <a:lnSpc>
                <a:spcPts val="2675"/>
              </a:lnSpc>
            </a:pPr>
            <a:r>
              <a:rPr lang="ru-RU" sz="18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Verdana" panose="020B0604030504040204" pitchFamily="34" charset="0"/>
                <a:cs typeface="ALS Sector Regular" panose="02000000000000000000" pitchFamily="2" charset="0"/>
              </a:rPr>
              <a:t>Директор</a:t>
            </a:r>
          </a:p>
          <a:p>
            <a:pPr>
              <a:lnSpc>
                <a:spcPts val="2675"/>
              </a:lnSpc>
            </a:pPr>
            <a:r>
              <a:rPr lang="ru-RU" sz="18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VinokhodovaVM@social.mos.ru</a:t>
            </a:r>
          </a:p>
          <a:p>
            <a:pPr>
              <a:lnSpc>
                <a:spcPts val="2675"/>
              </a:lnSpc>
            </a:pPr>
            <a:endParaRPr lang="ru-RU" sz="18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Verdana" panose="020B0604030504040204" pitchFamily="34" charset="0"/>
              <a:cs typeface="ALS Sector Regular" panose="02000000000000000000" pitchFamily="2" charset="0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28DE78C5-127D-EFB1-3584-4257D45B0C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9670" y="3634131"/>
            <a:ext cx="1686335" cy="1759921"/>
          </a:xfrm>
          <a:prstGeom prst="rect">
            <a:avLst/>
          </a:prstGeom>
        </p:spPr>
      </p:pic>
      <p:sp>
        <p:nvSpPr>
          <p:cNvPr id="105" name="Скругленный прямоугольник 104">
            <a:extLst>
              <a:ext uri="{FF2B5EF4-FFF2-40B4-BE49-F238E27FC236}">
                <a16:creationId xmlns="" xmlns:a16="http://schemas.microsoft.com/office/drawing/2014/main" id="{F9248BD8-94CF-B006-7B71-64393712729C}"/>
              </a:ext>
            </a:extLst>
          </p:cNvPr>
          <p:cNvSpPr/>
          <p:nvPr/>
        </p:nvSpPr>
        <p:spPr>
          <a:xfrm>
            <a:off x="2603765" y="5682571"/>
            <a:ext cx="3948834" cy="2528617"/>
          </a:xfrm>
          <a:prstGeom prst="roundRect">
            <a:avLst>
              <a:gd name="adj" fmla="val 3663"/>
            </a:avLst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675"/>
              </a:lnSpc>
            </a:pPr>
            <a:r>
              <a:rPr lang="ru-RU" sz="1800" dirty="0" err="1">
                <a:solidFill>
                  <a:srgbClr val="3F3F3F">
                    <a:alpha val="100000"/>
                  </a:srgbClr>
                </a:solidFill>
                <a:latin typeface="ALS Sector Bold" pitchFamily="34" charset="0"/>
                <a:ea typeface="ALS Sector Bold" pitchFamily="34" charset="-122"/>
                <a:cs typeface="ALS Sector Bold" pitchFamily="34" charset="-120"/>
              </a:rPr>
              <a:t>Вавулина</a:t>
            </a:r>
            <a:r>
              <a:rPr lang="ru-RU" sz="1800" dirty="0">
                <a:solidFill>
                  <a:srgbClr val="3F3F3F">
                    <a:alpha val="100000"/>
                  </a:srgbClr>
                </a:solidFill>
                <a:latin typeface="ALS Sector Bold" pitchFamily="34" charset="0"/>
                <a:ea typeface="ALS Sector Bold" pitchFamily="34" charset="-122"/>
                <a:cs typeface="ALS Sector Bold" pitchFamily="34" charset="-120"/>
              </a:rPr>
              <a:t> Екатерина Сергеевна</a:t>
            </a:r>
          </a:p>
          <a:p>
            <a:pPr>
              <a:lnSpc>
                <a:spcPts val="2675"/>
              </a:lnSpc>
            </a:pPr>
            <a:r>
              <a:rPr lang="ru-RU" sz="18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Заместитель </a:t>
            </a:r>
            <a:r>
              <a:rPr lang="ru-RU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д</a:t>
            </a:r>
            <a:r>
              <a:rPr lang="ru-RU" sz="18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иректора</a:t>
            </a:r>
          </a:p>
          <a:p>
            <a:pPr>
              <a:lnSpc>
                <a:spcPts val="2675"/>
              </a:lnSpc>
            </a:pPr>
            <a:r>
              <a:rPr lang="ru-RU" sz="18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VavulinaES@social.mos.ru</a:t>
            </a:r>
          </a:p>
        </p:txBody>
      </p:sp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8F581AA1-F7E0-6AA4-A84D-D23AF4F3341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09670" y="6058682"/>
            <a:ext cx="1686335" cy="1759920"/>
          </a:xfrm>
          <a:prstGeom prst="rect">
            <a:avLst/>
          </a:prstGeom>
        </p:spPr>
      </p:pic>
      <p:sp>
        <p:nvSpPr>
          <p:cNvPr id="108" name="Скругленный прямоугольник 107">
            <a:extLst>
              <a:ext uri="{FF2B5EF4-FFF2-40B4-BE49-F238E27FC236}">
                <a16:creationId xmlns="" xmlns:a16="http://schemas.microsoft.com/office/drawing/2014/main" id="{7DE6FF30-661D-F5A5-356D-CC629B428A1C}"/>
              </a:ext>
            </a:extLst>
          </p:cNvPr>
          <p:cNvSpPr/>
          <p:nvPr/>
        </p:nvSpPr>
        <p:spPr>
          <a:xfrm>
            <a:off x="2603765" y="7953599"/>
            <a:ext cx="3948834" cy="2528617"/>
          </a:xfrm>
          <a:prstGeom prst="roundRect">
            <a:avLst>
              <a:gd name="adj" fmla="val 3663"/>
            </a:avLst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675"/>
              </a:lnSpc>
            </a:pPr>
            <a:r>
              <a:rPr lang="ru-RU" sz="1800" dirty="0">
                <a:solidFill>
                  <a:srgbClr val="3F3F3F">
                    <a:alpha val="100000"/>
                  </a:srgbClr>
                </a:solidFill>
                <a:latin typeface="ALS Sector Bold" pitchFamily="34" charset="0"/>
                <a:ea typeface="ALS Sector Bold" pitchFamily="34" charset="-122"/>
                <a:cs typeface="ALS Sector Bold" pitchFamily="34" charset="-120"/>
              </a:rPr>
              <a:t>Кудрявцева Елена Юрьевна</a:t>
            </a:r>
          </a:p>
          <a:p>
            <a:pPr>
              <a:lnSpc>
                <a:spcPts val="2675"/>
              </a:lnSpc>
            </a:pPr>
            <a:r>
              <a:rPr lang="ru-RU" sz="18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Заместитель </a:t>
            </a:r>
            <a:r>
              <a:rPr lang="ru-RU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д</a:t>
            </a:r>
            <a:r>
              <a:rPr lang="ru-RU" sz="18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иректора</a:t>
            </a:r>
          </a:p>
          <a:p>
            <a:pPr>
              <a:lnSpc>
                <a:spcPts val="2675"/>
              </a:lnSpc>
            </a:pPr>
            <a:r>
              <a:rPr lang="ru-RU" sz="18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KudryavtsevaEY1@social.mos.ru</a:t>
            </a:r>
          </a:p>
        </p:txBody>
      </p:sp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224F738C-1CB4-5441-1C9A-CA0644D97A3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9670" y="8329710"/>
            <a:ext cx="1686334" cy="17599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3B77C28-545F-6E00-2427-E315D7FBF0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8638" y="1025525"/>
            <a:ext cx="3276600" cy="1104900"/>
          </a:xfrm>
          <a:prstGeom prst="rect">
            <a:avLst/>
          </a:prstGeom>
        </p:spPr>
      </p:pic>
      <p:sp>
        <p:nvSpPr>
          <p:cNvPr id="65" name="Text 2">
            <a:extLst>
              <a:ext uri="{FF2B5EF4-FFF2-40B4-BE49-F238E27FC236}">
                <a16:creationId xmlns="" xmlns:a16="http://schemas.microsoft.com/office/drawing/2014/main" id="{584589B6-7A30-8A9C-A29C-9E6E87EFD1BC}"/>
              </a:ext>
            </a:extLst>
          </p:cNvPr>
          <p:cNvSpPr/>
          <p:nvPr/>
        </p:nvSpPr>
        <p:spPr>
          <a:xfrm>
            <a:off x="975874" y="10993323"/>
            <a:ext cx="5512928" cy="1859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2000" dirty="0">
                <a:solidFill>
                  <a:srgbClr val="4F4C47"/>
                </a:solidFill>
                <a:latin typeface="ALS Sector Bold" panose="02000000000000000000" pitchFamily="2" charset="0"/>
                <a:ea typeface="Stolzl Bold" pitchFamily="34" charset="-122"/>
                <a:cs typeface="ALS Sector Bold" panose="02000000000000000000" pitchFamily="2" charset="0"/>
              </a:rPr>
              <a:t>Справочная служба Департамента труда и социальной защиты населения Москвы:</a:t>
            </a:r>
          </a:p>
          <a:p>
            <a:r>
              <a:rPr lang="ru-RU" sz="2000" dirty="0">
                <a:solidFill>
                  <a:srgbClr val="4F4C47"/>
                </a:solidFill>
                <a:latin typeface="ALS Sector Bold" panose="02000000000000000000" pitchFamily="2" charset="0"/>
                <a:ea typeface="Stolzl Bold" pitchFamily="34" charset="-122"/>
                <a:cs typeface="ALS Sector Bold" panose="02000000000000000000" pitchFamily="2" charset="0"/>
              </a:rPr>
              <a:t>8 (495) 870-44-44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3164800" y="12439650"/>
            <a:ext cx="1146175" cy="99060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87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>
            <a:extLst>
              <a:ext uri="{FF2B5EF4-FFF2-40B4-BE49-F238E27FC236}">
                <a16:creationId xmlns="" xmlns:a16="http://schemas.microsoft.com/office/drawing/2014/main" id="{E27DAEC0-6AFE-7FFD-03B1-C40765418F90}"/>
              </a:ext>
            </a:extLst>
          </p:cNvPr>
          <p:cNvSpPr/>
          <p:nvPr/>
        </p:nvSpPr>
        <p:spPr>
          <a:xfrm>
            <a:off x="11701320" y="2883620"/>
            <a:ext cx="11390313" cy="1418516"/>
          </a:xfrm>
          <a:prstGeom prst="roundRect">
            <a:avLst>
              <a:gd name="adj" fmla="val 401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Text 8">
            <a:extLst>
              <a:ext uri="{FF2B5EF4-FFF2-40B4-BE49-F238E27FC236}">
                <a16:creationId xmlns="" xmlns:a16="http://schemas.microsoft.com/office/drawing/2014/main" id="{EFA28C5A-8F77-58BA-3F27-804DFFAF1C66}"/>
              </a:ext>
            </a:extLst>
          </p:cNvPr>
          <p:cNvSpPr/>
          <p:nvPr/>
        </p:nvSpPr>
        <p:spPr>
          <a:xfrm>
            <a:off x="12278349" y="3073157"/>
            <a:ext cx="3807500" cy="10384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5400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250</a:t>
            </a:r>
            <a:endParaRPr lang="en-US" sz="5400" dirty="0">
              <a:solidFill>
                <a:srgbClr val="4F4C47"/>
              </a:solidFill>
              <a:latin typeface="ALS Sector Bold" panose="02000000000000000000" pitchFamily="2" charset="0"/>
              <a:cs typeface="ALS Sector Bold" panose="02000000000000000000" pitchFamily="2" charset="0"/>
            </a:endParaRPr>
          </a:p>
        </p:txBody>
      </p:sp>
      <p:sp>
        <p:nvSpPr>
          <p:cNvPr id="27" name="Text 8">
            <a:extLst>
              <a:ext uri="{FF2B5EF4-FFF2-40B4-BE49-F238E27FC236}">
                <a16:creationId xmlns="" xmlns:a16="http://schemas.microsoft.com/office/drawing/2014/main" id="{621C5D7D-E4DF-0AA2-2E34-7942598607DD}"/>
              </a:ext>
            </a:extLst>
          </p:cNvPr>
          <p:cNvSpPr/>
          <p:nvPr/>
        </p:nvSpPr>
        <p:spPr>
          <a:xfrm>
            <a:off x="13669822" y="3073158"/>
            <a:ext cx="7978801" cy="10384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675"/>
              </a:lnSpc>
              <a:buNone/>
            </a:pPr>
            <a:r>
              <a:rPr lang="ru-RU" sz="2000" dirty="0">
                <a:solidFill>
                  <a:srgbClr val="3F3F3F">
                    <a:alpha val="100000"/>
                  </a:srgbClr>
                </a:solidFill>
                <a:latin typeface="Stolzl" pitchFamily="2" charset="0"/>
                <a:cs typeface="ALS Sector Bold" pitchFamily="34" charset="-120"/>
              </a:rPr>
              <a:t>сотрудников приняли участие в </a:t>
            </a:r>
            <a:r>
              <a:rPr lang="ru-RU" sz="2000" dirty="0" err="1">
                <a:solidFill>
                  <a:srgbClr val="3F3F3F">
                    <a:alpha val="100000"/>
                  </a:srgbClr>
                </a:solidFill>
                <a:latin typeface="Stolzl" pitchFamily="2" charset="0"/>
                <a:cs typeface="ALS Sector Bold" pitchFamily="34" charset="-120"/>
              </a:rPr>
              <a:t>командообразующем</a:t>
            </a:r>
            <a:r>
              <a:rPr lang="ru-RU" sz="2000" dirty="0">
                <a:solidFill>
                  <a:srgbClr val="3F3F3F">
                    <a:alpha val="100000"/>
                  </a:srgbClr>
                </a:solidFill>
                <a:latin typeface="Stolzl" pitchFamily="2" charset="0"/>
                <a:cs typeface="ALS Sector Bold" pitchFamily="34" charset="-120"/>
              </a:rPr>
              <a:t> мероприятии «Забота начинается с нас»</a:t>
            </a:r>
            <a:endParaRPr lang="en-US" sz="2000" dirty="0">
              <a:latin typeface="Stolzl" pitchFamily="2" charset="0"/>
            </a:endParaRPr>
          </a:p>
        </p:txBody>
      </p:sp>
      <p:sp>
        <p:nvSpPr>
          <p:cNvPr id="23" name="Text 8">
            <a:extLst>
              <a:ext uri="{FF2B5EF4-FFF2-40B4-BE49-F238E27FC236}">
                <a16:creationId xmlns="" xmlns:a16="http://schemas.microsoft.com/office/drawing/2014/main" id="{C353711A-BBB8-AA4E-7B21-05EB238B0671}"/>
              </a:ext>
            </a:extLst>
          </p:cNvPr>
          <p:cNvSpPr/>
          <p:nvPr/>
        </p:nvSpPr>
        <p:spPr>
          <a:xfrm>
            <a:off x="3831502" y="8913481"/>
            <a:ext cx="7058316" cy="23161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just"/>
            <a:r>
              <a:rPr lang="ru-RU" sz="2000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ЗА 2 МЕСЯЦА РАБОТЫ ПОРТАЛА</a:t>
            </a:r>
          </a:p>
          <a:p>
            <a:pPr algn="just"/>
            <a:endParaRPr lang="ru-RU" sz="2000" dirty="0">
              <a:solidFill>
                <a:srgbClr val="4F4C47"/>
              </a:solidFill>
              <a:latin typeface="ALS Sector Bold" panose="02000000000000000000" pitchFamily="2" charset="0"/>
              <a:ea typeface="ALS Sector Bold" pitchFamily="34" charset="-122"/>
              <a:cs typeface="ALS Sector Bold" panose="02000000000000000000" pitchFamily="2" charset="0"/>
            </a:endParaRPr>
          </a:p>
          <a:p>
            <a:pPr algn="just"/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даны порядка 150 ответов и разъяснений сотрудникам по рабочим вопросам</a:t>
            </a:r>
          </a:p>
          <a:p>
            <a:pPr algn="just"/>
            <a:endParaRPr lang="ru-RU" sz="2000" dirty="0">
              <a:solidFill>
                <a:srgbClr val="4F4C47"/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  <a:p>
            <a:pPr algn="just"/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&gt; 300 сотрудникам оказана техническая поддержка опубликовано более 60 новостей о работе учреждения</a:t>
            </a:r>
            <a:endParaRPr lang="ru-RU" sz="2000" dirty="0">
              <a:solidFill>
                <a:srgbClr val="4F4C47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</p:txBody>
      </p:sp>
      <p:sp>
        <p:nvSpPr>
          <p:cNvPr id="2" name="Text 2">
            <a:extLst>
              <a:ext uri="{FF2B5EF4-FFF2-40B4-BE49-F238E27FC236}">
                <a16:creationId xmlns="" xmlns:a16="http://schemas.microsoft.com/office/drawing/2014/main" id="{42405E69-C450-F56E-3D1A-7318323EE859}"/>
              </a:ext>
            </a:extLst>
          </p:cNvPr>
          <p:cNvSpPr/>
          <p:nvPr/>
        </p:nvSpPr>
        <p:spPr>
          <a:xfrm>
            <a:off x="1957927" y="133741"/>
            <a:ext cx="20471320" cy="29042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5000" b="1" dirty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КАДРЫ И ПРОФЕССИОНАЛИЗМ</a:t>
            </a:r>
          </a:p>
        </p:txBody>
      </p:sp>
      <p:sp>
        <p:nvSpPr>
          <p:cNvPr id="17" name="Text 8">
            <a:extLst>
              <a:ext uri="{FF2B5EF4-FFF2-40B4-BE49-F238E27FC236}">
                <a16:creationId xmlns="" xmlns:a16="http://schemas.microsoft.com/office/drawing/2014/main" id="{83478E35-FC6F-FFCB-EC22-483979F95BC2}"/>
              </a:ext>
            </a:extLst>
          </p:cNvPr>
          <p:cNvSpPr/>
          <p:nvPr/>
        </p:nvSpPr>
        <p:spPr>
          <a:xfrm>
            <a:off x="1295541" y="1151524"/>
            <a:ext cx="9625156" cy="547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5000" dirty="0">
                <a:solidFill>
                  <a:srgbClr val="FED659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МИССИИ</a:t>
            </a:r>
            <a:endParaRPr lang="ru-RU" sz="2500" dirty="0">
              <a:solidFill>
                <a:srgbClr val="FED659"/>
              </a:solidFill>
              <a:latin typeface="ALS Sector Bold" panose="02000000000000000000" pitchFamily="2" charset="0"/>
              <a:ea typeface="ALS Sector Bold" pitchFamily="34" charset="-122"/>
              <a:cs typeface="ALS Sector Bold" panose="02000000000000000000" pitchFamily="2" charset="0"/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«Нести добро и профессионально помогать, оказывая социальные услуги, нуждающимся в нашей помощи жителям Москвы. Дарить заботу и уделять особое внимание индивидуальным потребностям каждого, продлевая привычное качество жизни дома»</a:t>
            </a:r>
          </a:p>
          <a:p>
            <a:pPr marL="0" indent="0" algn="just">
              <a:buNone/>
            </a:pPr>
            <a:endParaRPr lang="en-US" sz="2500" b="1" dirty="0">
              <a:solidFill>
                <a:srgbClr val="4F4C47"/>
              </a:solidFill>
              <a:latin typeface="ALS Sector Bold" panose="02000000000000000000" pitchFamily="2" charset="0"/>
              <a:cs typeface="ALS Sector Bold" panose="02000000000000000000" pitchFamily="2" charset="0"/>
            </a:endParaRPr>
          </a:p>
        </p:txBody>
      </p:sp>
      <p:sp>
        <p:nvSpPr>
          <p:cNvPr id="20" name="Text 8">
            <a:extLst>
              <a:ext uri="{FF2B5EF4-FFF2-40B4-BE49-F238E27FC236}">
                <a16:creationId xmlns="" xmlns:a16="http://schemas.microsoft.com/office/drawing/2014/main" id="{C353711A-BBB8-AA4E-7B21-05EB238B0671}"/>
              </a:ext>
            </a:extLst>
          </p:cNvPr>
          <p:cNvSpPr/>
          <p:nvPr/>
        </p:nvSpPr>
        <p:spPr>
          <a:xfrm>
            <a:off x="1295541" y="4302135"/>
            <a:ext cx="4327867" cy="24777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5000" dirty="0">
                <a:solidFill>
                  <a:srgbClr val="FED659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ЦЕННОСТИ</a:t>
            </a:r>
          </a:p>
          <a:p>
            <a:pPr marL="0" indent="0">
              <a:buNone/>
            </a:pPr>
            <a:endParaRPr lang="ru-RU" sz="2500" dirty="0">
              <a:solidFill>
                <a:srgbClr val="FED659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  <a:p>
            <a:pPr marL="0" indent="0" algn="just">
              <a:buNone/>
            </a:pPr>
            <a:endParaRPr lang="en-US" sz="2500" dirty="0">
              <a:solidFill>
                <a:srgbClr val="4F4C47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="" xmlns:a16="http://schemas.microsoft.com/office/drawing/2014/main" id="{43AB1792-A7BD-231B-C6E1-E6275159F273}"/>
              </a:ext>
            </a:extLst>
          </p:cNvPr>
          <p:cNvSpPr/>
          <p:nvPr/>
        </p:nvSpPr>
        <p:spPr>
          <a:xfrm>
            <a:off x="6108119" y="5769362"/>
            <a:ext cx="2499124" cy="733204"/>
          </a:xfrm>
          <a:prstGeom prst="roundRect">
            <a:avLst>
              <a:gd name="adj" fmla="val 3663"/>
            </a:avLst>
          </a:prstGeom>
          <a:noFill/>
          <a:ln w="38100">
            <a:solidFill>
              <a:srgbClr val="4F4C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75"/>
              </a:lnSpc>
            </a:pPr>
            <a:r>
              <a:rPr lang="ru-RU" sz="20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компетентность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="" xmlns:a16="http://schemas.microsoft.com/office/drawing/2014/main" id="{FD1893A4-164E-32BB-D629-991CEFF8CEEA}"/>
              </a:ext>
            </a:extLst>
          </p:cNvPr>
          <p:cNvSpPr/>
          <p:nvPr/>
        </p:nvSpPr>
        <p:spPr>
          <a:xfrm>
            <a:off x="1295541" y="5778061"/>
            <a:ext cx="4678501" cy="733204"/>
          </a:xfrm>
          <a:prstGeom prst="roundRect">
            <a:avLst>
              <a:gd name="adj" fmla="val 3663"/>
            </a:avLst>
          </a:prstGeom>
          <a:noFill/>
          <a:ln w="38100">
            <a:solidFill>
              <a:srgbClr val="4F4C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75"/>
              </a:lnSpc>
            </a:pPr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психологическая устойчивость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="" xmlns:a16="http://schemas.microsoft.com/office/drawing/2014/main" id="{4158F3F1-7980-6FA9-A46C-73FDA3B7C2B3}"/>
              </a:ext>
            </a:extLst>
          </p:cNvPr>
          <p:cNvSpPr/>
          <p:nvPr/>
        </p:nvSpPr>
        <p:spPr>
          <a:xfrm>
            <a:off x="5057077" y="6739170"/>
            <a:ext cx="3550166" cy="733204"/>
          </a:xfrm>
          <a:prstGeom prst="roundRect">
            <a:avLst>
              <a:gd name="adj" fmla="val 3663"/>
            </a:avLst>
          </a:prstGeom>
          <a:noFill/>
          <a:ln w="38100">
            <a:solidFill>
              <a:srgbClr val="4F4C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75"/>
              </a:lnSpc>
            </a:pPr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человеколюбие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="" xmlns:a16="http://schemas.microsoft.com/office/drawing/2014/main" id="{FB105230-200E-F671-06EE-1F1F6423D0C9}"/>
              </a:ext>
            </a:extLst>
          </p:cNvPr>
          <p:cNvSpPr/>
          <p:nvPr/>
        </p:nvSpPr>
        <p:spPr>
          <a:xfrm>
            <a:off x="1295541" y="6739170"/>
            <a:ext cx="3616745" cy="733204"/>
          </a:xfrm>
          <a:prstGeom prst="roundRect">
            <a:avLst>
              <a:gd name="adj" fmla="val 3663"/>
            </a:avLst>
          </a:prstGeom>
          <a:noFill/>
          <a:ln w="38100">
            <a:solidFill>
              <a:srgbClr val="4F4C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75"/>
              </a:lnSpc>
            </a:pPr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командная работа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3BF3C01C-6468-2B3B-ADF3-9E0FE66D97A3}"/>
              </a:ext>
            </a:extLst>
          </p:cNvPr>
          <p:cNvGrpSpPr/>
          <p:nvPr/>
        </p:nvGrpSpPr>
        <p:grpSpPr>
          <a:xfrm>
            <a:off x="1295541" y="11586549"/>
            <a:ext cx="21869259" cy="773180"/>
            <a:chOff x="1295541" y="17097172"/>
            <a:chExt cx="9594277" cy="2583614"/>
          </a:xfrm>
        </p:grpSpPr>
        <p:sp>
          <p:nvSpPr>
            <p:cNvPr id="40" name="Скругленный прямоугольник 39">
              <a:extLst>
                <a:ext uri="{FF2B5EF4-FFF2-40B4-BE49-F238E27FC236}">
                  <a16:creationId xmlns="" xmlns:a16="http://schemas.microsoft.com/office/drawing/2014/main" id="{31291966-B5E9-2B74-4743-B632204575D0}"/>
                </a:ext>
              </a:extLst>
            </p:cNvPr>
            <p:cNvSpPr/>
            <p:nvPr/>
          </p:nvSpPr>
          <p:spPr>
            <a:xfrm>
              <a:off x="1295541" y="17097172"/>
              <a:ext cx="9594277" cy="2583614"/>
            </a:xfrm>
            <a:prstGeom prst="roundRect">
              <a:avLst>
                <a:gd name="adj" fmla="val 4017"/>
              </a:avLst>
            </a:prstGeom>
            <a:solidFill>
              <a:srgbClr val="FED6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1" name="Text 8">
              <a:extLst>
                <a:ext uri="{FF2B5EF4-FFF2-40B4-BE49-F238E27FC236}">
                  <a16:creationId xmlns="" xmlns:a16="http://schemas.microsoft.com/office/drawing/2014/main" id="{201C7C4B-7DE0-CDA5-F006-A895235461D4}"/>
                </a:ext>
              </a:extLst>
            </p:cNvPr>
            <p:cNvSpPr/>
            <p:nvPr/>
          </p:nvSpPr>
          <p:spPr>
            <a:xfrm>
              <a:off x="1295541" y="17766610"/>
              <a:ext cx="9594277" cy="137413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lnSpc>
                  <a:spcPts val="2675"/>
                </a:lnSpc>
                <a:buNone/>
              </a:pPr>
              <a:r>
                <a:rPr lang="ru-RU" sz="2000" b="1" dirty="0">
                  <a:solidFill>
                    <a:srgbClr val="4F4C47"/>
                  </a:solidFill>
                  <a:latin typeface="Stolzl" panose="00000500000000000000" pitchFamily="50" charset="-52"/>
                  <a:cs typeface="ALS Sector Bold" pitchFamily="34" charset="-120"/>
                </a:rPr>
                <a:t>С декабря 2024 г. в ГБУ «МСП» действует система помощи работникам </a:t>
              </a:r>
              <a:r>
                <a:rPr lang="en" sz="2000" b="1" dirty="0">
                  <a:solidFill>
                    <a:srgbClr val="4F4C47"/>
                  </a:solidFill>
                  <a:latin typeface="Stolzl" panose="00000500000000000000" pitchFamily="50" charset="-52"/>
                  <a:cs typeface="ALS Sector Bold" pitchFamily="34" charset="-120"/>
                </a:rPr>
                <a:t>HelpDesk</a:t>
              </a:r>
              <a:r>
                <a:rPr lang="ru-RU" sz="2000" dirty="0">
                  <a:solidFill>
                    <a:srgbClr val="4F4C47"/>
                  </a:solidFill>
                  <a:latin typeface="Stolzl" panose="00000500000000000000" pitchFamily="50" charset="-52"/>
                  <a:cs typeface="ALS Sector Bold" pitchFamily="34" charset="-120"/>
                </a:rPr>
                <a:t>.</a:t>
              </a:r>
              <a:endParaRPr lang="en-US" sz="2000" dirty="0">
                <a:solidFill>
                  <a:srgbClr val="4F4C47"/>
                </a:solidFill>
                <a:latin typeface="Stolzl" panose="00000500000000000000" pitchFamily="50" charset="-52"/>
              </a:endParaRP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="" xmlns:a16="http://schemas.microsoft.com/office/drawing/2014/main" id="{B64B0E2B-A4F3-0CBC-9AE9-9CDBF076F029}"/>
              </a:ext>
            </a:extLst>
          </p:cNvPr>
          <p:cNvGrpSpPr/>
          <p:nvPr/>
        </p:nvGrpSpPr>
        <p:grpSpPr>
          <a:xfrm>
            <a:off x="1295541" y="8827862"/>
            <a:ext cx="2089121" cy="2135364"/>
            <a:chOff x="-1104205" y="15172157"/>
            <a:chExt cx="2200311" cy="2249016"/>
          </a:xfrm>
        </p:grpSpPr>
        <p:sp>
          <p:nvSpPr>
            <p:cNvPr id="28" name="Полилиния 27">
              <a:extLst>
                <a:ext uri="{FF2B5EF4-FFF2-40B4-BE49-F238E27FC236}">
                  <a16:creationId xmlns="" xmlns:a16="http://schemas.microsoft.com/office/drawing/2014/main" id="{713F6D4C-A603-46D7-6C5C-71731EA3FE59}"/>
                </a:ext>
              </a:extLst>
            </p:cNvPr>
            <p:cNvSpPr/>
            <p:nvPr/>
          </p:nvSpPr>
          <p:spPr>
            <a:xfrm>
              <a:off x="-1104205" y="15369972"/>
              <a:ext cx="2200311" cy="2051201"/>
            </a:xfrm>
            <a:custGeom>
              <a:avLst/>
              <a:gdLst>
                <a:gd name="connsiteX0" fmla="*/ 0 w 2200312"/>
                <a:gd name="connsiteY0" fmla="*/ 2050652 h 2051201"/>
                <a:gd name="connsiteX1" fmla="*/ 244369 w 2200312"/>
                <a:gd name="connsiteY1" fmla="*/ 1618859 h 2051201"/>
                <a:gd name="connsiteX2" fmla="*/ 644680 w 2200312"/>
                <a:gd name="connsiteY2" fmla="*/ 1417599 h 2051201"/>
                <a:gd name="connsiteX3" fmla="*/ 888132 w 2200312"/>
                <a:gd name="connsiteY3" fmla="*/ 2051201 h 2051201"/>
                <a:gd name="connsiteX4" fmla="*/ 756224 w 2200312"/>
                <a:gd name="connsiteY4" fmla="*/ 1133457 h 2051201"/>
                <a:gd name="connsiteX5" fmla="*/ 684674 w 2200312"/>
                <a:gd name="connsiteY5" fmla="*/ 991661 h 2051201"/>
                <a:gd name="connsiteX6" fmla="*/ 601016 w 2200312"/>
                <a:gd name="connsiteY6" fmla="*/ 550354 h 2051201"/>
                <a:gd name="connsiteX7" fmla="*/ 598448 w 2200312"/>
                <a:gd name="connsiteY7" fmla="*/ 467654 h 2051201"/>
                <a:gd name="connsiteX8" fmla="*/ 1602710 w 2200312"/>
                <a:gd name="connsiteY8" fmla="*/ 467654 h 2051201"/>
                <a:gd name="connsiteX9" fmla="*/ 1600142 w 2200312"/>
                <a:gd name="connsiteY9" fmla="*/ 550354 h 2051201"/>
                <a:gd name="connsiteX10" fmla="*/ 1516484 w 2200312"/>
                <a:gd name="connsiteY10" fmla="*/ 991661 h 2051201"/>
                <a:gd name="connsiteX11" fmla="*/ 1413379 w 2200312"/>
                <a:gd name="connsiteY11" fmla="*/ 1219450 h 2051201"/>
                <a:gd name="connsiteX12" fmla="*/ 1100763 w 2200312"/>
                <a:gd name="connsiteY12" fmla="*/ 1441933 h 2051201"/>
                <a:gd name="connsiteX13" fmla="*/ 1064070 w 2200312"/>
                <a:gd name="connsiteY13" fmla="*/ 1440104 h 2051201"/>
                <a:gd name="connsiteX14" fmla="*/ 1146995 w 2200312"/>
                <a:gd name="connsiteY14" fmla="*/ 1405341 h 2051201"/>
                <a:gd name="connsiteX15" fmla="*/ 1146995 w 2200312"/>
                <a:gd name="connsiteY15" fmla="*/ 1405341 h 2051201"/>
                <a:gd name="connsiteX16" fmla="*/ 1242578 w 2200312"/>
                <a:gd name="connsiteY16" fmla="*/ 1257506 h 2051201"/>
                <a:gd name="connsiteX17" fmla="*/ 1147178 w 2200312"/>
                <a:gd name="connsiteY17" fmla="*/ 1109489 h 2051201"/>
                <a:gd name="connsiteX18" fmla="*/ 1147178 w 2200312"/>
                <a:gd name="connsiteY18" fmla="*/ 1109489 h 2051201"/>
                <a:gd name="connsiteX19" fmla="*/ 974725 w 2200312"/>
                <a:gd name="connsiteY19" fmla="*/ 1062468 h 2051201"/>
                <a:gd name="connsiteX20" fmla="*/ 836946 w 2200312"/>
                <a:gd name="connsiteY20" fmla="*/ 1087168 h 2051201"/>
                <a:gd name="connsiteX21" fmla="*/ 763562 w 2200312"/>
                <a:gd name="connsiteY21" fmla="*/ 1134372 h 2051201"/>
                <a:gd name="connsiteX22" fmla="*/ 756774 w 2200312"/>
                <a:gd name="connsiteY22" fmla="*/ 1134372 h 2051201"/>
                <a:gd name="connsiteX23" fmla="*/ 1567486 w 2200312"/>
                <a:gd name="connsiteY23" fmla="*/ 1388142 h 2051201"/>
                <a:gd name="connsiteX24" fmla="*/ 1936425 w 2200312"/>
                <a:gd name="connsiteY24" fmla="*/ 1571105 h 2051201"/>
                <a:gd name="connsiteX25" fmla="*/ 2199874 w 2200312"/>
                <a:gd name="connsiteY25" fmla="*/ 2049920 h 2051201"/>
                <a:gd name="connsiteX26" fmla="*/ 1315228 w 2200312"/>
                <a:gd name="connsiteY26" fmla="*/ 2049920 h 2051201"/>
                <a:gd name="connsiteX27" fmla="*/ 1567486 w 2200312"/>
                <a:gd name="connsiteY27" fmla="*/ 1388142 h 2051201"/>
                <a:gd name="connsiteX28" fmla="*/ 1167359 w 2200312"/>
                <a:gd name="connsiteY28" fmla="*/ 1713268 h 2051201"/>
                <a:gd name="connsiteX29" fmla="*/ 1201482 w 2200312"/>
                <a:gd name="connsiteY29" fmla="*/ 1713268 h 2051201"/>
                <a:gd name="connsiteX30" fmla="*/ 1256520 w 2200312"/>
                <a:gd name="connsiteY30" fmla="*/ 1658379 h 2051201"/>
                <a:gd name="connsiteX31" fmla="*/ 1256520 w 2200312"/>
                <a:gd name="connsiteY31" fmla="*/ 1566897 h 2051201"/>
                <a:gd name="connsiteX32" fmla="*/ 1201482 w 2200312"/>
                <a:gd name="connsiteY32" fmla="*/ 1512008 h 2051201"/>
                <a:gd name="connsiteX33" fmla="*/ 999676 w 2200312"/>
                <a:gd name="connsiteY33" fmla="*/ 1512008 h 2051201"/>
                <a:gd name="connsiteX34" fmla="*/ 944638 w 2200312"/>
                <a:gd name="connsiteY34" fmla="*/ 1566897 h 2051201"/>
                <a:gd name="connsiteX35" fmla="*/ 944638 w 2200312"/>
                <a:gd name="connsiteY35" fmla="*/ 1658379 h 2051201"/>
                <a:gd name="connsiteX36" fmla="*/ 999676 w 2200312"/>
                <a:gd name="connsiteY36" fmla="*/ 1713268 h 2051201"/>
                <a:gd name="connsiteX37" fmla="*/ 1034350 w 2200312"/>
                <a:gd name="connsiteY37" fmla="*/ 1713268 h 2051201"/>
                <a:gd name="connsiteX38" fmla="*/ 966836 w 2200312"/>
                <a:gd name="connsiteY38" fmla="*/ 2050652 h 2051201"/>
                <a:gd name="connsiteX39" fmla="*/ 1231203 w 2200312"/>
                <a:gd name="connsiteY39" fmla="*/ 2050652 h 2051201"/>
                <a:gd name="connsiteX40" fmla="*/ 1167359 w 2200312"/>
                <a:gd name="connsiteY40" fmla="*/ 1713268 h 2051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200312" h="2051201">
                  <a:moveTo>
                    <a:pt x="0" y="2050652"/>
                  </a:moveTo>
                  <a:cubicBezTo>
                    <a:pt x="26418" y="1711438"/>
                    <a:pt x="-40545" y="1725161"/>
                    <a:pt x="244369" y="1618859"/>
                  </a:cubicBezTo>
                  <a:cubicBezTo>
                    <a:pt x="384321" y="1565521"/>
                    <a:pt x="518452" y="1498086"/>
                    <a:pt x="644680" y="1417599"/>
                  </a:cubicBezTo>
                  <a:lnTo>
                    <a:pt x="888132" y="2051201"/>
                  </a:lnTo>
                  <a:close/>
                  <a:moveTo>
                    <a:pt x="756224" y="1133457"/>
                  </a:moveTo>
                  <a:cubicBezTo>
                    <a:pt x="728060" y="1088482"/>
                    <a:pt x="704110" y="1041016"/>
                    <a:pt x="684674" y="991661"/>
                  </a:cubicBezTo>
                  <a:cubicBezTo>
                    <a:pt x="530751" y="905302"/>
                    <a:pt x="506167" y="521262"/>
                    <a:pt x="601016" y="550354"/>
                  </a:cubicBezTo>
                  <a:cubicBezTo>
                    <a:pt x="601016" y="535899"/>
                    <a:pt x="598448" y="495465"/>
                    <a:pt x="598448" y="467654"/>
                  </a:cubicBezTo>
                  <a:cubicBezTo>
                    <a:pt x="598448" y="-155702"/>
                    <a:pt x="1602710" y="-156068"/>
                    <a:pt x="1602710" y="467654"/>
                  </a:cubicBezTo>
                  <a:cubicBezTo>
                    <a:pt x="1602710" y="496196"/>
                    <a:pt x="1599775" y="535899"/>
                    <a:pt x="1600142" y="550354"/>
                  </a:cubicBezTo>
                  <a:cubicBezTo>
                    <a:pt x="1694991" y="520713"/>
                    <a:pt x="1669490" y="904753"/>
                    <a:pt x="1516484" y="991661"/>
                  </a:cubicBezTo>
                  <a:cubicBezTo>
                    <a:pt x="1477407" y="1099609"/>
                    <a:pt x="1407692" y="1172063"/>
                    <a:pt x="1413379" y="1219450"/>
                  </a:cubicBezTo>
                  <a:cubicBezTo>
                    <a:pt x="1412645" y="1381556"/>
                    <a:pt x="1234138" y="1440470"/>
                    <a:pt x="1100763" y="1441933"/>
                  </a:cubicBezTo>
                  <a:cubicBezTo>
                    <a:pt x="1088654" y="1441933"/>
                    <a:pt x="1076362" y="1441933"/>
                    <a:pt x="1064070" y="1440104"/>
                  </a:cubicBezTo>
                  <a:cubicBezTo>
                    <a:pt x="1093187" y="1432386"/>
                    <a:pt x="1121094" y="1420688"/>
                    <a:pt x="1146995" y="1405341"/>
                  </a:cubicBezTo>
                  <a:lnTo>
                    <a:pt x="1146995" y="1405341"/>
                  </a:lnTo>
                  <a:cubicBezTo>
                    <a:pt x="1204051" y="1370578"/>
                    <a:pt x="1242578" y="1319165"/>
                    <a:pt x="1242578" y="1257506"/>
                  </a:cubicBezTo>
                  <a:cubicBezTo>
                    <a:pt x="1242578" y="1195848"/>
                    <a:pt x="1204234" y="1144069"/>
                    <a:pt x="1147178" y="1109489"/>
                  </a:cubicBezTo>
                  <a:lnTo>
                    <a:pt x="1147178" y="1109489"/>
                  </a:lnTo>
                  <a:cubicBezTo>
                    <a:pt x="1094878" y="1078875"/>
                    <a:pt x="1035369" y="1062648"/>
                    <a:pt x="974725" y="1062468"/>
                  </a:cubicBezTo>
                  <a:cubicBezTo>
                    <a:pt x="927618" y="1061591"/>
                    <a:pt x="880799" y="1069985"/>
                    <a:pt x="836946" y="1087168"/>
                  </a:cubicBezTo>
                  <a:cubicBezTo>
                    <a:pt x="809737" y="1098181"/>
                    <a:pt x="784844" y="1114193"/>
                    <a:pt x="763562" y="1134372"/>
                  </a:cubicBezTo>
                  <a:lnTo>
                    <a:pt x="756774" y="1134372"/>
                  </a:lnTo>
                  <a:close/>
                  <a:moveTo>
                    <a:pt x="1567486" y="1388142"/>
                  </a:moveTo>
                  <a:cubicBezTo>
                    <a:pt x="1682159" y="1464536"/>
                    <a:pt x="1806141" y="1526020"/>
                    <a:pt x="1936425" y="1571105"/>
                  </a:cubicBezTo>
                  <a:cubicBezTo>
                    <a:pt x="2202442" y="1659294"/>
                    <a:pt x="2202442" y="1671735"/>
                    <a:pt x="2199874" y="2049920"/>
                  </a:cubicBezTo>
                  <a:lnTo>
                    <a:pt x="1315228" y="2049920"/>
                  </a:lnTo>
                  <a:lnTo>
                    <a:pt x="1567486" y="1388142"/>
                  </a:lnTo>
                  <a:close/>
                  <a:moveTo>
                    <a:pt x="1167359" y="1713268"/>
                  </a:moveTo>
                  <a:lnTo>
                    <a:pt x="1201482" y="1713268"/>
                  </a:lnTo>
                  <a:cubicBezTo>
                    <a:pt x="1231879" y="1713268"/>
                    <a:pt x="1256520" y="1688693"/>
                    <a:pt x="1256520" y="1658379"/>
                  </a:cubicBezTo>
                  <a:lnTo>
                    <a:pt x="1256520" y="1566897"/>
                  </a:lnTo>
                  <a:cubicBezTo>
                    <a:pt x="1256520" y="1536583"/>
                    <a:pt x="1231879" y="1512008"/>
                    <a:pt x="1201482" y="1512008"/>
                  </a:cubicBezTo>
                  <a:lnTo>
                    <a:pt x="999676" y="1512008"/>
                  </a:lnTo>
                  <a:cubicBezTo>
                    <a:pt x="969485" y="1512498"/>
                    <a:pt x="945129" y="1536788"/>
                    <a:pt x="944638" y="1566897"/>
                  </a:cubicBezTo>
                  <a:lnTo>
                    <a:pt x="944638" y="1658379"/>
                  </a:lnTo>
                  <a:cubicBezTo>
                    <a:pt x="945223" y="1688448"/>
                    <a:pt x="969525" y="1712684"/>
                    <a:pt x="999676" y="1713268"/>
                  </a:cubicBezTo>
                  <a:lnTo>
                    <a:pt x="1034350" y="1713268"/>
                  </a:lnTo>
                  <a:lnTo>
                    <a:pt x="966836" y="2050652"/>
                  </a:lnTo>
                  <a:lnTo>
                    <a:pt x="1231203" y="2050652"/>
                  </a:lnTo>
                  <a:lnTo>
                    <a:pt x="1167359" y="1713268"/>
                  </a:lnTo>
                  <a:close/>
                </a:path>
              </a:pathLst>
            </a:custGeom>
            <a:solidFill>
              <a:srgbClr val="2E2E2E"/>
            </a:solidFill>
            <a:ln w="183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 28">
              <a:extLst>
                <a:ext uri="{FF2B5EF4-FFF2-40B4-BE49-F238E27FC236}">
                  <a16:creationId xmlns="" xmlns:a16="http://schemas.microsoft.com/office/drawing/2014/main" id="{DBBDB3BC-5EA2-B361-554F-91D6896F32DA}"/>
                </a:ext>
              </a:extLst>
            </p:cNvPr>
            <p:cNvSpPr/>
            <p:nvPr/>
          </p:nvSpPr>
          <p:spPr>
            <a:xfrm>
              <a:off x="-849927" y="15172157"/>
              <a:ext cx="1692422" cy="1567116"/>
            </a:xfrm>
            <a:custGeom>
              <a:avLst/>
              <a:gdLst>
                <a:gd name="connsiteX0" fmla="*/ 1570605 w 1692422"/>
                <a:gd name="connsiteY0" fmla="*/ 578566 h 1567116"/>
                <a:gd name="connsiteX1" fmla="*/ 1563817 w 1692422"/>
                <a:gd name="connsiteY1" fmla="*/ 578566 h 1567116"/>
                <a:gd name="connsiteX2" fmla="*/ 1146261 w 1692422"/>
                <a:gd name="connsiteY2" fmla="*/ 51998 h 1567116"/>
                <a:gd name="connsiteX3" fmla="*/ 791448 w 1692422"/>
                <a:gd name="connsiteY3" fmla="*/ 2964 h 1567116"/>
                <a:gd name="connsiteX4" fmla="*/ 453147 w 1692422"/>
                <a:gd name="connsiteY4" fmla="*/ 101764 h 1567116"/>
                <a:gd name="connsiteX5" fmla="*/ 134476 w 1692422"/>
                <a:gd name="connsiteY5" fmla="*/ 578566 h 1567116"/>
                <a:gd name="connsiteX6" fmla="*/ 121818 w 1692422"/>
                <a:gd name="connsiteY6" fmla="*/ 578566 h 1567116"/>
                <a:gd name="connsiteX7" fmla="*/ 0 w 1692422"/>
                <a:gd name="connsiteY7" fmla="*/ 688344 h 1567116"/>
                <a:gd name="connsiteX8" fmla="*/ 0 w 1692422"/>
                <a:gd name="connsiteY8" fmla="*/ 1084825 h 1567116"/>
                <a:gd name="connsiteX9" fmla="*/ 121818 w 1692422"/>
                <a:gd name="connsiteY9" fmla="*/ 1194603 h 1567116"/>
                <a:gd name="connsiteX10" fmla="*/ 157593 w 1692422"/>
                <a:gd name="connsiteY10" fmla="*/ 1194603 h 1567116"/>
                <a:gd name="connsiteX11" fmla="*/ 516258 w 1692422"/>
                <a:gd name="connsiteY11" fmla="*/ 1497773 h 1567116"/>
                <a:gd name="connsiteX12" fmla="*/ 547996 w 1692422"/>
                <a:gd name="connsiteY12" fmla="*/ 1497773 h 1567116"/>
                <a:gd name="connsiteX13" fmla="*/ 718981 w 1692422"/>
                <a:gd name="connsiteY13" fmla="*/ 1567116 h 1567116"/>
                <a:gd name="connsiteX14" fmla="*/ 903910 w 1692422"/>
                <a:gd name="connsiteY14" fmla="*/ 1454960 h 1567116"/>
                <a:gd name="connsiteX15" fmla="*/ 719715 w 1692422"/>
                <a:gd name="connsiteY15" fmla="*/ 1342986 h 1567116"/>
                <a:gd name="connsiteX16" fmla="*/ 547079 w 1692422"/>
                <a:gd name="connsiteY16" fmla="*/ 1414891 h 1567116"/>
                <a:gd name="connsiteX17" fmla="*/ 516258 w 1692422"/>
                <a:gd name="connsiteY17" fmla="*/ 1414891 h 1567116"/>
                <a:gd name="connsiteX18" fmla="*/ 231344 w 1692422"/>
                <a:gd name="connsiteY18" fmla="*/ 1136421 h 1567116"/>
                <a:gd name="connsiteX19" fmla="*/ 231344 w 1692422"/>
                <a:gd name="connsiteY19" fmla="*/ 585702 h 1567116"/>
                <a:gd name="connsiteX20" fmla="*/ 501030 w 1692422"/>
                <a:gd name="connsiteY20" fmla="*/ 186842 h 1567116"/>
                <a:gd name="connsiteX21" fmla="*/ 799521 w 1692422"/>
                <a:gd name="connsiteY21" fmla="*/ 100300 h 1567116"/>
                <a:gd name="connsiteX22" fmla="*/ 1110119 w 1692422"/>
                <a:gd name="connsiteY22" fmla="*/ 142747 h 1567116"/>
                <a:gd name="connsiteX23" fmla="*/ 1462913 w 1692422"/>
                <a:gd name="connsiteY23" fmla="*/ 578566 h 1567116"/>
                <a:gd name="connsiteX24" fmla="*/ 1460528 w 1692422"/>
                <a:gd name="connsiteY24" fmla="*/ 578566 h 1567116"/>
                <a:gd name="connsiteX25" fmla="*/ 1460528 w 1692422"/>
                <a:gd name="connsiteY25" fmla="*/ 1194603 h 1567116"/>
                <a:gd name="connsiteX26" fmla="*/ 1570605 w 1692422"/>
                <a:gd name="connsiteY26" fmla="*/ 1194603 h 1567116"/>
                <a:gd name="connsiteX27" fmla="*/ 1692422 w 1692422"/>
                <a:gd name="connsiteY27" fmla="*/ 1084825 h 1567116"/>
                <a:gd name="connsiteX28" fmla="*/ 1692422 w 1692422"/>
                <a:gd name="connsiteY28" fmla="*/ 688527 h 1567116"/>
                <a:gd name="connsiteX29" fmla="*/ 1570605 w 1692422"/>
                <a:gd name="connsiteY29" fmla="*/ 578749 h 156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92422" h="1567116">
                  <a:moveTo>
                    <a:pt x="1570605" y="578566"/>
                  </a:moveTo>
                  <a:lnTo>
                    <a:pt x="1563817" y="578566"/>
                  </a:lnTo>
                  <a:cubicBezTo>
                    <a:pt x="1500890" y="312720"/>
                    <a:pt x="1339078" y="128293"/>
                    <a:pt x="1146261" y="51998"/>
                  </a:cubicBezTo>
                  <a:cubicBezTo>
                    <a:pt x="1033157" y="9389"/>
                    <a:pt x="911908" y="-7367"/>
                    <a:pt x="791448" y="2964"/>
                  </a:cubicBezTo>
                  <a:cubicBezTo>
                    <a:pt x="673038" y="12181"/>
                    <a:pt x="557838" y="45825"/>
                    <a:pt x="453147" y="101764"/>
                  </a:cubicBezTo>
                  <a:cubicBezTo>
                    <a:pt x="275993" y="200098"/>
                    <a:pt x="157321" y="377658"/>
                    <a:pt x="134476" y="578566"/>
                  </a:cubicBezTo>
                  <a:lnTo>
                    <a:pt x="121818" y="578566"/>
                  </a:lnTo>
                  <a:cubicBezTo>
                    <a:pt x="61276" y="578566"/>
                    <a:pt x="0" y="628149"/>
                    <a:pt x="0" y="688344"/>
                  </a:cubicBezTo>
                  <a:lnTo>
                    <a:pt x="0" y="1084825"/>
                  </a:lnTo>
                  <a:cubicBezTo>
                    <a:pt x="0" y="1145203"/>
                    <a:pt x="61276" y="1194603"/>
                    <a:pt x="121818" y="1194603"/>
                  </a:cubicBezTo>
                  <a:lnTo>
                    <a:pt x="157593" y="1194603"/>
                  </a:lnTo>
                  <a:cubicBezTo>
                    <a:pt x="196670" y="1352866"/>
                    <a:pt x="354996" y="1497773"/>
                    <a:pt x="516258" y="1497773"/>
                  </a:cubicBezTo>
                  <a:lnTo>
                    <a:pt x="547996" y="1497773"/>
                  </a:lnTo>
                  <a:cubicBezTo>
                    <a:pt x="575699" y="1538391"/>
                    <a:pt x="629453" y="1567116"/>
                    <a:pt x="718981" y="1567116"/>
                  </a:cubicBezTo>
                  <a:cubicBezTo>
                    <a:pt x="808510" y="1567116"/>
                    <a:pt x="903910" y="1516802"/>
                    <a:pt x="903910" y="1454960"/>
                  </a:cubicBezTo>
                  <a:cubicBezTo>
                    <a:pt x="903910" y="1393118"/>
                    <a:pt x="809794" y="1342986"/>
                    <a:pt x="719715" y="1342986"/>
                  </a:cubicBezTo>
                  <a:cubicBezTo>
                    <a:pt x="629636" y="1342986"/>
                    <a:pt x="572947" y="1372809"/>
                    <a:pt x="547079" y="1414891"/>
                  </a:cubicBezTo>
                  <a:lnTo>
                    <a:pt x="516258" y="1414891"/>
                  </a:lnTo>
                  <a:cubicBezTo>
                    <a:pt x="377928" y="1414891"/>
                    <a:pt x="241067" y="1268520"/>
                    <a:pt x="231344" y="1136421"/>
                  </a:cubicBezTo>
                  <a:lnTo>
                    <a:pt x="231344" y="585702"/>
                  </a:lnTo>
                  <a:cubicBezTo>
                    <a:pt x="252368" y="417484"/>
                    <a:pt x="352536" y="269337"/>
                    <a:pt x="501030" y="186842"/>
                  </a:cubicBezTo>
                  <a:cubicBezTo>
                    <a:pt x="593493" y="137810"/>
                    <a:pt x="695111" y="108348"/>
                    <a:pt x="799521" y="100300"/>
                  </a:cubicBezTo>
                  <a:cubicBezTo>
                    <a:pt x="904930" y="91254"/>
                    <a:pt x="1011036" y="105754"/>
                    <a:pt x="1110119" y="142747"/>
                  </a:cubicBezTo>
                  <a:cubicBezTo>
                    <a:pt x="1269913" y="205687"/>
                    <a:pt x="1404940" y="362303"/>
                    <a:pt x="1462913" y="578566"/>
                  </a:cubicBezTo>
                  <a:lnTo>
                    <a:pt x="1460528" y="578566"/>
                  </a:lnTo>
                  <a:lnTo>
                    <a:pt x="1460528" y="1194603"/>
                  </a:lnTo>
                  <a:lnTo>
                    <a:pt x="1570605" y="1194603"/>
                  </a:lnTo>
                  <a:cubicBezTo>
                    <a:pt x="1631330" y="1194603"/>
                    <a:pt x="1692422" y="1145203"/>
                    <a:pt x="1692422" y="1084825"/>
                  </a:cubicBezTo>
                  <a:lnTo>
                    <a:pt x="1692422" y="688527"/>
                  </a:lnTo>
                  <a:cubicBezTo>
                    <a:pt x="1692422" y="627966"/>
                    <a:pt x="1631147" y="578749"/>
                    <a:pt x="1570605" y="578749"/>
                  </a:cubicBezTo>
                  <a:close/>
                </a:path>
              </a:pathLst>
            </a:custGeom>
            <a:solidFill>
              <a:srgbClr val="FED659"/>
            </a:solidFill>
            <a:ln w="183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E5F0E8E-3783-28EA-847C-502F40897C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8638" y="1025525"/>
            <a:ext cx="3276600" cy="1104900"/>
          </a:xfrm>
          <a:prstGeom prst="rect">
            <a:avLst/>
          </a:prstGeom>
        </p:spPr>
      </p:pic>
      <p:sp>
        <p:nvSpPr>
          <p:cNvPr id="31" name="Text 8">
            <a:extLst>
              <a:ext uri="{FF2B5EF4-FFF2-40B4-BE49-F238E27FC236}">
                <a16:creationId xmlns="" xmlns:a16="http://schemas.microsoft.com/office/drawing/2014/main" id="{C353711A-BBB8-AA4E-7B21-05EB238B0671}"/>
              </a:ext>
            </a:extLst>
          </p:cNvPr>
          <p:cNvSpPr/>
          <p:nvPr/>
        </p:nvSpPr>
        <p:spPr>
          <a:xfrm>
            <a:off x="1295541" y="7983730"/>
            <a:ext cx="8335452" cy="6680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5000" dirty="0">
                <a:solidFill>
                  <a:srgbClr val="FED659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КОРПОРАТИВНЫЙ ПОРТАЛ</a:t>
            </a:r>
          </a:p>
          <a:p>
            <a:pPr marL="0" indent="0">
              <a:buNone/>
            </a:pPr>
            <a:endParaRPr lang="ru-RU" sz="2500" dirty="0">
              <a:solidFill>
                <a:srgbClr val="FED659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="" xmlns:a16="http://schemas.microsoft.com/office/drawing/2014/main" id="{E27DAEC0-6AFE-7FFD-03B1-C40765418F90}"/>
              </a:ext>
            </a:extLst>
          </p:cNvPr>
          <p:cNvSpPr/>
          <p:nvPr/>
        </p:nvSpPr>
        <p:spPr>
          <a:xfrm>
            <a:off x="11701320" y="4846086"/>
            <a:ext cx="6140451" cy="1418516"/>
          </a:xfrm>
          <a:prstGeom prst="roundRect">
            <a:avLst>
              <a:gd name="adj" fmla="val 4017"/>
            </a:avLst>
          </a:prstGeom>
          <a:solidFill>
            <a:srgbClr val="FED6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8" name="Text 8">
            <a:extLst>
              <a:ext uri="{FF2B5EF4-FFF2-40B4-BE49-F238E27FC236}">
                <a16:creationId xmlns="" xmlns:a16="http://schemas.microsoft.com/office/drawing/2014/main" id="{EFA28C5A-8F77-58BA-3F27-804DFFAF1C66}"/>
              </a:ext>
            </a:extLst>
          </p:cNvPr>
          <p:cNvSpPr/>
          <p:nvPr/>
        </p:nvSpPr>
        <p:spPr>
          <a:xfrm>
            <a:off x="12278349" y="5035623"/>
            <a:ext cx="3807500" cy="10384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5400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1 500</a:t>
            </a:r>
            <a:endParaRPr lang="en-US" sz="5400" dirty="0">
              <a:solidFill>
                <a:srgbClr val="4F4C47"/>
              </a:solidFill>
              <a:latin typeface="ALS Sector Bold" panose="02000000000000000000" pitchFamily="2" charset="0"/>
              <a:cs typeface="ALS Sector Bold" panose="02000000000000000000" pitchFamily="2" charset="0"/>
            </a:endParaRPr>
          </a:p>
        </p:txBody>
      </p:sp>
      <p:sp>
        <p:nvSpPr>
          <p:cNvPr id="42" name="Text 8">
            <a:extLst>
              <a:ext uri="{FF2B5EF4-FFF2-40B4-BE49-F238E27FC236}">
                <a16:creationId xmlns="" xmlns:a16="http://schemas.microsoft.com/office/drawing/2014/main" id="{621C5D7D-E4DF-0AA2-2E34-7942598607DD}"/>
              </a:ext>
            </a:extLst>
          </p:cNvPr>
          <p:cNvSpPr/>
          <p:nvPr/>
        </p:nvSpPr>
        <p:spPr>
          <a:xfrm>
            <a:off x="14279423" y="5035624"/>
            <a:ext cx="3028950" cy="10384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675"/>
              </a:lnSpc>
            </a:pPr>
            <a:r>
              <a:rPr lang="ru-RU" sz="2000" dirty="0">
                <a:solidFill>
                  <a:srgbClr val="3F3F3F">
                    <a:alpha val="100000"/>
                  </a:srgbClr>
                </a:solidFill>
                <a:latin typeface="Stolzl" pitchFamily="2" charset="0"/>
                <a:cs typeface="ALS Sector Bold" pitchFamily="34" charset="-120"/>
              </a:rPr>
              <a:t>сотрудников, прошедших обучение в течение года</a:t>
            </a:r>
            <a:endParaRPr lang="en-US" sz="2000" dirty="0">
              <a:latin typeface="Stolzl" pitchFamily="2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="" xmlns:a16="http://schemas.microsoft.com/office/drawing/2014/main" id="{E27DAEC0-6AFE-7FFD-03B1-C40765418F90}"/>
              </a:ext>
            </a:extLst>
          </p:cNvPr>
          <p:cNvSpPr/>
          <p:nvPr/>
        </p:nvSpPr>
        <p:spPr>
          <a:xfrm>
            <a:off x="17994171" y="4846086"/>
            <a:ext cx="5097461" cy="1418516"/>
          </a:xfrm>
          <a:prstGeom prst="roundRect">
            <a:avLst>
              <a:gd name="adj" fmla="val 401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5" name="Text 8">
            <a:extLst>
              <a:ext uri="{FF2B5EF4-FFF2-40B4-BE49-F238E27FC236}">
                <a16:creationId xmlns="" xmlns:a16="http://schemas.microsoft.com/office/drawing/2014/main" id="{621C5D7D-E4DF-0AA2-2E34-7942598607DD}"/>
              </a:ext>
            </a:extLst>
          </p:cNvPr>
          <p:cNvSpPr/>
          <p:nvPr/>
        </p:nvSpPr>
        <p:spPr>
          <a:xfrm>
            <a:off x="18505350" y="5035624"/>
            <a:ext cx="4332451" cy="10384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675"/>
              </a:lnSpc>
            </a:pPr>
            <a:r>
              <a:rPr lang="ru-RU" sz="2000" dirty="0">
                <a:solidFill>
                  <a:srgbClr val="3F3F3F">
                    <a:alpha val="100000"/>
                  </a:srgbClr>
                </a:solidFill>
                <a:latin typeface="Stolzl" pitchFamily="2" charset="0"/>
                <a:cs typeface="ALS Sector Bold" pitchFamily="34" charset="-120"/>
              </a:rPr>
              <a:t>Место: ИДПО (Школа психологического развития)</a:t>
            </a:r>
            <a:endParaRPr lang="en-US" sz="2000" dirty="0">
              <a:latin typeface="Stolzl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701319" y="6803717"/>
            <a:ext cx="1139031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4F4C47"/>
                </a:solidFill>
                <a:latin typeface="Stolzl Bold" panose="00000800000000000000" pitchFamily="50" charset="-52"/>
              </a:rPr>
              <a:t>Темы обучения: </a:t>
            </a:r>
            <a:r>
              <a:rPr lang="ru-RU" dirty="0">
                <a:solidFill>
                  <a:srgbClr val="4F4C47"/>
                </a:solidFill>
                <a:latin typeface="Stolzl" panose="00000500000000000000" pitchFamily="50" charset="-52"/>
              </a:rPr>
              <a:t>Принципы управления конфликтами, Эффективные коммуникации, Введение в профессию, Качество услуг в надомной форме обслуживания, Управление стрессом, Практические социально-медицинские навыки, Профессиональное общение социального работника, Особенности работы с пожилыми людьми, Деменция: оценка, подходы, повышение качества жизни, Использование технических средств реабилитации, Пожарная безопасность и др.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23164800" y="12439650"/>
            <a:ext cx="1146175" cy="99060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="" xmlns:a16="http://schemas.microsoft.com/office/drawing/2014/main" id="{E27DAEC0-6AFE-7FFD-03B1-C40765418F90}"/>
              </a:ext>
            </a:extLst>
          </p:cNvPr>
          <p:cNvSpPr/>
          <p:nvPr/>
        </p:nvSpPr>
        <p:spPr>
          <a:xfrm>
            <a:off x="11777520" y="9189490"/>
            <a:ext cx="6140451" cy="1773735"/>
          </a:xfrm>
          <a:prstGeom prst="roundRect">
            <a:avLst>
              <a:gd name="adj" fmla="val 4017"/>
            </a:avLst>
          </a:prstGeom>
          <a:noFill/>
          <a:ln w="28575">
            <a:solidFill>
              <a:srgbClr val="4F4C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8" name="Text 8">
            <a:extLst>
              <a:ext uri="{FF2B5EF4-FFF2-40B4-BE49-F238E27FC236}">
                <a16:creationId xmlns="" xmlns:a16="http://schemas.microsoft.com/office/drawing/2014/main" id="{EFA28C5A-8F77-58BA-3F27-804DFFAF1C66}"/>
              </a:ext>
            </a:extLst>
          </p:cNvPr>
          <p:cNvSpPr/>
          <p:nvPr/>
        </p:nvSpPr>
        <p:spPr>
          <a:xfrm>
            <a:off x="12354549" y="9550478"/>
            <a:ext cx="1113372" cy="10384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5400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88</a:t>
            </a:r>
            <a:endParaRPr lang="en-US" sz="5400" dirty="0">
              <a:solidFill>
                <a:srgbClr val="4F4C47"/>
              </a:solidFill>
              <a:latin typeface="ALS Sector Bold" panose="02000000000000000000" pitchFamily="2" charset="0"/>
              <a:cs typeface="ALS Sector Bold" panose="02000000000000000000" pitchFamily="2" charset="0"/>
            </a:endParaRPr>
          </a:p>
        </p:txBody>
      </p:sp>
      <p:sp>
        <p:nvSpPr>
          <p:cNvPr id="49" name="Text 8">
            <a:extLst>
              <a:ext uri="{FF2B5EF4-FFF2-40B4-BE49-F238E27FC236}">
                <a16:creationId xmlns="" xmlns:a16="http://schemas.microsoft.com/office/drawing/2014/main" id="{621C5D7D-E4DF-0AA2-2E34-7942598607DD}"/>
              </a:ext>
            </a:extLst>
          </p:cNvPr>
          <p:cNvSpPr/>
          <p:nvPr/>
        </p:nvSpPr>
        <p:spPr>
          <a:xfrm>
            <a:off x="13467921" y="9550479"/>
            <a:ext cx="3658030" cy="10384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675"/>
              </a:lnSpc>
            </a:pPr>
            <a:r>
              <a:rPr lang="ru-RU" sz="2000" dirty="0">
                <a:solidFill>
                  <a:srgbClr val="3F3F3F">
                    <a:alpha val="100000"/>
                  </a:srgbClr>
                </a:solidFill>
                <a:latin typeface="Stolzl" pitchFamily="2" charset="0"/>
                <a:cs typeface="ALS Sector Bold" pitchFamily="34" charset="-120"/>
              </a:rPr>
              <a:t>студентов колледжей, прошедших стажировки </a:t>
            </a:r>
          </a:p>
          <a:p>
            <a:pPr>
              <a:lnSpc>
                <a:spcPts val="2675"/>
              </a:lnSpc>
            </a:pPr>
            <a:r>
              <a:rPr lang="ru-RU" sz="2000" dirty="0">
                <a:solidFill>
                  <a:srgbClr val="3F3F3F">
                    <a:alpha val="100000"/>
                  </a:srgbClr>
                </a:solidFill>
                <a:latin typeface="Stolzl" pitchFamily="2" charset="0"/>
                <a:cs typeface="ALS Sector Bold" pitchFamily="34" charset="-120"/>
              </a:rPr>
              <a:t>(4 человека трудоустроено)</a:t>
            </a:r>
            <a:endParaRPr lang="en-US" sz="2000" dirty="0">
              <a:latin typeface="Stolzl" pitchFamily="2" charset="0"/>
            </a:endParaRPr>
          </a:p>
        </p:txBody>
      </p:sp>
      <p:sp>
        <p:nvSpPr>
          <p:cNvPr id="51" name="Скругленный прямоугольник 50">
            <a:extLst>
              <a:ext uri="{FF2B5EF4-FFF2-40B4-BE49-F238E27FC236}">
                <a16:creationId xmlns="" xmlns:a16="http://schemas.microsoft.com/office/drawing/2014/main" id="{E27DAEC0-6AFE-7FFD-03B1-C40765418F90}"/>
              </a:ext>
            </a:extLst>
          </p:cNvPr>
          <p:cNvSpPr/>
          <p:nvPr/>
        </p:nvSpPr>
        <p:spPr>
          <a:xfrm>
            <a:off x="18117371" y="9171202"/>
            <a:ext cx="4974262" cy="1773735"/>
          </a:xfrm>
          <a:prstGeom prst="roundRect">
            <a:avLst>
              <a:gd name="adj" fmla="val 4017"/>
            </a:avLst>
          </a:prstGeom>
          <a:noFill/>
          <a:ln w="28575">
            <a:solidFill>
              <a:srgbClr val="4F4C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2" name="Text 8">
            <a:extLst>
              <a:ext uri="{FF2B5EF4-FFF2-40B4-BE49-F238E27FC236}">
                <a16:creationId xmlns="" xmlns:a16="http://schemas.microsoft.com/office/drawing/2014/main" id="{EFA28C5A-8F77-58BA-3F27-804DFFAF1C66}"/>
              </a:ext>
            </a:extLst>
          </p:cNvPr>
          <p:cNvSpPr/>
          <p:nvPr/>
        </p:nvSpPr>
        <p:spPr>
          <a:xfrm>
            <a:off x="18694399" y="9531428"/>
            <a:ext cx="1113372" cy="10384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5400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35</a:t>
            </a:r>
            <a:endParaRPr lang="en-US" sz="5400" dirty="0">
              <a:solidFill>
                <a:srgbClr val="4F4C47"/>
              </a:solidFill>
              <a:latin typeface="ALS Sector Bold" panose="02000000000000000000" pitchFamily="2" charset="0"/>
              <a:cs typeface="ALS Sector Bold" panose="02000000000000000000" pitchFamily="2" charset="0"/>
            </a:endParaRPr>
          </a:p>
        </p:txBody>
      </p:sp>
      <p:sp>
        <p:nvSpPr>
          <p:cNvPr id="53" name="Text 8">
            <a:extLst>
              <a:ext uri="{FF2B5EF4-FFF2-40B4-BE49-F238E27FC236}">
                <a16:creationId xmlns="" xmlns:a16="http://schemas.microsoft.com/office/drawing/2014/main" id="{621C5D7D-E4DF-0AA2-2E34-7942598607DD}"/>
              </a:ext>
            </a:extLst>
          </p:cNvPr>
          <p:cNvSpPr/>
          <p:nvPr/>
        </p:nvSpPr>
        <p:spPr>
          <a:xfrm>
            <a:off x="19731571" y="9531429"/>
            <a:ext cx="3283862" cy="10384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675"/>
              </a:lnSpc>
            </a:pPr>
            <a:r>
              <a:rPr lang="ru-RU" sz="2000" dirty="0">
                <a:solidFill>
                  <a:srgbClr val="3F3F3F">
                    <a:alpha val="100000"/>
                  </a:srgbClr>
                </a:solidFill>
                <a:latin typeface="Stolzl" pitchFamily="2" charset="0"/>
                <a:cs typeface="ALS Sector Bold" pitchFamily="34" charset="-120"/>
              </a:rPr>
              <a:t>членов молодежного совета прошло обучение в школе </a:t>
            </a:r>
            <a:r>
              <a:rPr lang="ru-RU" sz="2000" dirty="0" err="1">
                <a:solidFill>
                  <a:srgbClr val="3F3F3F">
                    <a:alpha val="100000"/>
                  </a:srgbClr>
                </a:solidFill>
                <a:latin typeface="Stolzl" pitchFamily="2" charset="0"/>
                <a:cs typeface="ALS Sector Bold" pitchFamily="34" charset="-120"/>
              </a:rPr>
              <a:t>блогеров</a:t>
            </a:r>
            <a:endParaRPr lang="en-US" sz="2000" dirty="0">
              <a:latin typeface="Stolz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66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Скругленный прямоугольник 41">
            <a:extLst>
              <a:ext uri="{FF2B5EF4-FFF2-40B4-BE49-F238E27FC236}">
                <a16:creationId xmlns="" xmlns:a16="http://schemas.microsoft.com/office/drawing/2014/main" id="{5D6EEBED-5576-6631-A8C7-5F3F2C632199}"/>
              </a:ext>
            </a:extLst>
          </p:cNvPr>
          <p:cNvSpPr/>
          <p:nvPr/>
        </p:nvSpPr>
        <p:spPr>
          <a:xfrm>
            <a:off x="-939800" y="5297259"/>
            <a:ext cx="26970232" cy="9053164"/>
          </a:xfrm>
          <a:prstGeom prst="roundRect">
            <a:avLst>
              <a:gd name="adj" fmla="val 3663"/>
            </a:avLst>
          </a:prstGeom>
          <a:solidFill>
            <a:schemeClr val="bg1">
              <a:lumMod val="95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75"/>
              </a:lnSpc>
            </a:pP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31" name="Скругленный прямоугольник 30">
            <a:extLst>
              <a:ext uri="{FF2B5EF4-FFF2-40B4-BE49-F238E27FC236}">
                <a16:creationId xmlns="" xmlns:a16="http://schemas.microsoft.com/office/drawing/2014/main" id="{234C4608-3343-28F2-18E3-75BE7BCF1FF3}"/>
              </a:ext>
            </a:extLst>
          </p:cNvPr>
          <p:cNvSpPr/>
          <p:nvPr/>
        </p:nvSpPr>
        <p:spPr>
          <a:xfrm>
            <a:off x="20555122" y="5573075"/>
            <a:ext cx="2300696" cy="1767872"/>
          </a:xfrm>
          <a:prstGeom prst="roundRect">
            <a:avLst>
              <a:gd name="adj" fmla="val 3663"/>
            </a:avLst>
          </a:prstGeom>
          <a:solidFill>
            <a:srgbClr val="FED659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Зона отдыха для работников</a:t>
            </a:r>
          </a:p>
          <a:p>
            <a:pPr marL="0" indent="0" algn="ctr">
              <a:buNone/>
            </a:pPr>
            <a:endParaRPr lang="ru-RU" sz="2000" dirty="0">
              <a:solidFill>
                <a:srgbClr val="4F4C47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4F4C47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4F4C47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306864E1-F3D8-CA92-1DF0-7744B6962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9491" y="6478610"/>
            <a:ext cx="2891959" cy="3610344"/>
          </a:xfrm>
          <a:prstGeom prst="rect">
            <a:avLst/>
          </a:prstGeom>
        </p:spPr>
      </p:pic>
      <p:sp>
        <p:nvSpPr>
          <p:cNvPr id="25" name="Text 8">
            <a:extLst>
              <a:ext uri="{FF2B5EF4-FFF2-40B4-BE49-F238E27FC236}">
                <a16:creationId xmlns="" xmlns:a16="http://schemas.microsoft.com/office/drawing/2014/main" id="{CA01B50D-6ABC-AEFB-9193-DB4D87DB87CA}"/>
              </a:ext>
            </a:extLst>
          </p:cNvPr>
          <p:cNvSpPr/>
          <p:nvPr/>
        </p:nvSpPr>
        <p:spPr>
          <a:xfrm>
            <a:off x="9231160" y="10914128"/>
            <a:ext cx="5094401" cy="27291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just">
              <a:buNone/>
            </a:pPr>
            <a:r>
              <a:rPr lang="ru-RU" sz="25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первая уникальная площадка с оптимальными условиями для комфортной работы и обучения сотрудников</a:t>
            </a:r>
          </a:p>
          <a:p>
            <a:pPr marL="0" indent="0" algn="just">
              <a:buNone/>
            </a:pPr>
            <a:endParaRPr lang="ru-RU" sz="2500" dirty="0">
              <a:solidFill>
                <a:srgbClr val="4F4C47"/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="" xmlns:a16="http://schemas.microsoft.com/office/drawing/2014/main" id="{06E49E5F-3433-A395-0E95-C606DDEA6A1A}"/>
              </a:ext>
            </a:extLst>
          </p:cNvPr>
          <p:cNvSpPr/>
          <p:nvPr/>
        </p:nvSpPr>
        <p:spPr>
          <a:xfrm>
            <a:off x="9308572" y="5594674"/>
            <a:ext cx="2801955" cy="1767872"/>
          </a:xfrm>
          <a:prstGeom prst="roundRect">
            <a:avLst>
              <a:gd name="adj" fmla="val 3663"/>
            </a:avLst>
          </a:prstGeom>
          <a:solidFill>
            <a:srgbClr val="FED659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Тренировочная квартира</a:t>
            </a:r>
          </a:p>
          <a:p>
            <a:pPr marL="0" indent="0" algn="ctr">
              <a:buNone/>
            </a:pPr>
            <a:endParaRPr lang="ru-RU" sz="2000" dirty="0">
              <a:solidFill>
                <a:srgbClr val="4F4C47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4F4C47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4F4C47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9F3DE044-A1FB-88BE-37EC-F83480D65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4533" y="6457011"/>
            <a:ext cx="2970357" cy="3712947"/>
          </a:xfrm>
          <a:prstGeom prst="rect">
            <a:avLst/>
          </a:prstGeom>
        </p:spPr>
      </p:pic>
      <p:sp>
        <p:nvSpPr>
          <p:cNvPr id="39" name="Скругленный прямоугольник 38">
            <a:extLst>
              <a:ext uri="{FF2B5EF4-FFF2-40B4-BE49-F238E27FC236}">
                <a16:creationId xmlns="" xmlns:a16="http://schemas.microsoft.com/office/drawing/2014/main" id="{E9FE7B38-EA9D-DC36-41D6-F19F7677AA11}"/>
              </a:ext>
            </a:extLst>
          </p:cNvPr>
          <p:cNvSpPr/>
          <p:nvPr/>
        </p:nvSpPr>
        <p:spPr>
          <a:xfrm>
            <a:off x="12937597" y="5898242"/>
            <a:ext cx="2801955" cy="1767872"/>
          </a:xfrm>
          <a:prstGeom prst="roundRect">
            <a:avLst>
              <a:gd name="adj" fmla="val 3663"/>
            </a:avLst>
          </a:prstGeom>
          <a:solidFill>
            <a:srgbClr val="FED659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Учебный класс</a:t>
            </a:r>
          </a:p>
          <a:p>
            <a:pPr marL="0" indent="0" algn="ctr">
              <a:buNone/>
            </a:pPr>
            <a:endParaRPr lang="ru-RU" sz="2000" dirty="0">
              <a:solidFill>
                <a:srgbClr val="4F4C47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4F4C47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4F4C47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4F4C47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AC311431-AC44-7A5F-B983-3C88C11DB5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49615" y="6478610"/>
            <a:ext cx="2970357" cy="3610344"/>
          </a:xfrm>
          <a:prstGeom prst="rect">
            <a:avLst/>
          </a:prstGeom>
        </p:spPr>
      </p:pic>
      <p:sp>
        <p:nvSpPr>
          <p:cNvPr id="38" name="Скругленный прямоугольник 37">
            <a:extLst>
              <a:ext uri="{FF2B5EF4-FFF2-40B4-BE49-F238E27FC236}">
                <a16:creationId xmlns="" xmlns:a16="http://schemas.microsoft.com/office/drawing/2014/main" id="{B5D687AA-48A5-116F-B1AE-FE69D2882EF9}"/>
              </a:ext>
            </a:extLst>
          </p:cNvPr>
          <p:cNvSpPr/>
          <p:nvPr/>
        </p:nvSpPr>
        <p:spPr>
          <a:xfrm>
            <a:off x="16970716" y="5875140"/>
            <a:ext cx="2057611" cy="1767872"/>
          </a:xfrm>
          <a:prstGeom prst="roundRect">
            <a:avLst>
              <a:gd name="adj" fmla="val 3663"/>
            </a:avLst>
          </a:prstGeom>
          <a:solidFill>
            <a:srgbClr val="FED659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Кухня-кафе</a:t>
            </a:r>
          </a:p>
          <a:p>
            <a:pPr marL="0" indent="0" algn="ctr">
              <a:buNone/>
            </a:pPr>
            <a:endParaRPr lang="ru-RU" sz="2000" dirty="0">
              <a:solidFill>
                <a:srgbClr val="4F4C47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4F4C47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4F4C47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4F4C47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EC104E0D-884D-5151-A742-39DCB81408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78664" y="6478610"/>
            <a:ext cx="2641715" cy="3610344"/>
          </a:xfrm>
          <a:prstGeom prst="rect">
            <a:avLst/>
          </a:prstGeom>
        </p:spPr>
      </p:pic>
      <p:sp>
        <p:nvSpPr>
          <p:cNvPr id="10" name="Shape 1"/>
          <p:cNvSpPr/>
          <p:nvPr/>
        </p:nvSpPr>
        <p:spPr>
          <a:xfrm>
            <a:off x="7659057" y="990600"/>
            <a:ext cx="19420727" cy="19418300"/>
          </a:xfrm>
          <a:prstGeom prst="ellipse">
            <a:avLst/>
          </a:prstGeom>
          <a:noFill/>
          <a:ln/>
        </p:spPr>
      </p:sp>
      <p:sp>
        <p:nvSpPr>
          <p:cNvPr id="48" name="Овал 47">
            <a:extLst>
              <a:ext uri="{FF2B5EF4-FFF2-40B4-BE49-F238E27FC236}">
                <a16:creationId xmlns="" xmlns:a16="http://schemas.microsoft.com/office/drawing/2014/main" id="{7D382D1C-5EC6-717B-2520-31DA51447600}"/>
              </a:ext>
            </a:extLst>
          </p:cNvPr>
          <p:cNvSpPr/>
          <p:nvPr/>
        </p:nvSpPr>
        <p:spPr>
          <a:xfrm>
            <a:off x="2634837" y="-7670528"/>
            <a:ext cx="6695494" cy="66745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 2">
            <a:extLst>
              <a:ext uri="{FF2B5EF4-FFF2-40B4-BE49-F238E27FC236}">
                <a16:creationId xmlns="" xmlns:a16="http://schemas.microsoft.com/office/drawing/2014/main" id="{2634EAFE-E71D-973D-4AE0-26E975C8FCEA}"/>
              </a:ext>
            </a:extLst>
          </p:cNvPr>
          <p:cNvSpPr/>
          <p:nvPr/>
        </p:nvSpPr>
        <p:spPr>
          <a:xfrm>
            <a:off x="1957927" y="133741"/>
            <a:ext cx="20471320" cy="29042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5000" b="1" dirty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РЕМОНТ</a:t>
            </a:r>
            <a:endParaRPr lang="ru-RU" sz="5000" b="1" dirty="0">
              <a:solidFill>
                <a:srgbClr val="DE5F30"/>
              </a:solidFill>
              <a:latin typeface="Moskvich Sans Bold" pitchFamily="2" charset="0"/>
              <a:ea typeface="Stolzl Bold" pitchFamily="34" charset="-122"/>
              <a:cs typeface="Stolzl Bold" pitchFamily="34" charset="-12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B6ED544-E2A8-BDCB-7A8B-6D3957972E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8638" y="1025525"/>
            <a:ext cx="3276600" cy="1104900"/>
          </a:xfrm>
          <a:prstGeom prst="rect">
            <a:avLst/>
          </a:prstGeom>
        </p:spPr>
      </p:pic>
      <p:sp>
        <p:nvSpPr>
          <p:cNvPr id="5" name="Text 8">
            <a:extLst>
              <a:ext uri="{FF2B5EF4-FFF2-40B4-BE49-F238E27FC236}">
                <a16:creationId xmlns="" xmlns:a16="http://schemas.microsoft.com/office/drawing/2014/main" id="{84516E06-C8E8-38C1-80A5-1D2A2E3D426C}"/>
              </a:ext>
            </a:extLst>
          </p:cNvPr>
          <p:cNvSpPr/>
          <p:nvPr/>
        </p:nvSpPr>
        <p:spPr>
          <a:xfrm>
            <a:off x="15452212" y="11362145"/>
            <a:ext cx="7752636" cy="1702415"/>
          </a:xfrm>
          <a:prstGeom prst="rect">
            <a:avLst/>
          </a:prstGeom>
          <a:solidFill>
            <a:srgbClr val="FED659"/>
          </a:solidFill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2500" b="1" dirty="0">
                <a:solidFill>
                  <a:schemeClr val="bg1"/>
                </a:solidFill>
                <a:latin typeface="ALS Sector Bold" panose="02000000000000000000" pitchFamily="2" charset="0"/>
                <a:cs typeface="ALS Sector Bold" panose="02000000000000000000" pitchFamily="2" charset="0"/>
              </a:rPr>
              <a:t>Работы по ремонту помещений, </a:t>
            </a:r>
          </a:p>
          <a:p>
            <a:pPr algn="ctr"/>
            <a:r>
              <a:rPr lang="ru-RU" sz="2500" b="1" dirty="0">
                <a:solidFill>
                  <a:schemeClr val="bg1"/>
                </a:solidFill>
                <a:latin typeface="ALS Sector Bold" panose="02000000000000000000" pitchFamily="2" charset="0"/>
                <a:cs typeface="ALS Sector Bold" panose="02000000000000000000" pitchFamily="2" charset="0"/>
              </a:rPr>
              <a:t>в которых расположены территориальные управления ГБУ «МСП» планируется </a:t>
            </a:r>
          </a:p>
          <a:p>
            <a:pPr algn="ctr"/>
            <a:r>
              <a:rPr lang="ru-RU" sz="2500" b="1" dirty="0">
                <a:solidFill>
                  <a:schemeClr val="bg1"/>
                </a:solidFill>
                <a:latin typeface="ALS Sector Bold" panose="02000000000000000000" pitchFamily="2" charset="0"/>
                <a:cs typeface="ALS Sector Bold" panose="02000000000000000000" pitchFamily="2" charset="0"/>
              </a:rPr>
              <a:t>завершить до конца 2026 г. 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="" xmlns:a16="http://schemas.microsoft.com/office/drawing/2014/main" id="{ABAFC046-5486-B86F-2322-D4E22C45B8DC}"/>
              </a:ext>
            </a:extLst>
          </p:cNvPr>
          <p:cNvGrpSpPr/>
          <p:nvPr/>
        </p:nvGrpSpPr>
        <p:grpSpPr>
          <a:xfrm>
            <a:off x="12355336" y="2705916"/>
            <a:ext cx="6193751" cy="1943758"/>
            <a:chOff x="3781252" y="9070312"/>
            <a:chExt cx="6193751" cy="1943758"/>
          </a:xfrm>
        </p:grpSpPr>
        <p:grpSp>
          <p:nvGrpSpPr>
            <p:cNvPr id="16" name="Группа 15">
              <a:extLst>
                <a:ext uri="{FF2B5EF4-FFF2-40B4-BE49-F238E27FC236}">
                  <a16:creationId xmlns="" xmlns:a16="http://schemas.microsoft.com/office/drawing/2014/main" id="{1B402400-B08F-1744-67F0-A4062B401B97}"/>
                </a:ext>
              </a:extLst>
            </p:cNvPr>
            <p:cNvGrpSpPr/>
            <p:nvPr/>
          </p:nvGrpSpPr>
          <p:grpSpPr>
            <a:xfrm>
              <a:off x="4924053" y="9070312"/>
              <a:ext cx="3908150" cy="1086899"/>
              <a:chOff x="4924053" y="9070312"/>
              <a:chExt cx="3908150" cy="1086899"/>
            </a:xfrm>
          </p:grpSpPr>
          <p:sp>
            <p:nvSpPr>
              <p:cNvPr id="7" name="Скругленный прямоугольник 6">
                <a:extLst>
                  <a:ext uri="{FF2B5EF4-FFF2-40B4-BE49-F238E27FC236}">
                    <a16:creationId xmlns="" xmlns:a16="http://schemas.microsoft.com/office/drawing/2014/main" id="{D7BD5C80-C983-A479-EBA6-C8153F7952EC}"/>
                  </a:ext>
                </a:extLst>
              </p:cNvPr>
              <p:cNvSpPr/>
              <p:nvPr/>
            </p:nvSpPr>
            <p:spPr>
              <a:xfrm>
                <a:off x="4924053" y="9511108"/>
                <a:ext cx="3908150" cy="646103"/>
              </a:xfrm>
              <a:prstGeom prst="roundRect">
                <a:avLst>
                  <a:gd name="adj" fmla="val 9017"/>
                </a:avLst>
              </a:prstGeom>
              <a:solidFill>
                <a:schemeClr val="bg1">
                  <a:lumMod val="85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indent="0" algn="ctr">
                  <a:lnSpc>
                    <a:spcPts val="2675"/>
                  </a:lnSpc>
                  <a:buNone/>
                </a:pPr>
                <a:r>
                  <a:rPr lang="ru-RU" sz="1800" dirty="0">
                    <a:solidFill>
                      <a:srgbClr val="4F4C47"/>
                    </a:solidFill>
                    <a:latin typeface="ALS Sector Regular" pitchFamily="34" charset="0"/>
                    <a:ea typeface="ALS Sector Regular" pitchFamily="34" charset="-122"/>
                    <a:cs typeface="ALS Sector Regular" pitchFamily="34" charset="-120"/>
                  </a:rPr>
                  <a:t>Переяславский пер., д.6. </a:t>
                </a:r>
                <a:endParaRPr lang="en-US" sz="1800" dirty="0">
                  <a:solidFill>
                    <a:srgbClr val="4F4C47"/>
                  </a:solidFill>
                </a:endParaRPr>
              </a:p>
            </p:txBody>
          </p:sp>
          <p:sp>
            <p:nvSpPr>
              <p:cNvPr id="9" name="Скругленный прямоугольник 8">
                <a:extLst>
                  <a:ext uri="{FF2B5EF4-FFF2-40B4-BE49-F238E27FC236}">
                    <a16:creationId xmlns="" xmlns:a16="http://schemas.microsoft.com/office/drawing/2014/main" id="{D15AD120-4490-8A89-3150-7501F69CB3CE}"/>
                  </a:ext>
                </a:extLst>
              </p:cNvPr>
              <p:cNvSpPr/>
              <p:nvPr/>
            </p:nvSpPr>
            <p:spPr>
              <a:xfrm>
                <a:off x="4924053" y="9070312"/>
                <a:ext cx="1654848" cy="517625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85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0" rtlCol="0" anchor="ctr" anchorCtr="1"/>
              <a:lstStyle/>
              <a:p>
                <a:pPr marL="0" indent="0" algn="ctr">
                  <a:lnSpc>
                    <a:spcPts val="2675"/>
                  </a:lnSpc>
                  <a:buNone/>
                </a:pPr>
                <a:r>
                  <a:rPr lang="ru-RU" sz="3000" b="1" dirty="0">
                    <a:solidFill>
                      <a:srgbClr val="4F4C47"/>
                    </a:solidFill>
                    <a:latin typeface="Moskvich Sans Bold" pitchFamily="2" charset="0"/>
                    <a:cs typeface="ALS Sector Bold" pitchFamily="34" charset="-120"/>
                  </a:rPr>
                  <a:t>ЦАО</a:t>
                </a:r>
                <a:endParaRPr lang="en-US" sz="3000" b="1" dirty="0">
                  <a:solidFill>
                    <a:srgbClr val="4F4C47"/>
                  </a:solidFill>
                  <a:latin typeface="Moskvich Sans Bold" pitchFamily="2" charset="0"/>
                </a:endParaRPr>
              </a:p>
            </p:txBody>
          </p:sp>
        </p:grpSp>
        <p:sp>
          <p:nvSpPr>
            <p:cNvPr id="14" name="Text 2">
              <a:extLst>
                <a:ext uri="{FF2B5EF4-FFF2-40B4-BE49-F238E27FC236}">
                  <a16:creationId xmlns="" xmlns:a16="http://schemas.microsoft.com/office/drawing/2014/main" id="{D9331E56-BEF6-4CC3-9F13-C00B88A58EB7}"/>
                </a:ext>
              </a:extLst>
            </p:cNvPr>
            <p:cNvSpPr/>
            <p:nvPr/>
          </p:nvSpPr>
          <p:spPr>
            <a:xfrm>
              <a:off x="3781252" y="10367967"/>
              <a:ext cx="6193751" cy="64610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ru-RU" sz="2500" b="1" dirty="0">
                  <a:solidFill>
                    <a:srgbClr val="4F4C47"/>
                  </a:solidFill>
                  <a:latin typeface="ALS Sector Bold" panose="02000000000000000000" pitchFamily="2" charset="0"/>
                  <a:ea typeface="Stolzl Bold" pitchFamily="34" charset="-122"/>
                  <a:cs typeface="ALS Sector Bold" panose="02000000000000000000" pitchFamily="2" charset="0"/>
                </a:rPr>
                <a:t>ЦЕНТРАЛЬНЫЙ АППАРАТ</a:t>
              </a:r>
              <a:endParaRPr lang="en-US" sz="2500" b="1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endParaRP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="" xmlns:a16="http://schemas.microsoft.com/office/drawing/2014/main" id="{A5C66E93-B351-108D-D7C7-073409204AA3}"/>
              </a:ext>
            </a:extLst>
          </p:cNvPr>
          <p:cNvGrpSpPr/>
          <p:nvPr/>
        </p:nvGrpSpPr>
        <p:grpSpPr>
          <a:xfrm>
            <a:off x="18187217" y="2705916"/>
            <a:ext cx="6193751" cy="1943758"/>
            <a:chOff x="8353252" y="9070312"/>
            <a:chExt cx="6193751" cy="1943758"/>
          </a:xfrm>
        </p:grpSpPr>
        <p:grpSp>
          <p:nvGrpSpPr>
            <p:cNvPr id="17" name="Группа 16">
              <a:extLst>
                <a:ext uri="{FF2B5EF4-FFF2-40B4-BE49-F238E27FC236}">
                  <a16:creationId xmlns="" xmlns:a16="http://schemas.microsoft.com/office/drawing/2014/main" id="{9A9C578B-62B1-EB20-6080-85C6AF50C7CB}"/>
                </a:ext>
              </a:extLst>
            </p:cNvPr>
            <p:cNvGrpSpPr/>
            <p:nvPr/>
          </p:nvGrpSpPr>
          <p:grpSpPr>
            <a:xfrm>
              <a:off x="9442654" y="9070312"/>
              <a:ext cx="3908150" cy="1086899"/>
              <a:chOff x="9442654" y="9070312"/>
              <a:chExt cx="3908150" cy="1086899"/>
            </a:xfrm>
          </p:grpSpPr>
          <p:sp>
            <p:nvSpPr>
              <p:cNvPr id="12" name="Скругленный прямоугольник 11">
                <a:extLst>
                  <a:ext uri="{FF2B5EF4-FFF2-40B4-BE49-F238E27FC236}">
                    <a16:creationId xmlns="" xmlns:a16="http://schemas.microsoft.com/office/drawing/2014/main" id="{A95701ED-07C3-B25F-D784-7116469A3584}"/>
                  </a:ext>
                </a:extLst>
              </p:cNvPr>
              <p:cNvSpPr/>
              <p:nvPr/>
            </p:nvSpPr>
            <p:spPr>
              <a:xfrm>
                <a:off x="9442654" y="9511108"/>
                <a:ext cx="3908150" cy="646103"/>
              </a:xfrm>
              <a:prstGeom prst="roundRect">
                <a:avLst>
                  <a:gd name="adj" fmla="val 9017"/>
                </a:avLst>
              </a:prstGeom>
              <a:solidFill>
                <a:srgbClr val="FED659"/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indent="0" algn="ctr">
                  <a:lnSpc>
                    <a:spcPts val="2675"/>
                  </a:lnSpc>
                  <a:buNone/>
                </a:pPr>
                <a:r>
                  <a:rPr lang="ru-RU" sz="1800" dirty="0">
                    <a:solidFill>
                      <a:srgbClr val="4F4C47"/>
                    </a:solidFill>
                    <a:latin typeface="ALS Sector Regular" pitchFamily="34" charset="0"/>
                    <a:ea typeface="ALS Sector Regular" pitchFamily="34" charset="-122"/>
                    <a:cs typeface="ALS Sector Regular" pitchFamily="34" charset="-120"/>
                  </a:rPr>
                  <a:t>Стромынка, д. 19, к. 2</a:t>
                </a:r>
              </a:p>
            </p:txBody>
          </p:sp>
          <p:sp>
            <p:nvSpPr>
              <p:cNvPr id="13" name="Скругленный прямоугольник 12">
                <a:extLst>
                  <a:ext uri="{FF2B5EF4-FFF2-40B4-BE49-F238E27FC236}">
                    <a16:creationId xmlns="" xmlns:a16="http://schemas.microsoft.com/office/drawing/2014/main" id="{017894D4-2AA2-9FC6-9B55-9BC4CB26422B}"/>
                  </a:ext>
                </a:extLst>
              </p:cNvPr>
              <p:cNvSpPr/>
              <p:nvPr/>
            </p:nvSpPr>
            <p:spPr>
              <a:xfrm>
                <a:off x="9442654" y="9070312"/>
                <a:ext cx="1654848" cy="517625"/>
              </a:xfrm>
              <a:prstGeom prst="roundRect">
                <a:avLst>
                  <a:gd name="adj" fmla="val 0"/>
                </a:avLst>
              </a:prstGeom>
              <a:solidFill>
                <a:srgbClr val="FED659"/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0" rtlCol="0" anchor="ctr" anchorCtr="1"/>
              <a:lstStyle/>
              <a:p>
                <a:pPr marL="0" indent="0" algn="ctr">
                  <a:lnSpc>
                    <a:spcPts val="2675"/>
                  </a:lnSpc>
                  <a:buNone/>
                </a:pPr>
                <a:r>
                  <a:rPr lang="ru-RU" sz="3000" b="1" dirty="0">
                    <a:solidFill>
                      <a:srgbClr val="4F4C47"/>
                    </a:solidFill>
                    <a:latin typeface="Moskvich Sans Bold" pitchFamily="2" charset="0"/>
                    <a:cs typeface="ALS Sector Bold" pitchFamily="34" charset="-120"/>
                  </a:rPr>
                  <a:t>ЦАО</a:t>
                </a:r>
                <a:endParaRPr lang="en-US" sz="3000" b="1" dirty="0">
                  <a:solidFill>
                    <a:srgbClr val="4F4C47"/>
                  </a:solidFill>
                  <a:latin typeface="Moskvich Sans Bold" pitchFamily="2" charset="0"/>
                </a:endParaRPr>
              </a:p>
            </p:txBody>
          </p:sp>
        </p:grpSp>
        <p:sp>
          <p:nvSpPr>
            <p:cNvPr id="15" name="Text 2">
              <a:extLst>
                <a:ext uri="{FF2B5EF4-FFF2-40B4-BE49-F238E27FC236}">
                  <a16:creationId xmlns="" xmlns:a16="http://schemas.microsoft.com/office/drawing/2014/main" id="{522C508B-32AE-6CF0-A916-12D7BE8150BB}"/>
                </a:ext>
              </a:extLst>
            </p:cNvPr>
            <p:cNvSpPr/>
            <p:nvPr/>
          </p:nvSpPr>
          <p:spPr>
            <a:xfrm>
              <a:off x="8353252" y="10367967"/>
              <a:ext cx="6193751" cy="64610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ru-RU" sz="2500" b="1" dirty="0">
                  <a:solidFill>
                    <a:srgbClr val="4F4C47"/>
                  </a:solidFill>
                  <a:latin typeface="ALS Sector Bold" panose="02000000000000000000" pitchFamily="2" charset="0"/>
                  <a:ea typeface="Stolzl Bold" pitchFamily="34" charset="-122"/>
                  <a:cs typeface="ALS Sector Bold" panose="02000000000000000000" pitchFamily="2" charset="0"/>
                </a:rPr>
                <a:t>ВРЕМЕННЫЙ АДРЕС</a:t>
              </a:r>
              <a:endParaRPr lang="en-US" sz="2500" b="1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endParaRPr>
            </a:p>
          </p:txBody>
        </p:sp>
      </p:grpSp>
      <p:sp>
        <p:nvSpPr>
          <p:cNvPr id="20" name="Нашивка 19">
            <a:extLst>
              <a:ext uri="{FF2B5EF4-FFF2-40B4-BE49-F238E27FC236}">
                <a16:creationId xmlns="" xmlns:a16="http://schemas.microsoft.com/office/drawing/2014/main" id="{E00D1D30-0D44-6100-AFDA-B6814E432434}"/>
              </a:ext>
            </a:extLst>
          </p:cNvPr>
          <p:cNvSpPr/>
          <p:nvPr/>
        </p:nvSpPr>
        <p:spPr>
          <a:xfrm>
            <a:off x="18149750" y="2991749"/>
            <a:ext cx="383187" cy="838757"/>
          </a:xfrm>
          <a:prstGeom prst="chevron">
            <a:avLst>
              <a:gd name="adj" fmla="val 55485"/>
            </a:avLst>
          </a:prstGeom>
          <a:solidFill>
            <a:srgbClr val="FED6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Text 8">
            <a:extLst>
              <a:ext uri="{FF2B5EF4-FFF2-40B4-BE49-F238E27FC236}">
                <a16:creationId xmlns="" xmlns:a16="http://schemas.microsoft.com/office/drawing/2014/main" id="{E02A53DD-0377-0669-34FC-90CD9B9E677D}"/>
              </a:ext>
            </a:extLst>
          </p:cNvPr>
          <p:cNvSpPr/>
          <p:nvPr/>
        </p:nvSpPr>
        <p:spPr>
          <a:xfrm>
            <a:off x="1327330" y="941320"/>
            <a:ext cx="11028005" cy="547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5000" b="1" dirty="0">
                <a:solidFill>
                  <a:srgbClr val="FED659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ВЕСНА 2025</a:t>
            </a:r>
            <a:endParaRPr lang="ru-RU" sz="2500" b="1" dirty="0">
              <a:solidFill>
                <a:srgbClr val="FED659"/>
              </a:solidFill>
              <a:latin typeface="ALS Sector Bold" panose="02000000000000000000" pitchFamily="2" charset="0"/>
              <a:ea typeface="ALS Sector Bold" pitchFamily="34" charset="-122"/>
              <a:cs typeface="ALS Sector Bold" panose="02000000000000000000" pitchFamily="2" charset="0"/>
            </a:endParaRPr>
          </a:p>
          <a:p>
            <a:pPr marL="0" indent="0" algn="just">
              <a:buNone/>
            </a:pPr>
            <a:r>
              <a:rPr lang="ru-RU" sz="2500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Запланировано завершение ремонтных работ в головном офисе ГБУ «МСП», расположенном по адресу: г. Москва, Переяславский пер., д.6.  </a:t>
            </a:r>
          </a:p>
          <a:p>
            <a:pPr marL="0" indent="0" algn="just">
              <a:buNone/>
            </a:pPr>
            <a:r>
              <a:rPr lang="ru-RU" sz="2500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После ремонта по данному адресу будут расположены </a:t>
            </a:r>
          </a:p>
          <a:p>
            <a:pPr marL="0" indent="0" algn="just">
              <a:buNone/>
            </a:pPr>
            <a:r>
              <a:rPr lang="ru-RU" sz="2500" b="1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rPr>
              <a:t>3 территориальных управления (ВАО, СВАО, ЦАО). </a:t>
            </a:r>
            <a:endParaRPr lang="en-US" sz="2500" b="1" dirty="0">
              <a:solidFill>
                <a:srgbClr val="4F4C47"/>
              </a:solidFill>
              <a:latin typeface="ALS Sector Bold" panose="02000000000000000000" pitchFamily="2" charset="0"/>
              <a:cs typeface="ALS Sector Bold" panose="02000000000000000000" pitchFamily="2" charset="0"/>
            </a:endParaRPr>
          </a:p>
        </p:txBody>
      </p:sp>
      <p:grpSp>
        <p:nvGrpSpPr>
          <p:cNvPr id="72" name="Группа 71">
            <a:extLst>
              <a:ext uri="{FF2B5EF4-FFF2-40B4-BE49-F238E27FC236}">
                <a16:creationId xmlns="" xmlns:a16="http://schemas.microsoft.com/office/drawing/2014/main" id="{B4E197B4-3ABE-1F65-F36A-6032806FC1C3}"/>
              </a:ext>
            </a:extLst>
          </p:cNvPr>
          <p:cNvGrpSpPr/>
          <p:nvPr/>
        </p:nvGrpSpPr>
        <p:grpSpPr>
          <a:xfrm>
            <a:off x="1266250" y="6937125"/>
            <a:ext cx="6389223" cy="668007"/>
            <a:chOff x="1266250" y="6586256"/>
            <a:chExt cx="6389223" cy="668007"/>
          </a:xfrm>
        </p:grpSpPr>
        <p:sp>
          <p:nvSpPr>
            <p:cNvPr id="52" name="Нашивка 51">
              <a:extLst>
                <a:ext uri="{FF2B5EF4-FFF2-40B4-BE49-F238E27FC236}">
                  <a16:creationId xmlns="" xmlns:a16="http://schemas.microsoft.com/office/drawing/2014/main" id="{81C95C8C-90C5-C705-295A-FD7E672F02D6}"/>
                </a:ext>
              </a:extLst>
            </p:cNvPr>
            <p:cNvSpPr/>
            <p:nvPr/>
          </p:nvSpPr>
          <p:spPr>
            <a:xfrm>
              <a:off x="4187714" y="6700727"/>
              <a:ext cx="197868" cy="433113"/>
            </a:xfrm>
            <a:prstGeom prst="chevron">
              <a:avLst>
                <a:gd name="adj" fmla="val 55485"/>
              </a:avLst>
            </a:prstGeom>
            <a:solidFill>
              <a:srgbClr val="FED6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4F4C47"/>
                </a:solidFill>
              </a:endParaRPr>
            </a:p>
          </p:txBody>
        </p:sp>
        <p:sp>
          <p:nvSpPr>
            <p:cNvPr id="53" name="Скругленный прямоугольник 52">
              <a:extLst>
                <a:ext uri="{FF2B5EF4-FFF2-40B4-BE49-F238E27FC236}">
                  <a16:creationId xmlns="" xmlns:a16="http://schemas.microsoft.com/office/drawing/2014/main" id="{E675748B-018C-FEA4-8205-56EF4E45199A}"/>
                </a:ext>
              </a:extLst>
            </p:cNvPr>
            <p:cNvSpPr/>
            <p:nvPr/>
          </p:nvSpPr>
          <p:spPr>
            <a:xfrm>
              <a:off x="1266250" y="6592207"/>
              <a:ext cx="2808762" cy="662056"/>
            </a:xfrm>
            <a:prstGeom prst="roundRect">
              <a:avLst>
                <a:gd name="adj" fmla="val 9017"/>
              </a:avLst>
            </a:prstGeom>
            <a:solidFill>
              <a:schemeClr val="bg1">
                <a:lumMod val="8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ru-RU" dirty="0">
                  <a:solidFill>
                    <a:srgbClr val="4F4C47"/>
                  </a:solidFill>
                  <a:effectLst/>
                  <a:latin typeface="ALS Sector Regular" panose="02000000000000000000" pitchFamily="2" charset="0"/>
                  <a:cs typeface="ALS Sector Regular" panose="02000000000000000000" pitchFamily="2" charset="0"/>
                </a:rPr>
                <a:t>Не удобная </a:t>
              </a:r>
            </a:p>
            <a:p>
              <a:pPr lvl="1"/>
              <a:r>
                <a:rPr lang="ru-RU" dirty="0">
                  <a:solidFill>
                    <a:srgbClr val="4F4C47"/>
                  </a:solidFill>
                  <a:effectLst/>
                  <a:latin typeface="ALS Sector Regular" panose="02000000000000000000" pitchFamily="2" charset="0"/>
                  <a:cs typeface="ALS Sector Regular" panose="02000000000000000000" pitchFamily="2" charset="0"/>
                </a:rPr>
                <a:t>мебель </a:t>
              </a:r>
              <a:endParaRPr lang="en-US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endParaRPr>
            </a:p>
          </p:txBody>
        </p:sp>
        <p:sp>
          <p:nvSpPr>
            <p:cNvPr id="54" name="Скругленный прямоугольник 53">
              <a:extLst>
                <a:ext uri="{FF2B5EF4-FFF2-40B4-BE49-F238E27FC236}">
                  <a16:creationId xmlns="" xmlns:a16="http://schemas.microsoft.com/office/drawing/2014/main" id="{50FB4A6D-E014-A4EA-C105-67ACF266A5C5}"/>
                </a:ext>
              </a:extLst>
            </p:cNvPr>
            <p:cNvSpPr/>
            <p:nvPr/>
          </p:nvSpPr>
          <p:spPr>
            <a:xfrm>
              <a:off x="4503752" y="6586256"/>
              <a:ext cx="3151721" cy="662056"/>
            </a:xfrm>
            <a:prstGeom prst="roundRect">
              <a:avLst>
                <a:gd name="adj" fmla="val 9017"/>
              </a:avLst>
            </a:prstGeom>
            <a:solidFill>
              <a:srgbClr val="FED659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ru-RU" dirty="0">
                  <a:solidFill>
                    <a:srgbClr val="4F4C47"/>
                  </a:solidFill>
                  <a:effectLst/>
                  <a:latin typeface="ALS Sector Regular" panose="02000000000000000000" pitchFamily="2" charset="0"/>
                  <a:cs typeface="ALS Sector Regular" panose="02000000000000000000" pitchFamily="2" charset="0"/>
                </a:rPr>
                <a:t>Эргономичная мебель</a:t>
              </a:r>
              <a:endParaRPr lang="en-US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endParaRPr>
            </a:p>
          </p:txBody>
        </p:sp>
      </p:grpSp>
      <p:grpSp>
        <p:nvGrpSpPr>
          <p:cNvPr id="71" name="Группа 70">
            <a:extLst>
              <a:ext uri="{FF2B5EF4-FFF2-40B4-BE49-F238E27FC236}">
                <a16:creationId xmlns="" xmlns:a16="http://schemas.microsoft.com/office/drawing/2014/main" id="{241E46BB-A063-1EF4-A96E-242BDB848E09}"/>
              </a:ext>
            </a:extLst>
          </p:cNvPr>
          <p:cNvGrpSpPr/>
          <p:nvPr/>
        </p:nvGrpSpPr>
        <p:grpSpPr>
          <a:xfrm>
            <a:off x="1266250" y="5922176"/>
            <a:ext cx="6389223" cy="896224"/>
            <a:chOff x="1266250" y="5571307"/>
            <a:chExt cx="6389223" cy="896224"/>
          </a:xfrm>
        </p:grpSpPr>
        <p:sp>
          <p:nvSpPr>
            <p:cNvPr id="24" name="Скругленный прямоугольник 23">
              <a:extLst>
                <a:ext uri="{FF2B5EF4-FFF2-40B4-BE49-F238E27FC236}">
                  <a16:creationId xmlns="" xmlns:a16="http://schemas.microsoft.com/office/drawing/2014/main" id="{D85BCB5B-862D-DEA7-9491-C5A55BF3BA39}"/>
                </a:ext>
              </a:extLst>
            </p:cNvPr>
            <p:cNvSpPr/>
            <p:nvPr/>
          </p:nvSpPr>
          <p:spPr>
            <a:xfrm>
              <a:off x="1266250" y="5571307"/>
              <a:ext cx="2808762" cy="891277"/>
            </a:xfrm>
            <a:prstGeom prst="roundRect">
              <a:avLst>
                <a:gd name="adj" fmla="val 9017"/>
              </a:avLst>
            </a:prstGeom>
            <a:solidFill>
              <a:schemeClr val="bg1">
                <a:lumMod val="8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ru-RU" dirty="0">
                  <a:solidFill>
                    <a:srgbClr val="4F4C47"/>
                  </a:solidFill>
                  <a:effectLst/>
                  <a:latin typeface="ALS Sector Regular" panose="02000000000000000000" pitchFamily="2" charset="0"/>
                  <a:cs typeface="ALS Sector Regular" panose="02000000000000000000" pitchFamily="2" charset="0"/>
                </a:rPr>
                <a:t>Маленькие, темные кабинеты</a:t>
              </a:r>
              <a:endParaRPr lang="en-US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endParaRPr>
            </a:p>
          </p:txBody>
        </p:sp>
        <p:sp>
          <p:nvSpPr>
            <p:cNvPr id="51" name="Скругленный прямоугольник 50">
              <a:extLst>
                <a:ext uri="{FF2B5EF4-FFF2-40B4-BE49-F238E27FC236}">
                  <a16:creationId xmlns="" xmlns:a16="http://schemas.microsoft.com/office/drawing/2014/main" id="{933B7DA4-8C51-849C-F348-A7312F809B15}"/>
                </a:ext>
              </a:extLst>
            </p:cNvPr>
            <p:cNvSpPr/>
            <p:nvPr/>
          </p:nvSpPr>
          <p:spPr>
            <a:xfrm>
              <a:off x="4503752" y="5576254"/>
              <a:ext cx="3151721" cy="891277"/>
            </a:xfrm>
            <a:prstGeom prst="roundRect">
              <a:avLst>
                <a:gd name="adj" fmla="val 9017"/>
              </a:avLst>
            </a:prstGeom>
            <a:solidFill>
              <a:srgbClr val="FED659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ru-RU" dirty="0">
                  <a:solidFill>
                    <a:srgbClr val="4F4C47"/>
                  </a:solidFill>
                  <a:effectLst/>
                  <a:latin typeface="ALS Sector Regular" panose="02000000000000000000" pitchFamily="2" charset="0"/>
                  <a:cs typeface="ALS Sector Regular" panose="02000000000000000000" pitchFamily="2" charset="0"/>
                </a:rPr>
                <a:t>Свободное пространство</a:t>
              </a:r>
              <a:endParaRPr lang="en-US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endParaRPr>
            </a:p>
          </p:txBody>
        </p:sp>
        <p:sp>
          <p:nvSpPr>
            <p:cNvPr id="55" name="Нашивка 54">
              <a:extLst>
                <a:ext uri="{FF2B5EF4-FFF2-40B4-BE49-F238E27FC236}">
                  <a16:creationId xmlns="" xmlns:a16="http://schemas.microsoft.com/office/drawing/2014/main" id="{D589A0E5-49EF-3896-C619-863BAD5B5626}"/>
                </a:ext>
              </a:extLst>
            </p:cNvPr>
            <p:cNvSpPr/>
            <p:nvPr/>
          </p:nvSpPr>
          <p:spPr>
            <a:xfrm>
              <a:off x="4187714" y="5802786"/>
              <a:ext cx="197868" cy="433113"/>
            </a:xfrm>
            <a:prstGeom prst="chevron">
              <a:avLst>
                <a:gd name="adj" fmla="val 55485"/>
              </a:avLst>
            </a:prstGeom>
            <a:solidFill>
              <a:srgbClr val="FED6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4F4C47"/>
                </a:solidFill>
              </a:endParaRPr>
            </a:p>
          </p:txBody>
        </p:sp>
      </p:grpSp>
      <p:grpSp>
        <p:nvGrpSpPr>
          <p:cNvPr id="74" name="Группа 73">
            <a:extLst>
              <a:ext uri="{FF2B5EF4-FFF2-40B4-BE49-F238E27FC236}">
                <a16:creationId xmlns="" xmlns:a16="http://schemas.microsoft.com/office/drawing/2014/main" id="{0CD5F465-85C3-D5FE-3BEA-DF7B8478810B}"/>
              </a:ext>
            </a:extLst>
          </p:cNvPr>
          <p:cNvGrpSpPr/>
          <p:nvPr/>
        </p:nvGrpSpPr>
        <p:grpSpPr>
          <a:xfrm>
            <a:off x="1266250" y="9386680"/>
            <a:ext cx="6389223" cy="668007"/>
            <a:chOff x="1266250" y="9035811"/>
            <a:chExt cx="6389223" cy="668007"/>
          </a:xfrm>
        </p:grpSpPr>
        <p:sp>
          <p:nvSpPr>
            <p:cNvPr id="58" name="Нашивка 57">
              <a:extLst>
                <a:ext uri="{FF2B5EF4-FFF2-40B4-BE49-F238E27FC236}">
                  <a16:creationId xmlns="" xmlns:a16="http://schemas.microsoft.com/office/drawing/2014/main" id="{BB52C929-DEB1-BB70-F518-60636B838170}"/>
                </a:ext>
              </a:extLst>
            </p:cNvPr>
            <p:cNvSpPr/>
            <p:nvPr/>
          </p:nvSpPr>
          <p:spPr>
            <a:xfrm>
              <a:off x="4187714" y="9150282"/>
              <a:ext cx="197868" cy="433113"/>
            </a:xfrm>
            <a:prstGeom prst="chevron">
              <a:avLst>
                <a:gd name="adj" fmla="val 55485"/>
              </a:avLst>
            </a:prstGeom>
            <a:solidFill>
              <a:srgbClr val="FED6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4F4C47"/>
                </a:solidFill>
              </a:endParaRPr>
            </a:p>
          </p:txBody>
        </p:sp>
        <p:sp>
          <p:nvSpPr>
            <p:cNvPr id="59" name="Скругленный прямоугольник 58">
              <a:extLst>
                <a:ext uri="{FF2B5EF4-FFF2-40B4-BE49-F238E27FC236}">
                  <a16:creationId xmlns="" xmlns:a16="http://schemas.microsoft.com/office/drawing/2014/main" id="{FDBA37CA-335A-56D9-9B87-AD56A76EA0AC}"/>
                </a:ext>
              </a:extLst>
            </p:cNvPr>
            <p:cNvSpPr/>
            <p:nvPr/>
          </p:nvSpPr>
          <p:spPr>
            <a:xfrm>
              <a:off x="1266250" y="9041762"/>
              <a:ext cx="2808762" cy="662056"/>
            </a:xfrm>
            <a:prstGeom prst="roundRect">
              <a:avLst>
                <a:gd name="adj" fmla="val 9017"/>
              </a:avLst>
            </a:prstGeom>
            <a:solidFill>
              <a:schemeClr val="bg1">
                <a:lumMod val="8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ru-RU" dirty="0">
                  <a:solidFill>
                    <a:srgbClr val="4F4C47"/>
                  </a:solidFill>
                  <a:effectLst/>
                  <a:latin typeface="ALS Sector Regular" panose="02000000000000000000" pitchFamily="2" charset="0"/>
                  <a:cs typeface="ALS Sector Regular" panose="02000000000000000000" pitchFamily="2" charset="0"/>
                </a:rPr>
                <a:t>Типичное офисное пространство </a:t>
              </a:r>
              <a:endParaRPr lang="en-US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endParaRPr>
            </a:p>
          </p:txBody>
        </p:sp>
        <p:sp>
          <p:nvSpPr>
            <p:cNvPr id="60" name="Скругленный прямоугольник 59">
              <a:extLst>
                <a:ext uri="{FF2B5EF4-FFF2-40B4-BE49-F238E27FC236}">
                  <a16:creationId xmlns="" xmlns:a16="http://schemas.microsoft.com/office/drawing/2014/main" id="{225FF483-7F2C-5C64-4029-1A49A2F483FF}"/>
                </a:ext>
              </a:extLst>
            </p:cNvPr>
            <p:cNvSpPr/>
            <p:nvPr/>
          </p:nvSpPr>
          <p:spPr>
            <a:xfrm>
              <a:off x="4503752" y="9035811"/>
              <a:ext cx="3151721" cy="662056"/>
            </a:xfrm>
            <a:prstGeom prst="roundRect">
              <a:avLst>
                <a:gd name="adj" fmla="val 9017"/>
              </a:avLst>
            </a:prstGeom>
            <a:solidFill>
              <a:srgbClr val="FED659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ru-RU" dirty="0">
                  <a:solidFill>
                    <a:srgbClr val="4F4C47"/>
                  </a:solidFill>
                  <a:latin typeface="ALS Sector Regular" panose="02000000000000000000" pitchFamily="2" charset="0"/>
                  <a:cs typeface="ALS Sector Regular" panose="02000000000000000000" pitchFamily="2" charset="0"/>
                </a:rPr>
                <a:t>Дизайнерский интерьер</a:t>
              </a:r>
              <a:endParaRPr lang="en-US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endParaRPr>
            </a:p>
          </p:txBody>
        </p:sp>
      </p:grpSp>
      <p:grpSp>
        <p:nvGrpSpPr>
          <p:cNvPr id="73" name="Группа 72">
            <a:extLst>
              <a:ext uri="{FF2B5EF4-FFF2-40B4-BE49-F238E27FC236}">
                <a16:creationId xmlns="" xmlns:a16="http://schemas.microsoft.com/office/drawing/2014/main" id="{91DEB5E5-AEBE-8E2A-B4B5-6BC5D5BCDA2E}"/>
              </a:ext>
            </a:extLst>
          </p:cNvPr>
          <p:cNvGrpSpPr/>
          <p:nvPr/>
        </p:nvGrpSpPr>
        <p:grpSpPr>
          <a:xfrm>
            <a:off x="1266250" y="7728116"/>
            <a:ext cx="6389223" cy="1529629"/>
            <a:chOff x="1266250" y="7377247"/>
            <a:chExt cx="6389223" cy="1529629"/>
          </a:xfrm>
        </p:grpSpPr>
        <p:sp>
          <p:nvSpPr>
            <p:cNvPr id="56" name="Скругленный прямоугольник 55">
              <a:extLst>
                <a:ext uri="{FF2B5EF4-FFF2-40B4-BE49-F238E27FC236}">
                  <a16:creationId xmlns="" xmlns:a16="http://schemas.microsoft.com/office/drawing/2014/main" id="{874AF1E8-1CA9-9CA2-F9CA-9FBEC9BB6595}"/>
                </a:ext>
              </a:extLst>
            </p:cNvPr>
            <p:cNvSpPr/>
            <p:nvPr/>
          </p:nvSpPr>
          <p:spPr>
            <a:xfrm>
              <a:off x="1266250" y="7377247"/>
              <a:ext cx="2808762" cy="1524682"/>
            </a:xfrm>
            <a:prstGeom prst="roundRect">
              <a:avLst>
                <a:gd name="adj" fmla="val 9017"/>
              </a:avLst>
            </a:prstGeom>
            <a:solidFill>
              <a:schemeClr val="bg1">
                <a:lumMod val="8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ru-RU" dirty="0">
                  <a:solidFill>
                    <a:srgbClr val="4F4C47"/>
                  </a:solidFill>
                  <a:effectLst/>
                  <a:latin typeface="ALS Sector Regular" panose="02000000000000000000" pitchFamily="2" charset="0"/>
                  <a:cs typeface="ALS Sector Regular" panose="02000000000000000000" pitchFamily="2" charset="0"/>
                </a:rPr>
                <a:t>Устаревшее техническое оснащение </a:t>
              </a:r>
              <a:endParaRPr lang="en-US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endParaRPr>
            </a:p>
          </p:txBody>
        </p:sp>
        <p:sp>
          <p:nvSpPr>
            <p:cNvPr id="57" name="Скругленный прямоугольник 56">
              <a:extLst>
                <a:ext uri="{FF2B5EF4-FFF2-40B4-BE49-F238E27FC236}">
                  <a16:creationId xmlns="" xmlns:a16="http://schemas.microsoft.com/office/drawing/2014/main" id="{60B25294-9A77-537E-30FE-8B1A7155A912}"/>
                </a:ext>
              </a:extLst>
            </p:cNvPr>
            <p:cNvSpPr/>
            <p:nvPr/>
          </p:nvSpPr>
          <p:spPr>
            <a:xfrm>
              <a:off x="4503752" y="7382194"/>
              <a:ext cx="3151721" cy="1524682"/>
            </a:xfrm>
            <a:prstGeom prst="roundRect">
              <a:avLst>
                <a:gd name="adj" fmla="val 9017"/>
              </a:avLst>
            </a:prstGeom>
            <a:solidFill>
              <a:srgbClr val="FED659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ru-RU" dirty="0">
                  <a:solidFill>
                    <a:srgbClr val="4F4C47"/>
                  </a:solidFill>
                  <a:effectLst/>
                  <a:latin typeface="ALS Sector Regular" panose="02000000000000000000" pitchFamily="2" charset="0"/>
                  <a:cs typeface="ALS Sector Regular" panose="02000000000000000000" pitchFamily="2" charset="0"/>
                </a:rPr>
                <a:t>Техника, создающая комфорт при звонках клиентам</a:t>
              </a:r>
              <a:endParaRPr lang="en-US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endParaRPr>
            </a:p>
          </p:txBody>
        </p:sp>
        <p:sp>
          <p:nvSpPr>
            <p:cNvPr id="61" name="Нашивка 60">
              <a:extLst>
                <a:ext uri="{FF2B5EF4-FFF2-40B4-BE49-F238E27FC236}">
                  <a16:creationId xmlns="" xmlns:a16="http://schemas.microsoft.com/office/drawing/2014/main" id="{C236920E-C302-7C0A-353E-267E28B1CB42}"/>
                </a:ext>
              </a:extLst>
            </p:cNvPr>
            <p:cNvSpPr/>
            <p:nvPr/>
          </p:nvSpPr>
          <p:spPr>
            <a:xfrm>
              <a:off x="4187714" y="7927423"/>
              <a:ext cx="197868" cy="433113"/>
            </a:xfrm>
            <a:prstGeom prst="chevron">
              <a:avLst>
                <a:gd name="adj" fmla="val 55485"/>
              </a:avLst>
            </a:prstGeom>
            <a:solidFill>
              <a:srgbClr val="FED6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4F4C47"/>
                </a:solidFill>
              </a:endParaRPr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="" xmlns:a16="http://schemas.microsoft.com/office/drawing/2014/main" id="{C6C03615-FDC9-0690-44C9-EF6DE00B4D08}"/>
              </a:ext>
            </a:extLst>
          </p:cNvPr>
          <p:cNvGrpSpPr/>
          <p:nvPr/>
        </p:nvGrpSpPr>
        <p:grpSpPr>
          <a:xfrm>
            <a:off x="1266250" y="10186780"/>
            <a:ext cx="6389223" cy="668007"/>
            <a:chOff x="1266250" y="9835911"/>
            <a:chExt cx="6389223" cy="668007"/>
          </a:xfrm>
        </p:grpSpPr>
        <p:sp>
          <p:nvSpPr>
            <p:cNvPr id="62" name="Нашивка 61">
              <a:extLst>
                <a:ext uri="{FF2B5EF4-FFF2-40B4-BE49-F238E27FC236}">
                  <a16:creationId xmlns="" xmlns:a16="http://schemas.microsoft.com/office/drawing/2014/main" id="{016451FE-123C-095D-DCAB-CF7C22965BF7}"/>
                </a:ext>
              </a:extLst>
            </p:cNvPr>
            <p:cNvSpPr/>
            <p:nvPr/>
          </p:nvSpPr>
          <p:spPr>
            <a:xfrm>
              <a:off x="4187714" y="9950382"/>
              <a:ext cx="197868" cy="433113"/>
            </a:xfrm>
            <a:prstGeom prst="chevron">
              <a:avLst>
                <a:gd name="adj" fmla="val 55485"/>
              </a:avLst>
            </a:prstGeom>
            <a:solidFill>
              <a:srgbClr val="FED6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4F4C47"/>
                </a:solidFill>
              </a:endParaRPr>
            </a:p>
          </p:txBody>
        </p:sp>
        <p:sp>
          <p:nvSpPr>
            <p:cNvPr id="63" name="Скругленный прямоугольник 62">
              <a:extLst>
                <a:ext uri="{FF2B5EF4-FFF2-40B4-BE49-F238E27FC236}">
                  <a16:creationId xmlns="" xmlns:a16="http://schemas.microsoft.com/office/drawing/2014/main" id="{E07C1A05-3596-604B-46DE-43746E5DE420}"/>
                </a:ext>
              </a:extLst>
            </p:cNvPr>
            <p:cNvSpPr/>
            <p:nvPr/>
          </p:nvSpPr>
          <p:spPr>
            <a:xfrm>
              <a:off x="1266250" y="9841862"/>
              <a:ext cx="2808762" cy="662056"/>
            </a:xfrm>
            <a:prstGeom prst="roundRect">
              <a:avLst>
                <a:gd name="adj" fmla="val 9017"/>
              </a:avLst>
            </a:prstGeom>
            <a:solidFill>
              <a:schemeClr val="bg1">
                <a:lumMod val="8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ru-RU" dirty="0">
                  <a:solidFill>
                    <a:srgbClr val="4F4C47"/>
                  </a:solidFill>
                  <a:effectLst/>
                  <a:latin typeface="ALS Sector Regular" panose="02000000000000000000" pitchFamily="2" charset="0"/>
                  <a:cs typeface="ALS Sector Regular" panose="02000000000000000000" pitchFamily="2" charset="0"/>
                </a:rPr>
                <a:t>Отсутствие зон отдыха </a:t>
              </a:r>
              <a:endParaRPr lang="en-US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endParaRPr>
            </a:p>
          </p:txBody>
        </p:sp>
        <p:sp>
          <p:nvSpPr>
            <p:cNvPr id="64" name="Скругленный прямоугольник 63">
              <a:extLst>
                <a:ext uri="{FF2B5EF4-FFF2-40B4-BE49-F238E27FC236}">
                  <a16:creationId xmlns="" xmlns:a16="http://schemas.microsoft.com/office/drawing/2014/main" id="{626E070C-42C3-7865-624A-E617F1B34C74}"/>
                </a:ext>
              </a:extLst>
            </p:cNvPr>
            <p:cNvSpPr/>
            <p:nvPr/>
          </p:nvSpPr>
          <p:spPr>
            <a:xfrm>
              <a:off x="4503752" y="9835911"/>
              <a:ext cx="3151721" cy="662056"/>
            </a:xfrm>
            <a:prstGeom prst="roundRect">
              <a:avLst>
                <a:gd name="adj" fmla="val 9017"/>
              </a:avLst>
            </a:prstGeom>
            <a:solidFill>
              <a:srgbClr val="FED659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ru-RU" dirty="0">
                  <a:solidFill>
                    <a:srgbClr val="4F4C47"/>
                  </a:solidFill>
                  <a:effectLst/>
                  <a:latin typeface="ALS Sector Regular" panose="02000000000000000000" pitchFamily="2" charset="0"/>
                  <a:cs typeface="ALS Sector Regular" panose="02000000000000000000" pitchFamily="2" charset="0"/>
                </a:rPr>
                <a:t>Уютное пространство для отдыха</a:t>
              </a:r>
              <a:endParaRPr lang="en-US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endParaRPr>
            </a:p>
          </p:txBody>
        </p:sp>
      </p:grpSp>
      <p:grpSp>
        <p:nvGrpSpPr>
          <p:cNvPr id="76" name="Группа 75">
            <a:extLst>
              <a:ext uri="{FF2B5EF4-FFF2-40B4-BE49-F238E27FC236}">
                <a16:creationId xmlns="" xmlns:a16="http://schemas.microsoft.com/office/drawing/2014/main" id="{9D284B8D-E4B3-750C-11E4-DEC892CAFA91}"/>
              </a:ext>
            </a:extLst>
          </p:cNvPr>
          <p:cNvGrpSpPr/>
          <p:nvPr/>
        </p:nvGrpSpPr>
        <p:grpSpPr>
          <a:xfrm>
            <a:off x="1266250" y="10999580"/>
            <a:ext cx="6389223" cy="668007"/>
            <a:chOff x="1266250" y="10648711"/>
            <a:chExt cx="6389223" cy="668007"/>
          </a:xfrm>
        </p:grpSpPr>
        <p:sp>
          <p:nvSpPr>
            <p:cNvPr id="65" name="Нашивка 64">
              <a:extLst>
                <a:ext uri="{FF2B5EF4-FFF2-40B4-BE49-F238E27FC236}">
                  <a16:creationId xmlns="" xmlns:a16="http://schemas.microsoft.com/office/drawing/2014/main" id="{09E6541F-5FD9-00AF-70F3-28C535B689A8}"/>
                </a:ext>
              </a:extLst>
            </p:cNvPr>
            <p:cNvSpPr/>
            <p:nvPr/>
          </p:nvSpPr>
          <p:spPr>
            <a:xfrm>
              <a:off x="4187714" y="10763182"/>
              <a:ext cx="197868" cy="433113"/>
            </a:xfrm>
            <a:prstGeom prst="chevron">
              <a:avLst>
                <a:gd name="adj" fmla="val 55485"/>
              </a:avLst>
            </a:prstGeom>
            <a:solidFill>
              <a:srgbClr val="FED6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4F4C47"/>
                </a:solidFill>
              </a:endParaRPr>
            </a:p>
          </p:txBody>
        </p:sp>
        <p:sp>
          <p:nvSpPr>
            <p:cNvPr id="66" name="Скругленный прямоугольник 65">
              <a:extLst>
                <a:ext uri="{FF2B5EF4-FFF2-40B4-BE49-F238E27FC236}">
                  <a16:creationId xmlns="" xmlns:a16="http://schemas.microsoft.com/office/drawing/2014/main" id="{729F6D89-67F0-438A-50DA-18BCCF617A4D}"/>
                </a:ext>
              </a:extLst>
            </p:cNvPr>
            <p:cNvSpPr/>
            <p:nvPr/>
          </p:nvSpPr>
          <p:spPr>
            <a:xfrm>
              <a:off x="1266250" y="10654662"/>
              <a:ext cx="2808762" cy="662056"/>
            </a:xfrm>
            <a:prstGeom prst="roundRect">
              <a:avLst>
                <a:gd name="adj" fmla="val 9017"/>
              </a:avLst>
            </a:prstGeom>
            <a:solidFill>
              <a:schemeClr val="bg1">
                <a:lumMod val="8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ru-RU" dirty="0">
                  <a:solidFill>
                    <a:srgbClr val="4F4C47"/>
                  </a:solidFill>
                  <a:effectLst/>
                  <a:latin typeface="ALS Sector Regular" panose="02000000000000000000" pitchFamily="2" charset="0"/>
                  <a:cs typeface="ALS Sector Regular" panose="02000000000000000000" pitchFamily="2" charset="0"/>
                </a:rPr>
                <a:t>Отсутствие столовой</a:t>
              </a:r>
              <a:endParaRPr lang="en-US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endParaRPr>
            </a:p>
          </p:txBody>
        </p:sp>
        <p:sp>
          <p:nvSpPr>
            <p:cNvPr id="67" name="Скругленный прямоугольник 66">
              <a:extLst>
                <a:ext uri="{FF2B5EF4-FFF2-40B4-BE49-F238E27FC236}">
                  <a16:creationId xmlns="" xmlns:a16="http://schemas.microsoft.com/office/drawing/2014/main" id="{4CE6A038-62BF-31EA-1137-0CD5B79EA58B}"/>
                </a:ext>
              </a:extLst>
            </p:cNvPr>
            <p:cNvSpPr/>
            <p:nvPr/>
          </p:nvSpPr>
          <p:spPr>
            <a:xfrm>
              <a:off x="4503752" y="10648711"/>
              <a:ext cx="3151721" cy="662056"/>
            </a:xfrm>
            <a:prstGeom prst="roundRect">
              <a:avLst>
                <a:gd name="adj" fmla="val 9017"/>
              </a:avLst>
            </a:prstGeom>
            <a:solidFill>
              <a:srgbClr val="FED659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ru-RU" dirty="0">
                  <a:solidFill>
                    <a:srgbClr val="4F4C47"/>
                  </a:solidFill>
                  <a:effectLst/>
                  <a:latin typeface="ALS Sector Regular" panose="02000000000000000000" pitchFamily="2" charset="0"/>
                  <a:cs typeface="ALS Sector Regular" panose="02000000000000000000" pitchFamily="2" charset="0"/>
                </a:rPr>
                <a:t>Зона кафе </a:t>
              </a:r>
              <a:endParaRPr lang="en-US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endParaRPr>
            </a:p>
          </p:txBody>
        </p:sp>
      </p:grpSp>
      <p:grpSp>
        <p:nvGrpSpPr>
          <p:cNvPr id="77" name="Группа 76">
            <a:extLst>
              <a:ext uri="{FF2B5EF4-FFF2-40B4-BE49-F238E27FC236}">
                <a16:creationId xmlns="" xmlns:a16="http://schemas.microsoft.com/office/drawing/2014/main" id="{F468A22F-AEAD-7D59-B444-ACC50C7BE552}"/>
              </a:ext>
            </a:extLst>
          </p:cNvPr>
          <p:cNvGrpSpPr/>
          <p:nvPr/>
        </p:nvGrpSpPr>
        <p:grpSpPr>
          <a:xfrm>
            <a:off x="1266250" y="11795992"/>
            <a:ext cx="6389223" cy="1264288"/>
            <a:chOff x="1266250" y="11445123"/>
            <a:chExt cx="6389223" cy="1264288"/>
          </a:xfrm>
        </p:grpSpPr>
        <p:sp>
          <p:nvSpPr>
            <p:cNvPr id="68" name="Нашивка 67">
              <a:extLst>
                <a:ext uri="{FF2B5EF4-FFF2-40B4-BE49-F238E27FC236}">
                  <a16:creationId xmlns="" xmlns:a16="http://schemas.microsoft.com/office/drawing/2014/main" id="{F54D3D55-12B1-61EB-E162-BDE40F5D3ABB}"/>
                </a:ext>
              </a:extLst>
            </p:cNvPr>
            <p:cNvSpPr/>
            <p:nvPr/>
          </p:nvSpPr>
          <p:spPr>
            <a:xfrm>
              <a:off x="4187714" y="11857734"/>
              <a:ext cx="197868" cy="433113"/>
            </a:xfrm>
            <a:prstGeom prst="chevron">
              <a:avLst>
                <a:gd name="adj" fmla="val 55485"/>
              </a:avLst>
            </a:prstGeom>
            <a:solidFill>
              <a:srgbClr val="FED6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4F4C47"/>
                </a:solidFill>
              </a:endParaRPr>
            </a:p>
          </p:txBody>
        </p:sp>
        <p:sp>
          <p:nvSpPr>
            <p:cNvPr id="69" name="Скругленный прямоугольник 68">
              <a:extLst>
                <a:ext uri="{FF2B5EF4-FFF2-40B4-BE49-F238E27FC236}">
                  <a16:creationId xmlns="" xmlns:a16="http://schemas.microsoft.com/office/drawing/2014/main" id="{C1E908CB-7E09-F20C-7B38-ECF0F9C8FF4D}"/>
                </a:ext>
              </a:extLst>
            </p:cNvPr>
            <p:cNvSpPr/>
            <p:nvPr/>
          </p:nvSpPr>
          <p:spPr>
            <a:xfrm>
              <a:off x="1266250" y="11451074"/>
              <a:ext cx="2808762" cy="1258337"/>
            </a:xfrm>
            <a:prstGeom prst="roundRect">
              <a:avLst>
                <a:gd name="adj" fmla="val 9017"/>
              </a:avLst>
            </a:prstGeom>
            <a:solidFill>
              <a:schemeClr val="bg1">
                <a:lumMod val="8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ru-RU" dirty="0">
                  <a:solidFill>
                    <a:srgbClr val="4F4C47"/>
                  </a:solidFill>
                  <a:effectLst/>
                  <a:latin typeface="ALS Sector Regular" panose="02000000000000000000" pitchFamily="2" charset="0"/>
                  <a:cs typeface="ALS Sector Regular" panose="02000000000000000000" pitchFamily="2" charset="0"/>
                </a:rPr>
                <a:t>Отсутствие места для обучения </a:t>
              </a:r>
              <a:endParaRPr lang="en-US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endParaRPr>
            </a:p>
          </p:txBody>
        </p:sp>
        <p:sp>
          <p:nvSpPr>
            <p:cNvPr id="70" name="Скругленный прямоугольник 69">
              <a:extLst>
                <a:ext uri="{FF2B5EF4-FFF2-40B4-BE49-F238E27FC236}">
                  <a16:creationId xmlns="" xmlns:a16="http://schemas.microsoft.com/office/drawing/2014/main" id="{EAFD57D0-2085-4D9B-9032-E2AC7B99D1E3}"/>
                </a:ext>
              </a:extLst>
            </p:cNvPr>
            <p:cNvSpPr/>
            <p:nvPr/>
          </p:nvSpPr>
          <p:spPr>
            <a:xfrm>
              <a:off x="4503752" y="11445123"/>
              <a:ext cx="3151721" cy="1258337"/>
            </a:xfrm>
            <a:prstGeom prst="roundRect">
              <a:avLst>
                <a:gd name="adj" fmla="val 9017"/>
              </a:avLst>
            </a:prstGeom>
            <a:solidFill>
              <a:srgbClr val="FED659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ru-RU" dirty="0">
                  <a:solidFill>
                    <a:srgbClr val="4F4C47"/>
                  </a:solidFill>
                  <a:effectLst/>
                  <a:latin typeface="ALS Sector Regular" panose="02000000000000000000" pitchFamily="2" charset="0"/>
                  <a:cs typeface="ALS Sector Regular" panose="02000000000000000000" pitchFamily="2" charset="0"/>
                </a:rPr>
                <a:t>Учебный класс, тренировочная квартира</a:t>
              </a:r>
              <a:endParaRPr lang="en-US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endParaRPr>
            </a:p>
          </p:txBody>
        </p:sp>
      </p:grpSp>
      <p:sp>
        <p:nvSpPr>
          <p:cNvPr id="78" name="Text 2">
            <a:extLst>
              <a:ext uri="{FF2B5EF4-FFF2-40B4-BE49-F238E27FC236}">
                <a16:creationId xmlns="" xmlns:a16="http://schemas.microsoft.com/office/drawing/2014/main" id="{FDE81FF5-244E-CAB0-74A6-3E1862D2F979}"/>
              </a:ext>
            </a:extLst>
          </p:cNvPr>
          <p:cNvSpPr/>
          <p:nvPr/>
        </p:nvSpPr>
        <p:spPr>
          <a:xfrm>
            <a:off x="1322359" y="5278405"/>
            <a:ext cx="6193751" cy="6461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2500" b="1" dirty="0">
                <a:solidFill>
                  <a:srgbClr val="4F4C47"/>
                </a:solidFill>
                <a:latin typeface="ALS Sector Bold" panose="02000000000000000000" pitchFamily="2" charset="0"/>
                <a:ea typeface="Stolzl Bold" pitchFamily="34" charset="-122"/>
                <a:cs typeface="ALS Sector Bold" panose="02000000000000000000" pitchFamily="2" charset="0"/>
              </a:rPr>
              <a:t>БЫЛО</a:t>
            </a:r>
            <a:endParaRPr lang="en-US" sz="2500" b="1" dirty="0">
              <a:solidFill>
                <a:srgbClr val="4F4C47"/>
              </a:solidFill>
              <a:latin typeface="ALS Sector Bold" panose="02000000000000000000" pitchFamily="2" charset="0"/>
              <a:cs typeface="ALS Sector Bold" panose="02000000000000000000" pitchFamily="2" charset="0"/>
            </a:endParaRPr>
          </a:p>
        </p:txBody>
      </p:sp>
      <p:sp>
        <p:nvSpPr>
          <p:cNvPr id="79" name="Text 2">
            <a:extLst>
              <a:ext uri="{FF2B5EF4-FFF2-40B4-BE49-F238E27FC236}">
                <a16:creationId xmlns="" xmlns:a16="http://schemas.microsoft.com/office/drawing/2014/main" id="{EAAB9EA9-9DD6-95FB-1A02-31487B0D75F1}"/>
              </a:ext>
            </a:extLst>
          </p:cNvPr>
          <p:cNvSpPr/>
          <p:nvPr/>
        </p:nvSpPr>
        <p:spPr>
          <a:xfrm>
            <a:off x="4551942" y="5278405"/>
            <a:ext cx="6193751" cy="6461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2500" b="1" dirty="0">
                <a:solidFill>
                  <a:srgbClr val="4F4C47"/>
                </a:solidFill>
                <a:latin typeface="ALS Sector Bold" panose="02000000000000000000" pitchFamily="2" charset="0"/>
                <a:ea typeface="Stolzl Bold" pitchFamily="34" charset="-122"/>
                <a:cs typeface="ALS Sector Bold" panose="02000000000000000000" pitchFamily="2" charset="0"/>
              </a:rPr>
              <a:t>СТАЛО</a:t>
            </a:r>
            <a:endParaRPr lang="en-US" sz="2500" b="1" dirty="0">
              <a:solidFill>
                <a:srgbClr val="4F4C47"/>
              </a:solidFill>
              <a:latin typeface="ALS Sector Bold" panose="02000000000000000000" pitchFamily="2" charset="0"/>
              <a:cs typeface="ALS Sector 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9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"/>
          <p:cNvSpPr/>
          <p:nvPr/>
        </p:nvSpPr>
        <p:spPr>
          <a:xfrm>
            <a:off x="7659057" y="990600"/>
            <a:ext cx="19420727" cy="19418300"/>
          </a:xfrm>
          <a:prstGeom prst="ellipse">
            <a:avLst/>
          </a:prstGeom>
          <a:noFill/>
          <a:ln/>
        </p:spPr>
      </p:sp>
      <p:sp>
        <p:nvSpPr>
          <p:cNvPr id="48" name="Овал 47">
            <a:extLst>
              <a:ext uri="{FF2B5EF4-FFF2-40B4-BE49-F238E27FC236}">
                <a16:creationId xmlns="" xmlns:a16="http://schemas.microsoft.com/office/drawing/2014/main" id="{7D382D1C-5EC6-717B-2520-31DA51447600}"/>
              </a:ext>
            </a:extLst>
          </p:cNvPr>
          <p:cNvSpPr/>
          <p:nvPr/>
        </p:nvSpPr>
        <p:spPr>
          <a:xfrm>
            <a:off x="2634837" y="-7670528"/>
            <a:ext cx="6695494" cy="66745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 2">
            <a:extLst>
              <a:ext uri="{FF2B5EF4-FFF2-40B4-BE49-F238E27FC236}">
                <a16:creationId xmlns="" xmlns:a16="http://schemas.microsoft.com/office/drawing/2014/main" id="{C6C0C985-0499-525D-4C73-8ADC04A34F39}"/>
              </a:ext>
            </a:extLst>
          </p:cNvPr>
          <p:cNvSpPr/>
          <p:nvPr/>
        </p:nvSpPr>
        <p:spPr>
          <a:xfrm>
            <a:off x="1957927" y="133741"/>
            <a:ext cx="20471320" cy="29042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5000" b="1" dirty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ИНФОРМАЦИОННОЕ СОПРОВОЖДЕНИЕ</a:t>
            </a:r>
            <a:endParaRPr lang="ru-RU" sz="5000" b="1" dirty="0">
              <a:solidFill>
                <a:srgbClr val="DE5F30"/>
              </a:solidFill>
              <a:latin typeface="Moskvich Sans Bold" pitchFamily="2" charset="0"/>
              <a:ea typeface="Stolzl Bold" pitchFamily="34" charset="-122"/>
              <a:cs typeface="Stolzl Bold" pitchFamily="34" charset="-120"/>
            </a:endParaRPr>
          </a:p>
        </p:txBody>
      </p:sp>
      <p:sp>
        <p:nvSpPr>
          <p:cNvPr id="9" name="Text 8">
            <a:extLst>
              <a:ext uri="{FF2B5EF4-FFF2-40B4-BE49-F238E27FC236}">
                <a16:creationId xmlns="" xmlns:a16="http://schemas.microsoft.com/office/drawing/2014/main" id="{8A5335FD-BD70-9836-2431-6DAA15DCFAB6}"/>
              </a:ext>
            </a:extLst>
          </p:cNvPr>
          <p:cNvSpPr/>
          <p:nvPr/>
        </p:nvSpPr>
        <p:spPr>
          <a:xfrm>
            <a:off x="2672476" y="4629730"/>
            <a:ext cx="4583790" cy="1968128"/>
          </a:xfrm>
          <a:prstGeom prst="rect">
            <a:avLst/>
          </a:prstGeom>
          <a:noFill/>
          <a:ln w="38100">
            <a:solidFill>
              <a:srgbClr val="4F4C47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Увеличение количества подписчиков в социальных 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сетях путем запуска 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таргетирование рекламы</a:t>
            </a:r>
          </a:p>
        </p:txBody>
      </p:sp>
      <p:grpSp>
        <p:nvGrpSpPr>
          <p:cNvPr id="93" name="Группа 92">
            <a:extLst>
              <a:ext uri="{FF2B5EF4-FFF2-40B4-BE49-F238E27FC236}">
                <a16:creationId xmlns="" xmlns:a16="http://schemas.microsoft.com/office/drawing/2014/main" id="{356F00F9-D94C-11AE-C550-ED2D0780FC35}"/>
              </a:ext>
            </a:extLst>
          </p:cNvPr>
          <p:cNvGrpSpPr/>
          <p:nvPr/>
        </p:nvGrpSpPr>
        <p:grpSpPr>
          <a:xfrm>
            <a:off x="10840882" y="2910026"/>
            <a:ext cx="12172056" cy="4254224"/>
            <a:chOff x="10263803" y="2910026"/>
            <a:chExt cx="12172056" cy="4254224"/>
          </a:xfrm>
        </p:grpSpPr>
        <p:grpSp>
          <p:nvGrpSpPr>
            <p:cNvPr id="89" name="Группа 88">
              <a:extLst>
                <a:ext uri="{FF2B5EF4-FFF2-40B4-BE49-F238E27FC236}">
                  <a16:creationId xmlns="" xmlns:a16="http://schemas.microsoft.com/office/drawing/2014/main" id="{328878EA-F77B-5009-24D6-853968705C95}"/>
                </a:ext>
              </a:extLst>
            </p:cNvPr>
            <p:cNvGrpSpPr/>
            <p:nvPr/>
          </p:nvGrpSpPr>
          <p:grpSpPr>
            <a:xfrm>
              <a:off x="10263803" y="4628230"/>
              <a:ext cx="12172056" cy="2536020"/>
              <a:chOff x="9936077" y="7033518"/>
              <a:chExt cx="12172056" cy="2536020"/>
            </a:xfrm>
          </p:grpSpPr>
          <p:sp>
            <p:nvSpPr>
              <p:cNvPr id="31" name="Text 8">
                <a:extLst>
                  <a:ext uri="{FF2B5EF4-FFF2-40B4-BE49-F238E27FC236}">
                    <a16:creationId xmlns="" xmlns:a16="http://schemas.microsoft.com/office/drawing/2014/main" id="{4D0EEE7D-2FF1-727B-045A-87048BEA69AF}"/>
                  </a:ext>
                </a:extLst>
              </p:cNvPr>
              <p:cNvSpPr/>
              <p:nvPr/>
            </p:nvSpPr>
            <p:spPr>
              <a:xfrm>
                <a:off x="9936077" y="7033518"/>
                <a:ext cx="3619332" cy="2536020"/>
              </a:xfrm>
              <a:prstGeom prst="rect">
                <a:avLst/>
              </a:prstGeom>
              <a:solidFill>
                <a:srgbClr val="FED659"/>
              </a:solidFill>
              <a:ln w="38100">
                <a:noFill/>
              </a:ln>
            </p:spPr>
            <p:txBody>
              <a:bodyPr wrap="square" lIns="0" tIns="0" rIns="0" bIns="0" rtlCol="0" anchor="ctr"/>
              <a:lstStyle/>
              <a:p>
                <a:pPr lvl="1"/>
                <a:r>
                  <a:rPr lang="ru-RU" sz="4000" b="1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rial Unicode MS" panose="020B0604020202020204" pitchFamily="34" charset="-128"/>
                    <a:cs typeface="ALS Sector Bold" panose="02000000000000000000" pitchFamily="2" charset="0"/>
                  </a:rPr>
                  <a:t>≥</a:t>
                </a:r>
                <a:r>
                  <a:rPr lang="ru-RU" sz="6000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rial Unicode MS" panose="020B0604020202020204" pitchFamily="34" charset="-128"/>
                    <a:cs typeface="ALS Sector Bold" panose="02000000000000000000" pitchFamily="2" charset="0"/>
                  </a:rPr>
                  <a:t> </a:t>
                </a:r>
                <a:r>
                  <a:rPr lang="ru-RU" sz="6000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LS Sector Bold" pitchFamily="34" charset="-122"/>
                    <a:cs typeface="ALS Sector Bold" panose="02000000000000000000" pitchFamily="2" charset="0"/>
                  </a:rPr>
                  <a:t>5</a:t>
                </a:r>
                <a:endParaRPr kumimoji="0" lang="ru-RU" sz="1500" i="0" u="none" strike="noStrike" kern="1200" cap="none" spc="0" normalizeH="0" baseline="0" noProof="0" dirty="0">
                  <a:ln>
                    <a:noFill/>
                  </a:ln>
                  <a:solidFill>
                    <a:srgbClr val="4F4C47"/>
                  </a:solidFill>
                  <a:effectLst/>
                  <a:uLnTx/>
                  <a:uFillTx/>
                  <a:latin typeface="Stolzl" pitchFamily="2" charset="0"/>
                  <a:ea typeface="ALS Sector Bold" pitchFamily="34" charset="-122"/>
                  <a:cs typeface="ALS Sector Bold" pitchFamily="34" charset="-120"/>
                </a:endParaRPr>
              </a:p>
              <a:p>
                <a:pPr lvl="1">
                  <a:defRPr/>
                </a:pPr>
                <a:r>
                  <a:rPr kumimoji="0" lang="ru-RU" sz="15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4C47"/>
                    </a:solidFill>
                    <a:effectLst/>
                    <a:uLnTx/>
                    <a:uFillTx/>
                    <a:latin typeface="Stolzl" pitchFamily="2" charset="0"/>
                    <a:ea typeface="ALS Sector Bold" pitchFamily="34" charset="-122"/>
                    <a:cs typeface="ALS Sector Bold" pitchFamily="34" charset="-120"/>
                  </a:rPr>
                  <a:t>Профильных средне-специальных и высших учебных заведений</a:t>
                </a:r>
              </a:p>
              <a:p>
                <a:pPr lvl="1">
                  <a:defRPr/>
                </a:pPr>
                <a:r>
                  <a:rPr kumimoji="0" lang="ru-RU" sz="15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4C47"/>
                    </a:solidFill>
                    <a:effectLst/>
                    <a:uLnTx/>
                    <a:uFillTx/>
                    <a:latin typeface="Stolzl" pitchFamily="2" charset="0"/>
                    <a:ea typeface="ALS Sector Bold" pitchFamily="34" charset="-122"/>
                    <a:cs typeface="ALS Sector Bold" pitchFamily="34" charset="-120"/>
                  </a:rPr>
                  <a:t>(не менее 2 раз за год)</a:t>
                </a:r>
              </a:p>
            </p:txBody>
          </p:sp>
          <p:sp>
            <p:nvSpPr>
              <p:cNvPr id="84" name="Text 8">
                <a:extLst>
                  <a:ext uri="{FF2B5EF4-FFF2-40B4-BE49-F238E27FC236}">
                    <a16:creationId xmlns="" xmlns:a16="http://schemas.microsoft.com/office/drawing/2014/main" id="{E762C525-267F-158B-D143-3688189CA21F}"/>
                  </a:ext>
                </a:extLst>
              </p:cNvPr>
              <p:cNvSpPr/>
              <p:nvPr/>
            </p:nvSpPr>
            <p:spPr>
              <a:xfrm>
                <a:off x="14021279" y="7033518"/>
                <a:ext cx="3619332" cy="2536020"/>
              </a:xfrm>
              <a:prstGeom prst="rect">
                <a:avLst/>
              </a:prstGeom>
              <a:solidFill>
                <a:srgbClr val="FED659"/>
              </a:solidFill>
              <a:ln w="38100">
                <a:noFill/>
              </a:ln>
            </p:spPr>
            <p:txBody>
              <a:bodyPr wrap="square" lIns="0" tIns="0" rIns="0" bIns="0" rtlCol="0" anchor="ctr"/>
              <a:lstStyle/>
              <a:p>
                <a:pPr lvl="1"/>
                <a:r>
                  <a:rPr lang="ru-RU" sz="4000" b="1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rial Unicode MS" panose="020B0604020202020204" pitchFamily="34" charset="-128"/>
                    <a:cs typeface="ALS Sector Bold" panose="02000000000000000000" pitchFamily="2" charset="0"/>
                  </a:rPr>
                  <a:t>≥</a:t>
                </a:r>
                <a:r>
                  <a:rPr lang="ru-RU" sz="6000" b="1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rial Unicode MS" panose="020B0604020202020204" pitchFamily="34" charset="-128"/>
                    <a:cs typeface="ALS Sector Bold" panose="02000000000000000000" pitchFamily="2" charset="0"/>
                  </a:rPr>
                  <a:t> </a:t>
                </a:r>
                <a:r>
                  <a:rPr lang="ru-RU" sz="6000" b="1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LS Sector Bold" pitchFamily="34" charset="-122"/>
                    <a:cs typeface="ALS Sector Bold" panose="02000000000000000000" pitchFamily="2" charset="0"/>
                  </a:rPr>
                  <a:t>132</a:t>
                </a:r>
                <a:endParaRPr kumimoji="0" lang="ru-RU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4F4C47"/>
                  </a:solidFill>
                  <a:effectLst/>
                  <a:uLnTx/>
                  <a:uFillTx/>
                  <a:latin typeface="Stolzl" pitchFamily="2" charset="0"/>
                  <a:ea typeface="ALS Sector Bold" pitchFamily="34" charset="-122"/>
                  <a:cs typeface="ALS Sector Bold" pitchFamily="34" charset="-120"/>
                </a:endParaRPr>
              </a:p>
              <a:p>
                <a:pPr lvl="1">
                  <a:defRPr/>
                </a:pPr>
                <a:r>
                  <a:rPr kumimoji="0" lang="ru-RU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4C47"/>
                    </a:solidFill>
                    <a:effectLst/>
                    <a:uLnTx/>
                    <a:uFillTx/>
                    <a:latin typeface="Stolzl" pitchFamily="2" charset="0"/>
                    <a:ea typeface="ALS Sector Bold" pitchFamily="34" charset="-122"/>
                    <a:cs typeface="ALS Sector Bold" pitchFamily="34" charset="-120"/>
                  </a:rPr>
                  <a:t>Районных отделений МФЦ</a:t>
                </a:r>
              </a:p>
              <a:p>
                <a:pPr lvl="1">
                  <a:defRPr/>
                </a:pPr>
                <a:r>
                  <a:rPr lang="ru-RU" sz="1500" dirty="0">
                    <a:solidFill>
                      <a:srgbClr val="4F4C47"/>
                    </a:solidFill>
                    <a:latin typeface="Stolzl" pitchFamily="2" charset="0"/>
                    <a:ea typeface="ALS Sector Bold" pitchFamily="34" charset="-122"/>
                    <a:cs typeface="ALS Sector Bold" pitchFamily="34" charset="-120"/>
                  </a:rPr>
                  <a:t>(не менее 2 раз за год)</a:t>
                </a:r>
              </a:p>
            </p:txBody>
          </p:sp>
          <p:sp>
            <p:nvSpPr>
              <p:cNvPr id="85" name="Text 8">
                <a:extLst>
                  <a:ext uri="{FF2B5EF4-FFF2-40B4-BE49-F238E27FC236}">
                    <a16:creationId xmlns="" xmlns:a16="http://schemas.microsoft.com/office/drawing/2014/main" id="{7EBCEB04-3DB7-8856-6BA3-D5BFD5BE1B82}"/>
                  </a:ext>
                </a:extLst>
              </p:cNvPr>
              <p:cNvSpPr/>
              <p:nvPr/>
            </p:nvSpPr>
            <p:spPr>
              <a:xfrm>
                <a:off x="18106481" y="7033518"/>
                <a:ext cx="4001652" cy="2536020"/>
              </a:xfrm>
              <a:prstGeom prst="rect">
                <a:avLst/>
              </a:prstGeom>
              <a:solidFill>
                <a:srgbClr val="FED659"/>
              </a:solidFill>
              <a:ln w="38100">
                <a:noFill/>
              </a:ln>
            </p:spPr>
            <p:txBody>
              <a:bodyPr wrap="square" lIns="0" tIns="0" rIns="0" bIns="0" rtlCol="0" anchor="ctr"/>
              <a:lstStyle/>
              <a:p>
                <a:pPr lvl="1"/>
                <a:r>
                  <a:rPr lang="ru-RU" sz="4000" b="1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rial Unicode MS" panose="020B0604020202020204" pitchFamily="34" charset="-128"/>
                    <a:cs typeface="ALS Sector Bold" panose="02000000000000000000" pitchFamily="2" charset="0"/>
                  </a:rPr>
                  <a:t>≥</a:t>
                </a:r>
                <a:r>
                  <a:rPr lang="ru-RU" sz="6000" b="1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rial Unicode MS" panose="020B0604020202020204" pitchFamily="34" charset="-128"/>
                    <a:cs typeface="ALS Sector Bold" panose="02000000000000000000" pitchFamily="2" charset="0"/>
                  </a:rPr>
                  <a:t> </a:t>
                </a:r>
                <a:r>
                  <a:rPr lang="ru-RU" sz="6000" b="1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LS Sector Bold" pitchFamily="34" charset="-122"/>
                    <a:cs typeface="ALS Sector Bold" panose="02000000000000000000" pitchFamily="2" charset="0"/>
                  </a:rPr>
                  <a:t>24 000</a:t>
                </a:r>
                <a:endParaRPr kumimoji="0" lang="ru-RU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4F4C47"/>
                  </a:solidFill>
                  <a:effectLst/>
                  <a:uLnTx/>
                  <a:uFillTx/>
                  <a:latin typeface="Stolzl" pitchFamily="2" charset="0"/>
                  <a:ea typeface="ALS Sector Bold" pitchFamily="34" charset="-122"/>
                  <a:cs typeface="ALS Sector Bold" pitchFamily="34" charset="-120"/>
                </a:endParaRPr>
              </a:p>
              <a:p>
                <a:pPr lvl="1">
                  <a:defRPr/>
                </a:pPr>
                <a:r>
                  <a:rPr kumimoji="0" lang="ru-RU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4C47"/>
                    </a:solidFill>
                    <a:effectLst/>
                    <a:uLnTx/>
                    <a:uFillTx/>
                    <a:latin typeface="Stolzl" pitchFamily="2" charset="0"/>
                    <a:ea typeface="ALS Sector Bold" pitchFamily="34" charset="-122"/>
                    <a:cs typeface="ALS Sector Bold" pitchFamily="34" charset="-120"/>
                  </a:rPr>
                  <a:t>Для размещения на информационных подъездных досках</a:t>
                </a:r>
                <a:endParaRPr lang="ru-RU" sz="1500" dirty="0">
                  <a:solidFill>
                    <a:srgbClr val="4F4C47"/>
                  </a:solidFill>
                  <a:latin typeface="Stolzl" pitchFamily="2" charset="0"/>
                  <a:ea typeface="ALS Sector Bold" pitchFamily="34" charset="-122"/>
                  <a:cs typeface="ALS Sector Bold" pitchFamily="34" charset="-120"/>
                </a:endParaRPr>
              </a:p>
            </p:txBody>
          </p:sp>
        </p:grpSp>
        <p:sp>
          <p:nvSpPr>
            <p:cNvPr id="16" name="Text 8">
              <a:extLst>
                <a:ext uri="{FF2B5EF4-FFF2-40B4-BE49-F238E27FC236}">
                  <a16:creationId xmlns="" xmlns:a16="http://schemas.microsoft.com/office/drawing/2014/main" id="{3FB717B6-094D-2200-E077-DC11E9C7158A}"/>
                </a:ext>
              </a:extLst>
            </p:cNvPr>
            <p:cNvSpPr/>
            <p:nvPr/>
          </p:nvSpPr>
          <p:spPr>
            <a:xfrm>
              <a:off x="12426403" y="2910026"/>
              <a:ext cx="7846856" cy="1968128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4F4C47"/>
              </a:solidFill>
            </a:ln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ru-RU" sz="2000" dirty="0">
                  <a:solidFill>
                    <a:srgbClr val="4F4C47"/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Распространение рекламных материалов об </a:t>
              </a:r>
            </a:p>
            <a:p>
              <a:pPr marL="0" indent="0" algn="ctr">
                <a:buNone/>
              </a:pPr>
              <a:r>
                <a:rPr lang="ru-RU" sz="2000" dirty="0">
                  <a:solidFill>
                    <a:srgbClr val="4F4C47"/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актуальных вакансиях Учреждения</a:t>
              </a:r>
              <a:endParaRPr lang="ru-RU" sz="2000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endParaRP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="" xmlns:a16="http://schemas.microsoft.com/office/drawing/2014/main" id="{53F3FD34-AA60-8E50-112F-556DE5AB7DB2}"/>
              </a:ext>
            </a:extLst>
          </p:cNvPr>
          <p:cNvGrpSpPr/>
          <p:nvPr/>
        </p:nvGrpSpPr>
        <p:grpSpPr>
          <a:xfrm>
            <a:off x="12100223" y="7563083"/>
            <a:ext cx="9653375" cy="4369601"/>
            <a:chOff x="11283812" y="7297143"/>
            <a:chExt cx="9653375" cy="4369601"/>
          </a:xfrm>
        </p:grpSpPr>
        <p:grpSp>
          <p:nvGrpSpPr>
            <p:cNvPr id="90" name="Группа 89">
              <a:extLst>
                <a:ext uri="{FF2B5EF4-FFF2-40B4-BE49-F238E27FC236}">
                  <a16:creationId xmlns="" xmlns:a16="http://schemas.microsoft.com/office/drawing/2014/main" id="{8E2B72AE-4ECC-510F-0707-63F829F42F80}"/>
                </a:ext>
              </a:extLst>
            </p:cNvPr>
            <p:cNvGrpSpPr/>
            <p:nvPr/>
          </p:nvGrpSpPr>
          <p:grpSpPr>
            <a:xfrm>
              <a:off x="16349831" y="7297143"/>
              <a:ext cx="4587356" cy="4369601"/>
              <a:chOff x="22396480" y="2646173"/>
              <a:chExt cx="4587356" cy="4369601"/>
            </a:xfrm>
          </p:grpSpPr>
          <p:sp>
            <p:nvSpPr>
              <p:cNvPr id="88" name="Text 8">
                <a:extLst>
                  <a:ext uri="{FF2B5EF4-FFF2-40B4-BE49-F238E27FC236}">
                    <a16:creationId xmlns="" xmlns:a16="http://schemas.microsoft.com/office/drawing/2014/main" id="{A17BEC06-E58A-5A69-1EAE-FE4042C01039}"/>
                  </a:ext>
                </a:extLst>
              </p:cNvPr>
              <p:cNvSpPr/>
              <p:nvPr/>
            </p:nvSpPr>
            <p:spPr>
              <a:xfrm>
                <a:off x="22880492" y="4479754"/>
                <a:ext cx="3619332" cy="2536020"/>
              </a:xfrm>
              <a:prstGeom prst="rect">
                <a:avLst/>
              </a:prstGeom>
              <a:solidFill>
                <a:srgbClr val="FED659"/>
              </a:solidFill>
              <a:ln w="38100">
                <a:noFill/>
              </a:ln>
            </p:spPr>
            <p:txBody>
              <a:bodyPr wrap="square" lIns="0" tIns="0" rIns="0" bIns="0" rtlCol="0" anchor="ctr"/>
              <a:lstStyle/>
              <a:p>
                <a:pPr lvl="1"/>
                <a:r>
                  <a:rPr lang="ru-RU" sz="4000" b="1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rial Unicode MS" panose="020B0604020202020204" pitchFamily="34" charset="-128"/>
                    <a:cs typeface="ALS Sector Bold" panose="02000000000000000000" pitchFamily="2" charset="0"/>
                  </a:rPr>
                  <a:t>≥</a:t>
                </a:r>
                <a:r>
                  <a:rPr lang="ru-RU" sz="6000" b="1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rial Unicode MS" panose="020B0604020202020204" pitchFamily="34" charset="-128"/>
                    <a:cs typeface="ALS Sector Bold" panose="02000000000000000000" pitchFamily="2" charset="0"/>
                  </a:rPr>
                  <a:t> </a:t>
                </a:r>
                <a:r>
                  <a:rPr lang="ru-RU" sz="6000" b="1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LS Sector Bold" pitchFamily="34" charset="-122"/>
                    <a:cs typeface="ALS Sector Bold" panose="02000000000000000000" pitchFamily="2" charset="0"/>
                  </a:rPr>
                  <a:t>5</a:t>
                </a:r>
                <a:endParaRPr kumimoji="0" lang="ru-RU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4F4C47"/>
                  </a:solidFill>
                  <a:effectLst/>
                  <a:uLnTx/>
                  <a:uFillTx/>
                  <a:latin typeface="Stolzl" pitchFamily="2" charset="0"/>
                  <a:ea typeface="ALS Sector Bold" pitchFamily="34" charset="-122"/>
                  <a:cs typeface="ALS Sector Bold" pitchFamily="34" charset="-120"/>
                </a:endParaRPr>
              </a:p>
              <a:p>
                <a:pPr lvl="1">
                  <a:defRPr/>
                </a:pPr>
                <a:r>
                  <a:rPr kumimoji="0" lang="ru-RU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4C47"/>
                    </a:solidFill>
                    <a:effectLst/>
                    <a:uLnTx/>
                    <a:uFillTx/>
                    <a:latin typeface="Stolzl" pitchFamily="2" charset="0"/>
                    <a:ea typeface="ALS Sector Bold" pitchFamily="34" charset="-122"/>
                    <a:cs typeface="ALS Sector Bold" pitchFamily="34" charset="-120"/>
                  </a:rPr>
                  <a:t>Крупных информационных поводов</a:t>
                </a:r>
              </a:p>
            </p:txBody>
          </p:sp>
          <p:sp>
            <p:nvSpPr>
              <p:cNvPr id="50" name="Text 8">
                <a:extLst>
                  <a:ext uri="{FF2B5EF4-FFF2-40B4-BE49-F238E27FC236}">
                    <a16:creationId xmlns="" xmlns:a16="http://schemas.microsoft.com/office/drawing/2014/main" id="{56AB79F4-2B52-6410-708A-B86553B3D37E}"/>
                  </a:ext>
                </a:extLst>
              </p:cNvPr>
              <p:cNvSpPr/>
              <p:nvPr/>
            </p:nvSpPr>
            <p:spPr>
              <a:xfrm>
                <a:off x="22396480" y="2646173"/>
                <a:ext cx="4587356" cy="1968128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4F4C47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indent="0" algn="ctr">
                  <a:buNone/>
                </a:pPr>
                <a:r>
                  <a:rPr lang="ru-RU" sz="2000" dirty="0">
                    <a:solidFill>
                      <a:srgbClr val="4F4C47"/>
                    </a:solidFill>
                    <a:latin typeface="ALS Sector Regular" panose="02000000000000000000" pitchFamily="2" charset="0"/>
                    <a:ea typeface="ALS Sector Bold" pitchFamily="34" charset="-122"/>
                    <a:cs typeface="ALS Sector Regular" panose="02000000000000000000" pitchFamily="2" charset="0"/>
                  </a:rPr>
                  <a:t>Увеличение количества ключевых событии и акции Учреждения </a:t>
                </a:r>
                <a:endParaRPr lang="ru-RU" sz="2000" dirty="0">
                  <a:solidFill>
                    <a:srgbClr val="4F4C47"/>
                  </a:solidFill>
                  <a:latin typeface="ALS Sector Bold" panose="02000000000000000000" pitchFamily="2" charset="0"/>
                  <a:ea typeface="ALS Sector Bold" pitchFamily="34" charset="-122"/>
                  <a:cs typeface="ALS Sector Bold" panose="02000000000000000000" pitchFamily="2" charset="0"/>
                </a:endParaRPr>
              </a:p>
            </p:txBody>
          </p:sp>
        </p:grpSp>
        <p:grpSp>
          <p:nvGrpSpPr>
            <p:cNvPr id="91" name="Группа 90">
              <a:extLst>
                <a:ext uri="{FF2B5EF4-FFF2-40B4-BE49-F238E27FC236}">
                  <a16:creationId xmlns="" xmlns:a16="http://schemas.microsoft.com/office/drawing/2014/main" id="{E13224E6-E13D-347E-270B-CE4F34957FDE}"/>
                </a:ext>
              </a:extLst>
            </p:cNvPr>
            <p:cNvGrpSpPr/>
            <p:nvPr/>
          </p:nvGrpSpPr>
          <p:grpSpPr>
            <a:xfrm>
              <a:off x="11283812" y="7297143"/>
              <a:ext cx="4583790" cy="4290214"/>
              <a:chOff x="6237211" y="7647597"/>
              <a:chExt cx="4583790" cy="4290214"/>
            </a:xfrm>
          </p:grpSpPr>
          <p:sp>
            <p:nvSpPr>
              <p:cNvPr id="86" name="Text 8">
                <a:extLst>
                  <a:ext uri="{FF2B5EF4-FFF2-40B4-BE49-F238E27FC236}">
                    <a16:creationId xmlns="" xmlns:a16="http://schemas.microsoft.com/office/drawing/2014/main" id="{A649966A-3A01-C84E-580D-FE21DE7B6CF0}"/>
                  </a:ext>
                </a:extLst>
              </p:cNvPr>
              <p:cNvSpPr/>
              <p:nvPr/>
            </p:nvSpPr>
            <p:spPr>
              <a:xfrm>
                <a:off x="6719440" y="9401791"/>
                <a:ext cx="3619332" cy="2536020"/>
              </a:xfrm>
              <a:prstGeom prst="rect">
                <a:avLst/>
              </a:prstGeom>
              <a:solidFill>
                <a:srgbClr val="FED659"/>
              </a:solidFill>
              <a:ln w="38100">
                <a:noFill/>
              </a:ln>
            </p:spPr>
            <p:txBody>
              <a:bodyPr wrap="square" lIns="0" tIns="0" rIns="0" bIns="0" rtlCol="0" anchor="ctr"/>
              <a:lstStyle/>
              <a:p>
                <a:pPr lvl="1"/>
                <a:r>
                  <a:rPr lang="ru-RU" sz="4000" b="1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rial Unicode MS" panose="020B0604020202020204" pitchFamily="34" charset="-128"/>
                    <a:cs typeface="ALS Sector Bold" panose="02000000000000000000" pitchFamily="2" charset="0"/>
                  </a:rPr>
                  <a:t>≥</a:t>
                </a:r>
                <a:r>
                  <a:rPr lang="ru-RU" sz="6000" b="1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rial Unicode MS" panose="020B0604020202020204" pitchFamily="34" charset="-128"/>
                    <a:cs typeface="ALS Sector Bold" panose="02000000000000000000" pitchFamily="2" charset="0"/>
                  </a:rPr>
                  <a:t> </a:t>
                </a:r>
                <a:r>
                  <a:rPr lang="ru-RU" sz="6000" b="1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LS Sector Bold" pitchFamily="34" charset="-122"/>
                    <a:cs typeface="ALS Sector Bold" panose="02000000000000000000" pitchFamily="2" charset="0"/>
                  </a:rPr>
                  <a:t>10</a:t>
                </a:r>
              </a:p>
              <a:p>
                <a:pPr lvl="1">
                  <a:defRPr/>
                </a:pPr>
                <a:r>
                  <a:rPr kumimoji="0" lang="ru-RU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4C47"/>
                    </a:solidFill>
                    <a:effectLst/>
                    <a:uLnTx/>
                    <a:uFillTx/>
                    <a:latin typeface="Stolzl" pitchFamily="2" charset="0"/>
                    <a:ea typeface="ALS Sector Bold" pitchFamily="34" charset="-122"/>
                    <a:cs typeface="ALS Sector Bold" pitchFamily="34" charset="-120"/>
                  </a:rPr>
                  <a:t>Ключевых календарных поводов</a:t>
                </a:r>
              </a:p>
            </p:txBody>
          </p:sp>
          <p:sp>
            <p:nvSpPr>
              <p:cNvPr id="72" name="Text 8">
                <a:extLst>
                  <a:ext uri="{FF2B5EF4-FFF2-40B4-BE49-F238E27FC236}">
                    <a16:creationId xmlns="" xmlns:a16="http://schemas.microsoft.com/office/drawing/2014/main" id="{534219EE-A837-0886-10B5-BD7FE89398EC}"/>
                  </a:ext>
                </a:extLst>
              </p:cNvPr>
              <p:cNvSpPr/>
              <p:nvPr/>
            </p:nvSpPr>
            <p:spPr>
              <a:xfrm>
                <a:off x="6237211" y="7647597"/>
                <a:ext cx="4583790" cy="1968128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4F4C47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indent="0" algn="ctr">
                  <a:buNone/>
                </a:pPr>
                <a:r>
                  <a:rPr lang="ru-RU" sz="2000" dirty="0">
                    <a:solidFill>
                      <a:srgbClr val="4F4C47"/>
                    </a:solidFill>
                    <a:latin typeface="ALS Sector Regular" panose="02000000000000000000" pitchFamily="2" charset="0"/>
                    <a:ea typeface="ALS Sector Bold" pitchFamily="34" charset="-122"/>
                    <a:cs typeface="ALS Sector Regular" panose="02000000000000000000" pitchFamily="2" charset="0"/>
                  </a:rPr>
                  <a:t>Реализация территориальных событии </a:t>
                </a:r>
                <a:r>
                  <a:rPr lang="ru-RU" sz="2000" b="1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LS Sector Bold" pitchFamily="34" charset="-122"/>
                    <a:cs typeface="ALS Sector Bold" panose="02000000000000000000" pitchFamily="2" charset="0"/>
                  </a:rPr>
                  <a:t>с участием </a:t>
                </a:r>
              </a:p>
              <a:p>
                <a:pPr marL="0" indent="0" algn="ctr">
                  <a:buNone/>
                </a:pPr>
                <a:r>
                  <a:rPr lang="ru-RU" sz="2000" b="1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LS Sector Bold" pitchFamily="34" charset="-122"/>
                    <a:cs typeface="ALS Sector Bold" panose="02000000000000000000" pitchFamily="2" charset="0"/>
                  </a:rPr>
                  <a:t>руководителей социальных </a:t>
                </a:r>
              </a:p>
              <a:p>
                <a:pPr marL="0" indent="0" algn="ctr">
                  <a:buNone/>
                </a:pPr>
                <a:r>
                  <a:rPr lang="ru-RU" sz="2000" b="1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LS Sector Bold" pitchFamily="34" charset="-122"/>
                    <a:cs typeface="ALS Sector Bold" panose="02000000000000000000" pitchFamily="2" charset="0"/>
                  </a:rPr>
                  <a:t>служб</a:t>
                </a:r>
                <a:r>
                  <a:rPr lang="ru-RU" sz="2000" dirty="0">
                    <a:solidFill>
                      <a:srgbClr val="4F4C47"/>
                    </a:solidFill>
                    <a:latin typeface="ALS Sector Regular" panose="02000000000000000000" pitchFamily="2" charset="0"/>
                    <a:ea typeface="ALS Sector Bold" pitchFamily="34" charset="-122"/>
                    <a:cs typeface="ALS Sector Regular" panose="02000000000000000000" pitchFamily="2" charset="0"/>
                  </a:rPr>
                  <a:t> в рамках календарного плана на 2025 год </a:t>
                </a:r>
                <a:endParaRPr lang="ru-RU" sz="2000" dirty="0">
                  <a:solidFill>
                    <a:srgbClr val="4F4C47"/>
                  </a:solidFill>
                  <a:latin typeface="ALS Sector Bold" panose="02000000000000000000" pitchFamily="2" charset="0"/>
                  <a:ea typeface="ALS Sector Bold" pitchFamily="34" charset="-122"/>
                  <a:cs typeface="ALS Sector Bold" panose="02000000000000000000" pitchFamily="2" charset="0"/>
                </a:endParaRPr>
              </a:p>
            </p:txBody>
          </p:sp>
        </p:grpSp>
      </p:grpSp>
      <p:sp>
        <p:nvSpPr>
          <p:cNvPr id="80" name="Text 8">
            <a:extLst>
              <a:ext uri="{FF2B5EF4-FFF2-40B4-BE49-F238E27FC236}">
                <a16:creationId xmlns="" xmlns:a16="http://schemas.microsoft.com/office/drawing/2014/main" id="{20731A1C-C465-A703-626C-960844770CE6}"/>
              </a:ext>
            </a:extLst>
          </p:cNvPr>
          <p:cNvSpPr/>
          <p:nvPr/>
        </p:nvSpPr>
        <p:spPr>
          <a:xfrm>
            <a:off x="2672476" y="9964556"/>
            <a:ext cx="4583790" cy="1968128"/>
          </a:xfrm>
          <a:prstGeom prst="rect">
            <a:avLst/>
          </a:prstGeom>
          <a:solidFill>
            <a:srgbClr val="FFFFFF"/>
          </a:solidFill>
          <a:ln w="38100">
            <a:solidFill>
              <a:srgbClr val="4F4C47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Выпуск </a:t>
            </a:r>
            <a:r>
              <a:rPr lang="ru-RU" sz="2000" b="1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фирменной одежды 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и брендированных элементов одежды комплекса надомного обслуживания</a:t>
            </a:r>
            <a:endParaRPr lang="ru-RU" sz="2000" dirty="0">
              <a:solidFill>
                <a:srgbClr val="4F4C47"/>
              </a:solidFill>
              <a:latin typeface="ALS Sector Bold" panose="02000000000000000000" pitchFamily="2" charset="0"/>
              <a:ea typeface="ALS Sector Bold" pitchFamily="34" charset="-122"/>
              <a:cs typeface="ALS Sector Bold" panose="02000000000000000000" pitchFamily="2" charset="0"/>
            </a:endParaRPr>
          </a:p>
        </p:txBody>
      </p:sp>
      <p:sp>
        <p:nvSpPr>
          <p:cNvPr id="81" name="Text 8">
            <a:extLst>
              <a:ext uri="{FF2B5EF4-FFF2-40B4-BE49-F238E27FC236}">
                <a16:creationId xmlns="" xmlns:a16="http://schemas.microsoft.com/office/drawing/2014/main" id="{74757525-DEDF-2101-875E-CC172AD056DE}"/>
              </a:ext>
            </a:extLst>
          </p:cNvPr>
          <p:cNvSpPr/>
          <p:nvPr/>
        </p:nvSpPr>
        <p:spPr>
          <a:xfrm>
            <a:off x="2672476" y="7297143"/>
            <a:ext cx="4583790" cy="1968128"/>
          </a:xfrm>
          <a:prstGeom prst="rect">
            <a:avLst/>
          </a:prstGeom>
          <a:solidFill>
            <a:srgbClr val="FFFFFF"/>
          </a:solidFill>
          <a:ln w="38100">
            <a:solidFill>
              <a:srgbClr val="4F4C47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Актуализация 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и </a:t>
            </a:r>
            <a:r>
              <a:rPr lang="ru-RU" sz="2000" b="1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усовершенствование 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системы </a:t>
            </a:r>
            <a:r>
              <a:rPr lang="en" sz="2000" b="1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KPI </a:t>
            </a:r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медиа активности руководителей социальных служб 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в социальных сетях</a:t>
            </a:r>
            <a:endParaRPr lang="ru-RU" sz="2000" dirty="0">
              <a:solidFill>
                <a:srgbClr val="4F4C47"/>
              </a:solidFill>
              <a:latin typeface="ALS Sector Bold" panose="02000000000000000000" pitchFamily="2" charset="0"/>
              <a:ea typeface="ALS Sector Bold" pitchFamily="34" charset="-122"/>
              <a:cs typeface="ALS Sector Bold" panose="02000000000000000000" pitchFamily="2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CE65A953-5B9E-40FF-B43B-10C923833042}"/>
              </a:ext>
            </a:extLst>
          </p:cNvPr>
          <p:cNvGrpSpPr/>
          <p:nvPr/>
        </p:nvGrpSpPr>
        <p:grpSpPr>
          <a:xfrm>
            <a:off x="2564113" y="3041294"/>
            <a:ext cx="4626625" cy="914400"/>
            <a:chOff x="1265874" y="3041294"/>
            <a:chExt cx="4626625" cy="914400"/>
          </a:xfrm>
        </p:grpSpPr>
        <p:sp>
          <p:nvSpPr>
            <p:cNvPr id="95" name="Text 8">
              <a:extLst>
                <a:ext uri="{FF2B5EF4-FFF2-40B4-BE49-F238E27FC236}">
                  <a16:creationId xmlns="" xmlns:a16="http://schemas.microsoft.com/office/drawing/2014/main" id="{11D7F366-F702-4486-F413-05D514DDCF92}"/>
                </a:ext>
              </a:extLst>
            </p:cNvPr>
            <p:cNvSpPr/>
            <p:nvPr/>
          </p:nvSpPr>
          <p:spPr>
            <a:xfrm>
              <a:off x="2325280" y="3203033"/>
              <a:ext cx="3567219" cy="59565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just">
                <a:buNone/>
              </a:pPr>
              <a:r>
                <a:rPr lang="ru-RU" sz="3000" b="1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ЗАПЛАНИРОВАНО</a:t>
              </a:r>
            </a:p>
          </p:txBody>
        </p:sp>
        <p:pic>
          <p:nvPicPr>
            <p:cNvPr id="96" name="Рисунок 95" descr="Ежедневник">
              <a:extLst>
                <a:ext uri="{FF2B5EF4-FFF2-40B4-BE49-F238E27FC236}">
                  <a16:creationId xmlns="" xmlns:a16="http://schemas.microsoft.com/office/drawing/2014/main" id="{AA24BB00-546D-B740-206E-A0682494D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65874" y="3041294"/>
              <a:ext cx="914400" cy="914400"/>
            </a:xfrm>
            <a:prstGeom prst="rect">
              <a:avLst/>
            </a:prstGeom>
          </p:spPr>
        </p:pic>
      </p:grp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D313438F-68F1-0DE8-DBCF-E167FEB216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8638" y="1025525"/>
            <a:ext cx="3276600" cy="110490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23164800" y="12439650"/>
            <a:ext cx="1146175" cy="99060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92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"/>
          <p:cNvSpPr/>
          <p:nvPr/>
        </p:nvSpPr>
        <p:spPr>
          <a:xfrm>
            <a:off x="7659057" y="990600"/>
            <a:ext cx="19420727" cy="19418300"/>
          </a:xfrm>
          <a:prstGeom prst="ellipse">
            <a:avLst/>
          </a:prstGeom>
          <a:noFill/>
          <a:ln/>
        </p:spPr>
      </p:sp>
      <p:sp>
        <p:nvSpPr>
          <p:cNvPr id="48" name="Овал 47">
            <a:extLst>
              <a:ext uri="{FF2B5EF4-FFF2-40B4-BE49-F238E27FC236}">
                <a16:creationId xmlns="" xmlns:a16="http://schemas.microsoft.com/office/drawing/2014/main" id="{7D382D1C-5EC6-717B-2520-31DA51447600}"/>
              </a:ext>
            </a:extLst>
          </p:cNvPr>
          <p:cNvSpPr/>
          <p:nvPr/>
        </p:nvSpPr>
        <p:spPr>
          <a:xfrm>
            <a:off x="2634837" y="-7670528"/>
            <a:ext cx="6695494" cy="66745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 2">
            <a:extLst>
              <a:ext uri="{FF2B5EF4-FFF2-40B4-BE49-F238E27FC236}">
                <a16:creationId xmlns="" xmlns:a16="http://schemas.microsoft.com/office/drawing/2014/main" id="{333095C3-2273-668D-532E-587EDF3B8D01}"/>
              </a:ext>
            </a:extLst>
          </p:cNvPr>
          <p:cNvSpPr/>
          <p:nvPr/>
        </p:nvSpPr>
        <p:spPr>
          <a:xfrm>
            <a:off x="1957927" y="133741"/>
            <a:ext cx="20471320" cy="29042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5000" b="1" dirty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ПЛАНЫ ПО УЧРЕЖДЕНИЮ </a:t>
            </a:r>
            <a:r>
              <a:rPr lang="ru-RU" sz="5000" b="1" dirty="0">
                <a:solidFill>
                  <a:srgbClr val="FED659"/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НА 2025 ГОД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="" xmlns:a16="http://schemas.microsoft.com/office/drawing/2014/main" id="{433E2E11-D3FD-6F6A-0EE3-1A7BBC96D74C}"/>
              </a:ext>
            </a:extLst>
          </p:cNvPr>
          <p:cNvSpPr/>
          <p:nvPr/>
        </p:nvSpPr>
        <p:spPr>
          <a:xfrm>
            <a:off x="1187567" y="9795666"/>
            <a:ext cx="12199248" cy="2828716"/>
          </a:xfrm>
          <a:prstGeom prst="roundRect">
            <a:avLst>
              <a:gd name="adj" fmla="val 3663"/>
            </a:avLst>
          </a:prstGeom>
          <a:noFill/>
          <a:ln w="38100">
            <a:solidFill>
              <a:srgbClr val="4F4C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3000" b="1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Повышение качества предоставления социальных услуг </a:t>
            </a:r>
            <a:r>
              <a:rPr lang="ru-RU" sz="30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за счет мониторинга всех этапов взаимодействия </a:t>
            </a:r>
          </a:p>
          <a:p>
            <a:pPr marL="0" indent="0" algn="ctr">
              <a:buNone/>
            </a:pPr>
            <a:r>
              <a:rPr lang="ru-RU" sz="30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с подопечным от первого контакта до заключения </a:t>
            </a:r>
          </a:p>
          <a:p>
            <a:pPr marL="0" indent="0" algn="ctr">
              <a:buNone/>
            </a:pPr>
            <a:r>
              <a:rPr lang="ru-RU" sz="30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договора-оферты и последующего обслуживания.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="" xmlns:a16="http://schemas.microsoft.com/office/drawing/2014/main" id="{D22F7306-EDCF-298D-BC52-4ADD220F6241}"/>
              </a:ext>
            </a:extLst>
          </p:cNvPr>
          <p:cNvSpPr/>
          <p:nvPr/>
        </p:nvSpPr>
        <p:spPr>
          <a:xfrm>
            <a:off x="1187567" y="6526916"/>
            <a:ext cx="12199248" cy="2829580"/>
          </a:xfrm>
          <a:prstGeom prst="roundRect">
            <a:avLst>
              <a:gd name="adj" fmla="val 3663"/>
            </a:avLst>
          </a:prstGeom>
          <a:noFill/>
          <a:ln w="38100">
            <a:solidFill>
              <a:srgbClr val="4F4C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3000" b="1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Повышение эффективности и выстраивание системы </a:t>
            </a:r>
            <a:r>
              <a:rPr lang="ru-RU" sz="3000" b="1" dirty="0" err="1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проактивного</a:t>
            </a:r>
            <a:r>
              <a:rPr lang="ru-RU" sz="3000" b="1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 выявления </a:t>
            </a:r>
          </a:p>
          <a:p>
            <a:pPr marL="0" indent="0" algn="ctr">
              <a:buNone/>
            </a:pPr>
            <a:r>
              <a:rPr lang="ru-RU" sz="30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на основании критериев выявления, нуждающихся в социальном обслуживании в форме на дому. </a:t>
            </a:r>
          </a:p>
        </p:txBody>
      </p:sp>
      <p:pic>
        <p:nvPicPr>
          <p:cNvPr id="37" name="Image 1" descr=" ">
            <a:extLst>
              <a:ext uri="{FF2B5EF4-FFF2-40B4-BE49-F238E27FC236}">
                <a16:creationId xmlns="" xmlns:a16="http://schemas.microsoft.com/office/drawing/2014/main" id="{7E23DC08-A48D-2886-A098-4E4BF7A497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41037"/>
          <a:stretch/>
        </p:blipFill>
        <p:spPr>
          <a:xfrm>
            <a:off x="13715999" y="2261978"/>
            <a:ext cx="9738935" cy="1144079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216601D-02A2-1E23-AC30-C17A5EA564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8638" y="1025525"/>
            <a:ext cx="3276600" cy="11049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3164800" y="12439650"/>
            <a:ext cx="1146175" cy="99060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="" xmlns:a16="http://schemas.microsoft.com/office/drawing/2014/main" id="{D22F7306-EDCF-298D-BC52-4ADD220F6241}"/>
              </a:ext>
            </a:extLst>
          </p:cNvPr>
          <p:cNvSpPr/>
          <p:nvPr/>
        </p:nvSpPr>
        <p:spPr>
          <a:xfrm>
            <a:off x="1187567" y="3218068"/>
            <a:ext cx="12199248" cy="2814814"/>
          </a:xfrm>
          <a:prstGeom prst="roundRect">
            <a:avLst>
              <a:gd name="adj" fmla="val 3663"/>
            </a:avLst>
          </a:prstGeom>
          <a:noFill/>
          <a:ln w="38100">
            <a:solidFill>
              <a:srgbClr val="4F4C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3000" b="1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Проведение мероприятий по поздравлению ветеранов ВОВ </a:t>
            </a:r>
            <a:r>
              <a:rPr lang="ru-RU" sz="30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в преддверии 80-летия Победы в Великой Отечественной войне и другим памятным праздничным датам.</a:t>
            </a:r>
          </a:p>
        </p:txBody>
      </p:sp>
    </p:spTree>
    <p:extLst>
      <p:ext uri="{BB962C8B-B14F-4D97-AF65-F5344CB8AC3E}">
        <p14:creationId xmlns:p14="http://schemas.microsoft.com/office/powerpoint/2010/main" val="123116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7DE22A4E-7668-4BE0-9D8A-A4A6A618E927}"/>
              </a:ext>
            </a:extLst>
          </p:cNvPr>
          <p:cNvSpPr txBox="1"/>
          <p:nvPr/>
        </p:nvSpPr>
        <p:spPr>
          <a:xfrm>
            <a:off x="12248582" y="10102232"/>
            <a:ext cx="565403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Создание корпоративного  университета для системного обучения и развития </a:t>
            </a:r>
          </a:p>
          <a:p>
            <a:r>
              <a:rPr lang="ru-RU" sz="2400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сотрудников , в т.ч школа наставничества, тренинговые комнаты по отработке  навыков. </a:t>
            </a:r>
          </a:p>
        </p:txBody>
      </p:sp>
      <p:sp>
        <p:nvSpPr>
          <p:cNvPr id="10" name="Shape 1"/>
          <p:cNvSpPr/>
          <p:nvPr/>
        </p:nvSpPr>
        <p:spPr>
          <a:xfrm>
            <a:off x="7659057" y="990600"/>
            <a:ext cx="19420727" cy="19418300"/>
          </a:xfrm>
          <a:prstGeom prst="ellipse">
            <a:avLst/>
          </a:prstGeom>
          <a:noFill/>
          <a:ln/>
        </p:spPr>
      </p:sp>
      <p:sp>
        <p:nvSpPr>
          <p:cNvPr id="48" name="Овал 47">
            <a:extLst>
              <a:ext uri="{FF2B5EF4-FFF2-40B4-BE49-F238E27FC236}">
                <a16:creationId xmlns="" xmlns:a16="http://schemas.microsoft.com/office/drawing/2014/main" id="{7D382D1C-5EC6-717B-2520-31DA51447600}"/>
              </a:ext>
            </a:extLst>
          </p:cNvPr>
          <p:cNvSpPr/>
          <p:nvPr/>
        </p:nvSpPr>
        <p:spPr>
          <a:xfrm>
            <a:off x="2634837" y="-7670528"/>
            <a:ext cx="6695494" cy="66745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 2">
            <a:extLst>
              <a:ext uri="{FF2B5EF4-FFF2-40B4-BE49-F238E27FC236}">
                <a16:creationId xmlns="" xmlns:a16="http://schemas.microsoft.com/office/drawing/2014/main" id="{333095C3-2273-668D-532E-587EDF3B8D01}"/>
              </a:ext>
            </a:extLst>
          </p:cNvPr>
          <p:cNvSpPr/>
          <p:nvPr/>
        </p:nvSpPr>
        <p:spPr>
          <a:xfrm>
            <a:off x="1957927" y="133741"/>
            <a:ext cx="20471320" cy="29042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5000" b="1" dirty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ПЛАНЫ УЧРЕЖДЕНИЯ </a:t>
            </a:r>
            <a:r>
              <a:rPr lang="ru-RU" sz="5000" b="1" dirty="0">
                <a:solidFill>
                  <a:srgbClr val="FED659"/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НА 2025 ГОД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="" xmlns:a16="http://schemas.microsoft.com/office/drawing/2014/main" id="{624F84EC-24D4-D5AB-E0D1-F66A95E7DA5D}"/>
              </a:ext>
            </a:extLst>
          </p:cNvPr>
          <p:cNvGrpSpPr/>
          <p:nvPr/>
        </p:nvGrpSpPr>
        <p:grpSpPr>
          <a:xfrm>
            <a:off x="675333" y="2519040"/>
            <a:ext cx="23036508" cy="3448593"/>
            <a:chOff x="734935" y="2519040"/>
            <a:chExt cx="23036508" cy="3448593"/>
          </a:xfrm>
        </p:grpSpPr>
        <p:sp>
          <p:nvSpPr>
            <p:cNvPr id="13" name="Скругленный прямоугольник 12">
              <a:extLst>
                <a:ext uri="{FF2B5EF4-FFF2-40B4-BE49-F238E27FC236}">
                  <a16:creationId xmlns="" xmlns:a16="http://schemas.microsoft.com/office/drawing/2014/main" id="{433E2E11-D3FD-6F6A-0EE3-1A7BBC96D74C}"/>
                </a:ext>
              </a:extLst>
            </p:cNvPr>
            <p:cNvSpPr/>
            <p:nvPr/>
          </p:nvSpPr>
          <p:spPr>
            <a:xfrm>
              <a:off x="734935" y="2519040"/>
              <a:ext cx="11387484" cy="3448593"/>
            </a:xfrm>
            <a:prstGeom prst="roundRect">
              <a:avLst>
                <a:gd name="adj" fmla="val 3663"/>
              </a:avLst>
            </a:prstGeom>
            <a:noFill/>
            <a:ln w="38100">
              <a:solidFill>
                <a:srgbClr val="4F4C4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None/>
              </a:pPr>
              <a:r>
                <a:rPr lang="ru-RU" sz="3000" b="1" dirty="0">
                  <a:solidFill>
                    <a:srgbClr val="4F4C47"/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Молодежный совет</a:t>
              </a:r>
            </a:p>
            <a:p>
              <a:pPr marL="0" indent="0" algn="ctr">
                <a:buNone/>
              </a:pPr>
              <a:r>
                <a:rPr lang="ru-RU" sz="3000" dirty="0">
                  <a:solidFill>
                    <a:srgbClr val="4F4C47"/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Не менее 50 мероприятий по АО и порядка 10 городских мероприятий</a:t>
              </a:r>
              <a:r>
                <a:rPr lang="ru-RU" sz="3000" b="1" dirty="0">
                  <a:solidFill>
                    <a:srgbClr val="4F4C47"/>
                  </a:solidFill>
                  <a:latin typeface="ALS Sector Bold" panose="02000000000000000000" pitchFamily="2" charset="0"/>
                  <a:ea typeface="ALS Sector Bold" pitchFamily="34" charset="-122"/>
                  <a:cs typeface="ALS Sector Bold" panose="02000000000000000000" pitchFamily="2" charset="0"/>
                </a:rPr>
                <a:t>, </a:t>
              </a:r>
              <a:r>
                <a:rPr lang="ru-RU" sz="3000" dirty="0">
                  <a:solidFill>
                    <a:srgbClr val="4F4C47"/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коллаборации с молодежными советами департамента, участие в городских мероприятиях</a:t>
              </a:r>
            </a:p>
          </p:txBody>
        </p:sp>
        <p:sp>
          <p:nvSpPr>
            <p:cNvPr id="14" name="Скругленный прямоугольник 13">
              <a:extLst>
                <a:ext uri="{FF2B5EF4-FFF2-40B4-BE49-F238E27FC236}">
                  <a16:creationId xmlns="" xmlns:a16="http://schemas.microsoft.com/office/drawing/2014/main" id="{D22F7306-EDCF-298D-BC52-4ADD220F6241}"/>
                </a:ext>
              </a:extLst>
            </p:cNvPr>
            <p:cNvSpPr/>
            <p:nvPr/>
          </p:nvSpPr>
          <p:spPr>
            <a:xfrm>
              <a:off x="13398401" y="2519040"/>
              <a:ext cx="10373042" cy="3448593"/>
            </a:xfrm>
            <a:prstGeom prst="roundRect">
              <a:avLst>
                <a:gd name="adj" fmla="val 3663"/>
              </a:avLst>
            </a:prstGeom>
            <a:noFill/>
            <a:ln w="38100">
              <a:solidFill>
                <a:srgbClr val="4F4C4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None/>
              </a:pPr>
              <a:r>
                <a:rPr lang="ru-RU" sz="3000" b="1" dirty="0">
                  <a:solidFill>
                    <a:srgbClr val="4F4C47"/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Работа со студентами</a:t>
              </a:r>
            </a:p>
            <a:p>
              <a:pPr marL="0" indent="0" algn="ctr">
                <a:buNone/>
              </a:pPr>
              <a:r>
                <a:rPr lang="ru-RU" sz="3000" dirty="0">
                  <a:solidFill>
                    <a:srgbClr val="4F4C47"/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Обеспечить увеличение привлеченных на работу студентов, проходящих практику в ГБУ МСП на 10%</a:t>
              </a:r>
            </a:p>
          </p:txBody>
        </p:sp>
      </p:grpSp>
      <p:sp>
        <p:nvSpPr>
          <p:cNvPr id="18" name="Text 8">
            <a:extLst>
              <a:ext uri="{FF2B5EF4-FFF2-40B4-BE49-F238E27FC236}">
                <a16:creationId xmlns="" xmlns:a16="http://schemas.microsoft.com/office/drawing/2014/main" id="{7ED1965E-1017-4FCF-5568-27EEE541FE16}"/>
              </a:ext>
            </a:extLst>
          </p:cNvPr>
          <p:cNvSpPr/>
          <p:nvPr/>
        </p:nvSpPr>
        <p:spPr>
          <a:xfrm>
            <a:off x="12335833" y="7331628"/>
            <a:ext cx="5105163" cy="32067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just">
              <a:lnSpc>
                <a:spcPts val="2675"/>
              </a:lnSpc>
            </a:pPr>
            <a:r>
              <a:rPr lang="ru-RU" sz="24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Участие в днях отрытых дверей, встречи со студентами.</a:t>
            </a:r>
          </a:p>
          <a:p>
            <a:pPr algn="just">
              <a:lnSpc>
                <a:spcPts val="2675"/>
              </a:lnSpc>
            </a:pPr>
            <a:endParaRPr lang="en-US" sz="2400" dirty="0">
              <a:latin typeface="ALS Sector Regular" panose="02000000000000000000" pitchFamily="2" charset="0"/>
              <a:cs typeface="ALS Sector Regular" panose="02000000000000000000" pitchFamily="2" charset="0"/>
            </a:endParaRPr>
          </a:p>
          <a:p>
            <a:pPr marL="0" indent="0" algn="just">
              <a:lnSpc>
                <a:spcPts val="2675"/>
              </a:lnSpc>
              <a:buNone/>
            </a:pPr>
            <a:r>
              <a:rPr lang="ru-RU" sz="24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Участие в ярмарках вакансий.</a:t>
            </a:r>
          </a:p>
        </p:txBody>
      </p:sp>
      <p:sp>
        <p:nvSpPr>
          <p:cNvPr id="25" name="Text 8">
            <a:extLst>
              <a:ext uri="{FF2B5EF4-FFF2-40B4-BE49-F238E27FC236}">
                <a16:creationId xmlns="" xmlns:a16="http://schemas.microsoft.com/office/drawing/2014/main" id="{F5976959-5BF7-8478-17AE-090E4BE299A0}"/>
              </a:ext>
            </a:extLst>
          </p:cNvPr>
          <p:cNvSpPr/>
          <p:nvPr/>
        </p:nvSpPr>
        <p:spPr>
          <a:xfrm>
            <a:off x="1947207" y="7004585"/>
            <a:ext cx="3567219" cy="5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just">
              <a:buNone/>
            </a:pPr>
            <a:r>
              <a:rPr lang="ru-RU" sz="3000" b="1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rPr>
              <a:t>ЗАПЛАНИРОВАНО</a:t>
            </a:r>
          </a:p>
        </p:txBody>
      </p:sp>
      <p:sp>
        <p:nvSpPr>
          <p:cNvPr id="39" name="Text 8">
            <a:extLst>
              <a:ext uri="{FF2B5EF4-FFF2-40B4-BE49-F238E27FC236}">
                <a16:creationId xmlns="" xmlns:a16="http://schemas.microsoft.com/office/drawing/2014/main" id="{2B13F78F-360C-9B7D-0C5A-3E52C571C6FB}"/>
              </a:ext>
            </a:extLst>
          </p:cNvPr>
          <p:cNvSpPr/>
          <p:nvPr/>
        </p:nvSpPr>
        <p:spPr>
          <a:xfrm>
            <a:off x="1245814" y="8307604"/>
            <a:ext cx="9211458" cy="196812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24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Проведение мероприятий по поздравлению ветеранов ВОВ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в рамках совместной акции с Департаментом образования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и науки города Москвы совместно с Колледжем добрых дел.</a:t>
            </a:r>
          </a:p>
        </p:txBody>
      </p:sp>
      <p:sp>
        <p:nvSpPr>
          <p:cNvPr id="40" name="Text 8">
            <a:extLst>
              <a:ext uri="{FF2B5EF4-FFF2-40B4-BE49-F238E27FC236}">
                <a16:creationId xmlns="" xmlns:a16="http://schemas.microsoft.com/office/drawing/2014/main" id="{7C46FFF0-C4BB-222A-CB84-A6E9188B0115}"/>
              </a:ext>
            </a:extLst>
          </p:cNvPr>
          <p:cNvSpPr/>
          <p:nvPr/>
        </p:nvSpPr>
        <p:spPr>
          <a:xfrm>
            <a:off x="1245814" y="10041532"/>
            <a:ext cx="7660442" cy="196812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24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Ежегодные акции </a:t>
            </a:r>
            <a:r>
              <a:rPr lang="ru-RU" sz="2400" b="1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«чистый дом», «чистые окна» </a:t>
            </a:r>
            <a:r>
              <a:rPr lang="ru-RU" sz="24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в квартирах ветеранов ВОВ.</a:t>
            </a:r>
          </a:p>
        </p:txBody>
      </p:sp>
      <p:pic>
        <p:nvPicPr>
          <p:cNvPr id="45" name="Рисунок 44" descr="Ежедневник">
            <a:extLst>
              <a:ext uri="{FF2B5EF4-FFF2-40B4-BE49-F238E27FC236}">
                <a16:creationId xmlns="" xmlns:a16="http://schemas.microsoft.com/office/drawing/2014/main" id="{AEECE0E4-6BCD-5DF5-83A1-9DFFB5C350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801" y="6842846"/>
            <a:ext cx="914400" cy="914400"/>
          </a:xfrm>
          <a:prstGeom prst="rect">
            <a:avLst/>
          </a:prstGeom>
        </p:spPr>
      </p:pic>
      <p:sp>
        <p:nvSpPr>
          <p:cNvPr id="46" name="Text 8">
            <a:extLst>
              <a:ext uri="{FF2B5EF4-FFF2-40B4-BE49-F238E27FC236}">
                <a16:creationId xmlns="" xmlns:a16="http://schemas.microsoft.com/office/drawing/2014/main" id="{2306BFF1-E700-0B8D-9F25-07B3412904EA}"/>
              </a:ext>
            </a:extLst>
          </p:cNvPr>
          <p:cNvSpPr/>
          <p:nvPr/>
        </p:nvSpPr>
        <p:spPr>
          <a:xfrm>
            <a:off x="13035510" y="7004585"/>
            <a:ext cx="3567219" cy="5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just">
              <a:buNone/>
            </a:pPr>
            <a:r>
              <a:rPr lang="ru-RU" sz="3000" b="1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rPr>
              <a:t>ЗАПЛАНИРОВАНО</a:t>
            </a:r>
          </a:p>
        </p:txBody>
      </p:sp>
      <p:pic>
        <p:nvPicPr>
          <p:cNvPr id="47" name="Рисунок 46" descr="Ежедневник">
            <a:extLst>
              <a:ext uri="{FF2B5EF4-FFF2-40B4-BE49-F238E27FC236}">
                <a16:creationId xmlns="" xmlns:a16="http://schemas.microsoft.com/office/drawing/2014/main" id="{B13B1840-310B-F8BA-6265-409AF38E2C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976104" y="6842846"/>
            <a:ext cx="914400" cy="914400"/>
          </a:xfrm>
          <a:prstGeom prst="rect">
            <a:avLst/>
          </a:prstGeom>
        </p:spPr>
      </p:pic>
      <p:sp>
        <p:nvSpPr>
          <p:cNvPr id="49" name="Text 8">
            <a:extLst>
              <a:ext uri="{FF2B5EF4-FFF2-40B4-BE49-F238E27FC236}">
                <a16:creationId xmlns="" xmlns:a16="http://schemas.microsoft.com/office/drawing/2014/main" id="{1E3AAFD5-0448-5C66-C313-E3278FAB50E1}"/>
              </a:ext>
            </a:extLst>
          </p:cNvPr>
          <p:cNvSpPr/>
          <p:nvPr/>
        </p:nvSpPr>
        <p:spPr>
          <a:xfrm>
            <a:off x="18685620" y="7430622"/>
            <a:ext cx="5009563" cy="32067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just">
              <a:lnSpc>
                <a:spcPts val="2675"/>
              </a:lnSpc>
              <a:buNone/>
            </a:pPr>
            <a:r>
              <a:rPr lang="ru-RU" sz="24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Совместные мероприятия </a:t>
            </a:r>
          </a:p>
          <a:p>
            <a:pPr marL="0" indent="0" algn="just">
              <a:lnSpc>
                <a:spcPts val="2675"/>
              </a:lnSpc>
              <a:buNone/>
            </a:pPr>
            <a:r>
              <a:rPr lang="ru-RU" sz="24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в рамках молодежного совета.</a:t>
            </a:r>
          </a:p>
          <a:p>
            <a:pPr marL="0" indent="0" algn="just">
              <a:lnSpc>
                <a:spcPts val="2675"/>
              </a:lnSpc>
              <a:buNone/>
            </a:pPr>
            <a:endParaRPr lang="ru-RU" sz="24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  <a:p>
            <a:pPr marL="0" indent="0" algn="just">
              <a:lnSpc>
                <a:spcPts val="2675"/>
              </a:lnSpc>
              <a:buNone/>
            </a:pPr>
            <a:r>
              <a:rPr lang="ru-RU" sz="24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Трудоустройство выпускников </a:t>
            </a:r>
          </a:p>
          <a:p>
            <a:pPr marL="0" indent="0" algn="just">
              <a:lnSpc>
                <a:spcPts val="2675"/>
              </a:lnSpc>
              <a:buNone/>
            </a:pPr>
            <a:r>
              <a:rPr lang="ru-RU" sz="24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в ГБУ «МСП».</a:t>
            </a:r>
          </a:p>
        </p:txBody>
      </p:sp>
      <p:cxnSp>
        <p:nvCxnSpPr>
          <p:cNvPr id="59" name="Прямая соединительная линия 58">
            <a:extLst>
              <a:ext uri="{FF2B5EF4-FFF2-40B4-BE49-F238E27FC236}">
                <a16:creationId xmlns="" xmlns:a16="http://schemas.microsoft.com/office/drawing/2014/main" id="{99D1E441-CAAA-E033-B0CE-F77961BC001E}"/>
              </a:ext>
            </a:extLst>
          </p:cNvPr>
          <p:cNvCxnSpPr>
            <a:cxnSpLocks/>
          </p:cNvCxnSpPr>
          <p:nvPr/>
        </p:nvCxnSpPr>
        <p:spPr>
          <a:xfrm>
            <a:off x="12045757" y="8304024"/>
            <a:ext cx="0" cy="503952"/>
          </a:xfrm>
          <a:prstGeom prst="line">
            <a:avLst/>
          </a:prstGeom>
          <a:ln w="57150">
            <a:solidFill>
              <a:srgbClr val="FED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="" xmlns:a16="http://schemas.microsoft.com/office/drawing/2014/main" id="{FBF3692D-0CE0-B54C-D72F-1F4639E3B6A1}"/>
              </a:ext>
            </a:extLst>
          </p:cNvPr>
          <p:cNvCxnSpPr>
            <a:cxnSpLocks/>
          </p:cNvCxnSpPr>
          <p:nvPr/>
        </p:nvCxnSpPr>
        <p:spPr>
          <a:xfrm>
            <a:off x="12045757" y="9121312"/>
            <a:ext cx="0" cy="503952"/>
          </a:xfrm>
          <a:prstGeom prst="line">
            <a:avLst/>
          </a:prstGeom>
          <a:ln w="57150">
            <a:solidFill>
              <a:srgbClr val="FED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="" xmlns:a16="http://schemas.microsoft.com/office/drawing/2014/main" id="{B498EC5F-4D54-F4AC-4DA1-69CE8EFA87CC}"/>
              </a:ext>
            </a:extLst>
          </p:cNvPr>
          <p:cNvCxnSpPr>
            <a:cxnSpLocks/>
          </p:cNvCxnSpPr>
          <p:nvPr/>
        </p:nvCxnSpPr>
        <p:spPr>
          <a:xfrm>
            <a:off x="18445904" y="9301361"/>
            <a:ext cx="0" cy="503952"/>
          </a:xfrm>
          <a:prstGeom prst="line">
            <a:avLst/>
          </a:prstGeom>
          <a:ln w="57150">
            <a:solidFill>
              <a:srgbClr val="FED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="" xmlns:a16="http://schemas.microsoft.com/office/drawing/2014/main" id="{56D115A6-B071-CB7C-B280-B49DF675CB2E}"/>
              </a:ext>
            </a:extLst>
          </p:cNvPr>
          <p:cNvCxnSpPr>
            <a:cxnSpLocks/>
          </p:cNvCxnSpPr>
          <p:nvPr/>
        </p:nvCxnSpPr>
        <p:spPr>
          <a:xfrm>
            <a:off x="18445904" y="8304024"/>
            <a:ext cx="0" cy="503952"/>
          </a:xfrm>
          <a:prstGeom prst="line">
            <a:avLst/>
          </a:prstGeom>
          <a:ln w="57150">
            <a:solidFill>
              <a:srgbClr val="FED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="" xmlns:a16="http://schemas.microsoft.com/office/drawing/2014/main" id="{E703FAD2-835E-BC81-BC70-ACD592FF088B}"/>
              </a:ext>
            </a:extLst>
          </p:cNvPr>
          <p:cNvCxnSpPr>
            <a:cxnSpLocks/>
          </p:cNvCxnSpPr>
          <p:nvPr/>
        </p:nvCxnSpPr>
        <p:spPr>
          <a:xfrm>
            <a:off x="1000972" y="8522299"/>
            <a:ext cx="0" cy="1519233"/>
          </a:xfrm>
          <a:prstGeom prst="line">
            <a:avLst/>
          </a:prstGeom>
          <a:ln w="57150">
            <a:solidFill>
              <a:srgbClr val="FED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>
            <a:extLst>
              <a:ext uri="{FF2B5EF4-FFF2-40B4-BE49-F238E27FC236}">
                <a16:creationId xmlns="" xmlns:a16="http://schemas.microsoft.com/office/drawing/2014/main" id="{72D5E665-473E-C506-2CAC-9685208FA958}"/>
              </a:ext>
            </a:extLst>
          </p:cNvPr>
          <p:cNvCxnSpPr>
            <a:cxnSpLocks/>
          </p:cNvCxnSpPr>
          <p:nvPr/>
        </p:nvCxnSpPr>
        <p:spPr>
          <a:xfrm>
            <a:off x="1000972" y="10545484"/>
            <a:ext cx="0" cy="993848"/>
          </a:xfrm>
          <a:prstGeom prst="line">
            <a:avLst/>
          </a:prstGeom>
          <a:ln w="57150">
            <a:solidFill>
              <a:srgbClr val="FED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>
            <a:extLst>
              <a:ext uri="{FF2B5EF4-FFF2-40B4-BE49-F238E27FC236}">
                <a16:creationId xmlns="" xmlns:a16="http://schemas.microsoft.com/office/drawing/2014/main" id="{A05C654A-3E46-A04E-09F4-2CABE05E5051}"/>
              </a:ext>
            </a:extLst>
          </p:cNvPr>
          <p:cNvCxnSpPr>
            <a:cxnSpLocks/>
          </p:cNvCxnSpPr>
          <p:nvPr/>
        </p:nvCxnSpPr>
        <p:spPr>
          <a:xfrm>
            <a:off x="12045757" y="10121437"/>
            <a:ext cx="0" cy="1919787"/>
          </a:xfrm>
          <a:prstGeom prst="line">
            <a:avLst/>
          </a:prstGeom>
          <a:ln w="57150">
            <a:solidFill>
              <a:srgbClr val="FED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3C22DEA-9DAF-E4FA-F299-A04B2E826D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8638" y="1025525"/>
            <a:ext cx="3276600" cy="1104900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23164800" y="12439650"/>
            <a:ext cx="1146175" cy="99060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13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 2"/>
          <p:cNvSpPr/>
          <p:nvPr/>
        </p:nvSpPr>
        <p:spPr>
          <a:xfrm>
            <a:off x="4347175" y="1030727"/>
            <a:ext cx="18581836" cy="14903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5000" b="1" dirty="0">
                <a:solidFill>
                  <a:srgbClr val="FED659"/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РЕЗУЛЬТАТЫ ДЕЯТЕЛЬНОСТИ </a:t>
            </a:r>
            <a:r>
              <a:rPr lang="ru-RU" sz="5000" b="1" dirty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РУКОВОДИТЕЛЯ СОЦИАЛЬНОЙ СЛУЖБЫ НА ТЕРРИТОРИИ РАЙОНА </a:t>
            </a:r>
            <a:r>
              <a:rPr lang="ru-RU" sz="5000" b="1" dirty="0" smtClean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ЛОМОНОСОВСКИЙ</a:t>
            </a:r>
            <a:endParaRPr lang="ru-RU" sz="5000" b="1" dirty="0">
              <a:solidFill>
                <a:srgbClr val="4F4C47"/>
              </a:solidFill>
              <a:latin typeface="Moskvich Sans Bold" pitchFamily="2" charset="0"/>
              <a:ea typeface="Stolzl Bold" pitchFamily="34" charset="-122"/>
              <a:cs typeface="Stolzl Bold" pitchFamily="34" charset="-120"/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38A28BAA-F2B8-DA3D-5CAF-4CAE95044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8638" y="1025525"/>
            <a:ext cx="3276600" cy="1104900"/>
          </a:xfrm>
          <a:prstGeom prst="rect">
            <a:avLst/>
          </a:prstGeom>
        </p:spPr>
      </p:pic>
      <p:sp>
        <p:nvSpPr>
          <p:cNvPr id="63" name="Скругленный прямоугольник 62">
            <a:extLst>
              <a:ext uri="{FF2B5EF4-FFF2-40B4-BE49-F238E27FC236}">
                <a16:creationId xmlns="" xmlns:a16="http://schemas.microsoft.com/office/drawing/2014/main" id="{D22F7306-EDCF-298D-BC52-4ADD220F6241}"/>
              </a:ext>
            </a:extLst>
          </p:cNvPr>
          <p:cNvSpPr/>
          <p:nvPr/>
        </p:nvSpPr>
        <p:spPr>
          <a:xfrm>
            <a:off x="132730" y="3100040"/>
            <a:ext cx="17524655" cy="9235774"/>
          </a:xfrm>
          <a:prstGeom prst="roundRect">
            <a:avLst>
              <a:gd name="adj" fmla="val 3663"/>
            </a:avLst>
          </a:prstGeom>
          <a:noFill/>
          <a:ln w="38100">
            <a:solidFill>
              <a:srgbClr val="4F4C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sz="3000" b="1" dirty="0" err="1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Брундукова</a:t>
            </a:r>
            <a:r>
              <a:rPr lang="ru-RU" sz="3000" b="1" dirty="0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 Марина Викторовна</a:t>
            </a:r>
            <a:endParaRPr lang="ru-RU" sz="3000" b="1" dirty="0">
              <a:solidFill>
                <a:srgbClr val="4F4C47"/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  <a:p>
            <a:pPr lvl="1"/>
            <a:r>
              <a:rPr lang="ru-RU" sz="3000" b="1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Справочная служба Департамента труда и социальной защиты населения Москвы:</a:t>
            </a:r>
          </a:p>
          <a:p>
            <a:pPr lvl="1"/>
            <a:r>
              <a:rPr lang="ru-RU" sz="3000" b="1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8 (495) 870-44-44</a:t>
            </a:r>
          </a:p>
          <a:p>
            <a:pPr lvl="1"/>
            <a:r>
              <a:rPr lang="ru-RU" sz="3000" b="1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Электронная почта руководителя</a:t>
            </a:r>
          </a:p>
          <a:p>
            <a:pPr lvl="1"/>
            <a:r>
              <a:rPr lang="en-US" sz="3000" b="1" dirty="0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BrundukovaMV@social.mos.ru</a:t>
            </a:r>
            <a:endParaRPr lang="ru-RU" sz="3000" b="1" dirty="0">
              <a:solidFill>
                <a:srgbClr val="4F4C47"/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  <a:p>
            <a:pPr lvl="1"/>
            <a:r>
              <a:rPr lang="ru-RU" sz="3000" b="1" dirty="0">
                <a:solidFill>
                  <a:srgbClr val="FF0000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	</a:t>
            </a:r>
            <a:r>
              <a:rPr lang="ru-RU" sz="3000" b="1" dirty="0">
                <a:solidFill>
                  <a:schemeClr val="tx1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-</a:t>
            </a:r>
            <a:r>
              <a:rPr lang="ru-RU" sz="3000" b="1" dirty="0" smtClean="0">
                <a:solidFill>
                  <a:schemeClr val="tx1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ежедневный </a:t>
            </a:r>
            <a:r>
              <a:rPr lang="ru-RU" sz="3000" b="1" dirty="0">
                <a:solidFill>
                  <a:schemeClr val="tx1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мониторинг </a:t>
            </a:r>
            <a:r>
              <a:rPr lang="ru-RU" sz="3000" b="1" dirty="0" smtClean="0">
                <a:solidFill>
                  <a:schemeClr val="tx1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оказания социальных услуг</a:t>
            </a:r>
            <a:r>
              <a:rPr lang="ru-RU" sz="3000" b="1" dirty="0">
                <a:solidFill>
                  <a:schemeClr val="tx1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, </a:t>
            </a:r>
          </a:p>
          <a:p>
            <a:pPr lvl="1"/>
            <a:r>
              <a:rPr lang="ru-RU" sz="3000" b="1" dirty="0">
                <a:solidFill>
                  <a:schemeClr val="tx1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	-</a:t>
            </a:r>
            <a:r>
              <a:rPr lang="ru-RU" sz="3000" b="1" dirty="0" err="1">
                <a:solidFill>
                  <a:schemeClr val="tx1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проактивное</a:t>
            </a:r>
            <a:r>
              <a:rPr lang="ru-RU" sz="3000" b="1" dirty="0">
                <a:solidFill>
                  <a:schemeClr val="tx1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 выявления нуждающихся в социальном обслуживании на дому (3 чел.), </a:t>
            </a:r>
          </a:p>
          <a:p>
            <a:pPr lvl="1"/>
            <a:r>
              <a:rPr lang="ru-RU" sz="3000" b="1" dirty="0">
                <a:solidFill>
                  <a:schemeClr val="tx1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	-работа с обращениями, письмами, </a:t>
            </a:r>
          </a:p>
          <a:p>
            <a:pPr lvl="1"/>
            <a:r>
              <a:rPr lang="ru-RU" sz="3000" b="1" dirty="0">
                <a:solidFill>
                  <a:schemeClr val="tx1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	-</a:t>
            </a:r>
            <a:r>
              <a:rPr lang="ru-RU" sz="3000" b="1" dirty="0" smtClean="0">
                <a:solidFill>
                  <a:schemeClr val="tx1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межведомственное </a:t>
            </a:r>
            <a:r>
              <a:rPr lang="ru-RU" sz="3000" b="1" dirty="0">
                <a:solidFill>
                  <a:schemeClr val="tx1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взаимодействие </a:t>
            </a:r>
            <a:r>
              <a:rPr lang="ru-RU" sz="3000" b="1" dirty="0" smtClean="0">
                <a:solidFill>
                  <a:schemeClr val="tx1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со </a:t>
            </a:r>
            <a:r>
              <a:rPr lang="ru-RU" sz="3000" b="1" dirty="0">
                <a:solidFill>
                  <a:schemeClr val="tx1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структурными подразделениями ДТСЗН, с Московским домом ветеранов, государственными и районными организациями, </a:t>
            </a:r>
          </a:p>
          <a:p>
            <a:pPr lvl="1"/>
            <a:r>
              <a:rPr lang="ru-RU" sz="3000" b="1" dirty="0">
                <a:solidFill>
                  <a:schemeClr val="tx1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	-координация работы по поздравлению </a:t>
            </a:r>
            <a:r>
              <a:rPr lang="ru-RU" sz="3000" b="1" dirty="0" smtClean="0">
                <a:solidFill>
                  <a:schemeClr val="tx1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юбиляров и ветеранов с памятными датами, установления местонахождени</a:t>
            </a:r>
            <a:r>
              <a:rPr lang="ru-RU" sz="3000" b="1" dirty="0">
                <a:solidFill>
                  <a:schemeClr val="tx1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я</a:t>
            </a:r>
            <a:r>
              <a:rPr lang="ru-RU" sz="3000" b="1" dirty="0" smtClean="0">
                <a:solidFill>
                  <a:schemeClr val="tx1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, согласования </a:t>
            </a:r>
            <a:r>
              <a:rPr lang="ru-RU" sz="3000" b="1" dirty="0">
                <a:solidFill>
                  <a:schemeClr val="tx1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даты и времени поздравления, </a:t>
            </a:r>
          </a:p>
          <a:p>
            <a:pPr lvl="1"/>
            <a:r>
              <a:rPr lang="ru-RU" sz="3000" b="1" dirty="0">
                <a:solidFill>
                  <a:schemeClr val="tx1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	-вручение альбомов </a:t>
            </a:r>
            <a:r>
              <a:rPr lang="ru-RU" sz="3000" b="1" dirty="0" smtClean="0">
                <a:solidFill>
                  <a:schemeClr val="tx1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«Слово </a:t>
            </a:r>
            <a:r>
              <a:rPr lang="ru-RU" sz="3000" b="1" dirty="0">
                <a:solidFill>
                  <a:schemeClr val="tx1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С</a:t>
            </a:r>
            <a:r>
              <a:rPr lang="ru-RU" sz="3000" b="1" dirty="0" smtClean="0">
                <a:solidFill>
                  <a:schemeClr val="tx1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олдата Победы» - 5 альбомов, </a:t>
            </a:r>
            <a:endParaRPr lang="ru-RU" sz="3000" b="1" dirty="0">
              <a:solidFill>
                <a:schemeClr val="tx1"/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  <a:p>
            <a:pPr lvl="1"/>
            <a:r>
              <a:rPr lang="ru-RU" sz="3000" b="1" dirty="0">
                <a:solidFill>
                  <a:schemeClr val="tx1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	-выход в составе комиссии по </a:t>
            </a:r>
            <a:r>
              <a:rPr lang="ru-RU" sz="3000" b="1" dirty="0" smtClean="0">
                <a:solidFill>
                  <a:schemeClr val="tx1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обращениям, письмам за </a:t>
            </a:r>
            <a:r>
              <a:rPr lang="ru-RU" sz="3000" b="1" dirty="0">
                <a:solidFill>
                  <a:schemeClr val="tx1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2024 год </a:t>
            </a:r>
            <a:r>
              <a:rPr lang="ru-RU" sz="3000" b="1" dirty="0" smtClean="0">
                <a:solidFill>
                  <a:schemeClr val="tx1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 - 5 выходов,  </a:t>
            </a:r>
            <a:endParaRPr lang="ru-RU" sz="3000" b="1" dirty="0">
              <a:solidFill>
                <a:schemeClr val="tx1"/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  <a:p>
            <a:pPr lvl="1"/>
            <a:r>
              <a:rPr lang="ru-RU" sz="3000" b="1" dirty="0">
                <a:solidFill>
                  <a:schemeClr val="tx1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	-организация акции «Пасхальный кулич» - 50 штук, </a:t>
            </a:r>
          </a:p>
          <a:p>
            <a:pPr lvl="1"/>
            <a:r>
              <a:rPr lang="ru-RU" sz="3000" b="1" dirty="0">
                <a:solidFill>
                  <a:schemeClr val="tx1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	-</a:t>
            </a:r>
            <a:r>
              <a:rPr lang="ru-RU" sz="3000" b="1" dirty="0" smtClean="0">
                <a:solidFill>
                  <a:schemeClr val="tx1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организация волонтёрской </a:t>
            </a:r>
            <a:r>
              <a:rPr lang="ru-RU" sz="3000" b="1" dirty="0">
                <a:solidFill>
                  <a:schemeClr val="tx1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акции </a:t>
            </a:r>
            <a:r>
              <a:rPr lang="ru-RU" sz="3000" b="1" dirty="0" smtClean="0">
                <a:solidFill>
                  <a:schemeClr val="tx1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по вручению новогодних </a:t>
            </a:r>
            <a:r>
              <a:rPr lang="ru-RU" sz="3000" b="1" dirty="0">
                <a:solidFill>
                  <a:schemeClr val="tx1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подарков одиноким </a:t>
            </a:r>
            <a:r>
              <a:rPr lang="ru-RU" sz="3000" b="1" dirty="0" smtClean="0">
                <a:solidFill>
                  <a:schemeClr val="tx1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получателям </a:t>
            </a:r>
            <a:r>
              <a:rPr lang="ru-RU" sz="3000" b="1" dirty="0">
                <a:solidFill>
                  <a:schemeClr val="tx1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социальных услуг 100шт, </a:t>
            </a:r>
          </a:p>
        </p:txBody>
      </p:sp>
      <p:grpSp>
        <p:nvGrpSpPr>
          <p:cNvPr id="64" name="Группа 63">
            <a:extLst>
              <a:ext uri="{FF2B5EF4-FFF2-40B4-BE49-F238E27FC236}">
                <a16:creationId xmlns="" xmlns:a16="http://schemas.microsoft.com/office/drawing/2014/main" id="{5C193843-5BB1-436B-5CDE-E92EC245DC1D}"/>
              </a:ext>
            </a:extLst>
          </p:cNvPr>
          <p:cNvGrpSpPr/>
          <p:nvPr/>
        </p:nvGrpSpPr>
        <p:grpSpPr>
          <a:xfrm>
            <a:off x="16981755" y="3768401"/>
            <a:ext cx="8063903" cy="8374632"/>
            <a:chOff x="12194495" y="3288389"/>
            <a:chExt cx="8063903" cy="8374632"/>
          </a:xfrm>
        </p:grpSpPr>
        <p:sp>
          <p:nvSpPr>
            <p:cNvPr id="65" name="Полилиния 64">
              <a:extLst>
                <a:ext uri="{FF2B5EF4-FFF2-40B4-BE49-F238E27FC236}">
                  <a16:creationId xmlns="" xmlns:a16="http://schemas.microsoft.com/office/drawing/2014/main" id="{8C142AF8-35F1-8BA3-03B2-1946A7F3A70A}"/>
                </a:ext>
              </a:extLst>
            </p:cNvPr>
            <p:cNvSpPr/>
            <p:nvPr/>
          </p:nvSpPr>
          <p:spPr>
            <a:xfrm>
              <a:off x="12194495" y="3288389"/>
              <a:ext cx="5034776" cy="4007574"/>
            </a:xfrm>
            <a:custGeom>
              <a:avLst/>
              <a:gdLst>
                <a:gd name="connsiteX0" fmla="*/ 1812835 w 5034776"/>
                <a:gd name="connsiteY0" fmla="*/ 3987415 h 4007574"/>
                <a:gd name="connsiteX1" fmla="*/ 1357433 w 5034776"/>
                <a:gd name="connsiteY1" fmla="*/ 4007274 h 4007574"/>
                <a:gd name="connsiteX2" fmla="*/ 983213 w 5034776"/>
                <a:gd name="connsiteY2" fmla="*/ 3988164 h 4007574"/>
                <a:gd name="connsiteX3" fmla="*/ 241420 w 5034776"/>
                <a:gd name="connsiteY3" fmla="*/ 3582293 h 4007574"/>
                <a:gd name="connsiteX4" fmla="*/ 15440 w 5034776"/>
                <a:gd name="connsiteY4" fmla="*/ 2566240 h 4007574"/>
                <a:gd name="connsiteX5" fmla="*/ 1315247 w 5034776"/>
                <a:gd name="connsiteY5" fmla="*/ 517598 h 4007574"/>
                <a:gd name="connsiteX6" fmla="*/ 3321478 w 5034776"/>
                <a:gd name="connsiteY6" fmla="*/ 27164 h 4007574"/>
                <a:gd name="connsiteX7" fmla="*/ 4931658 w 5034776"/>
                <a:gd name="connsiteY7" fmla="*/ 625496 h 4007574"/>
                <a:gd name="connsiteX8" fmla="*/ 5034776 w 5034776"/>
                <a:gd name="connsiteY8" fmla="*/ 704516 h 4007574"/>
                <a:gd name="connsiteX9" fmla="*/ 4550182 w 5034776"/>
                <a:gd name="connsiteY9" fmla="*/ 842688 h 4007574"/>
                <a:gd name="connsiteX10" fmla="*/ 4371634 w 5034776"/>
                <a:gd name="connsiteY10" fmla="*/ 950916 h 4007574"/>
                <a:gd name="connsiteX11" fmla="*/ 4131088 w 5034776"/>
                <a:gd name="connsiteY11" fmla="*/ 762957 h 4007574"/>
                <a:gd name="connsiteX12" fmla="*/ 3755744 w 5034776"/>
                <a:gd name="connsiteY12" fmla="*/ 605777 h 4007574"/>
                <a:gd name="connsiteX13" fmla="*/ 3227070 w 5034776"/>
                <a:gd name="connsiteY13" fmla="*/ 618488 h 4007574"/>
                <a:gd name="connsiteX14" fmla="*/ 2980572 w 5034776"/>
                <a:gd name="connsiteY14" fmla="*/ 770013 h 4007574"/>
                <a:gd name="connsiteX15" fmla="*/ 2869843 w 5034776"/>
                <a:gd name="connsiteY15" fmla="*/ 568311 h 4007574"/>
                <a:gd name="connsiteX16" fmla="*/ 2721729 w 5034776"/>
                <a:gd name="connsiteY16" fmla="*/ 550948 h 4007574"/>
                <a:gd name="connsiteX17" fmla="*/ 2647561 w 5034776"/>
                <a:gd name="connsiteY17" fmla="*/ 587237 h 4007574"/>
                <a:gd name="connsiteX18" fmla="*/ 2541357 w 5034776"/>
                <a:gd name="connsiteY18" fmla="*/ 692477 h 4007574"/>
                <a:gd name="connsiteX19" fmla="*/ 2267418 w 5034776"/>
                <a:gd name="connsiteY19" fmla="*/ 972216 h 4007574"/>
                <a:gd name="connsiteX20" fmla="*/ 2159307 w 5034776"/>
                <a:gd name="connsiteY20" fmla="*/ 1421749 h 4007574"/>
                <a:gd name="connsiteX21" fmla="*/ 2172738 w 5034776"/>
                <a:gd name="connsiteY21" fmla="*/ 1495849 h 4007574"/>
                <a:gd name="connsiteX22" fmla="*/ 2430082 w 5034776"/>
                <a:gd name="connsiteY22" fmla="*/ 2046418 h 4007574"/>
                <a:gd name="connsiteX23" fmla="*/ 1889159 w 5034776"/>
                <a:gd name="connsiteY23" fmla="*/ 2032164 h 4007574"/>
                <a:gd name="connsiteX24" fmla="*/ 1724641 w 5034776"/>
                <a:gd name="connsiteY24" fmla="*/ 2276452 h 4007574"/>
                <a:gd name="connsiteX25" fmla="*/ 1837590 w 5034776"/>
                <a:gd name="connsiteY25" fmla="*/ 2752024 h 4007574"/>
                <a:gd name="connsiteX26" fmla="*/ 1972754 w 5034776"/>
                <a:gd name="connsiteY26" fmla="*/ 2928348 h 4007574"/>
                <a:gd name="connsiteX27" fmla="*/ 1782113 w 5034776"/>
                <a:gd name="connsiteY27" fmla="*/ 3312199 h 4007574"/>
                <a:gd name="connsiteX28" fmla="*/ 1819628 w 5034776"/>
                <a:gd name="connsiteY28" fmla="*/ 3910170 h 4007574"/>
                <a:gd name="connsiteX29" fmla="*/ 1812835 w 5034776"/>
                <a:gd name="connsiteY29" fmla="*/ 3987415 h 4007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034776" h="4007574">
                  <a:moveTo>
                    <a:pt x="1812835" y="3987415"/>
                  </a:moveTo>
                  <a:cubicBezTo>
                    <a:pt x="1806805" y="3984792"/>
                    <a:pt x="1409299" y="4006564"/>
                    <a:pt x="1357433" y="4007274"/>
                  </a:cubicBezTo>
                  <a:cubicBezTo>
                    <a:pt x="1233360" y="4008963"/>
                    <a:pt x="1106425" y="4003654"/>
                    <a:pt x="983213" y="3988164"/>
                  </a:cubicBezTo>
                  <a:cubicBezTo>
                    <a:pt x="694831" y="3951905"/>
                    <a:pt x="420045" y="3814716"/>
                    <a:pt x="241420" y="3582293"/>
                  </a:cubicBezTo>
                  <a:cubicBezTo>
                    <a:pt x="21289" y="3295867"/>
                    <a:pt x="-30650" y="2916503"/>
                    <a:pt x="15440" y="2566240"/>
                  </a:cubicBezTo>
                  <a:cubicBezTo>
                    <a:pt x="120841" y="1765238"/>
                    <a:pt x="686188" y="998646"/>
                    <a:pt x="1315247" y="517598"/>
                  </a:cubicBezTo>
                  <a:cubicBezTo>
                    <a:pt x="1888570" y="79171"/>
                    <a:pt x="2614095" y="-66660"/>
                    <a:pt x="3321478" y="27164"/>
                  </a:cubicBezTo>
                  <a:cubicBezTo>
                    <a:pt x="3812267" y="92257"/>
                    <a:pt x="4542152" y="310067"/>
                    <a:pt x="4931658" y="625496"/>
                  </a:cubicBezTo>
                  <a:cubicBezTo>
                    <a:pt x="4963581" y="651322"/>
                    <a:pt x="5010737" y="673153"/>
                    <a:pt x="5034776" y="704516"/>
                  </a:cubicBezTo>
                  <a:cubicBezTo>
                    <a:pt x="4867908" y="727890"/>
                    <a:pt x="4699531" y="761010"/>
                    <a:pt x="4550182" y="842688"/>
                  </a:cubicBezTo>
                  <a:cubicBezTo>
                    <a:pt x="4489254" y="876013"/>
                    <a:pt x="4433097" y="919246"/>
                    <a:pt x="4371634" y="950916"/>
                  </a:cubicBezTo>
                  <a:cubicBezTo>
                    <a:pt x="4290852" y="889249"/>
                    <a:pt x="4213720" y="821976"/>
                    <a:pt x="4131088" y="762957"/>
                  </a:cubicBezTo>
                  <a:cubicBezTo>
                    <a:pt x="4046219" y="702399"/>
                    <a:pt x="3865238" y="587577"/>
                    <a:pt x="3755744" y="605777"/>
                  </a:cubicBezTo>
                  <a:cubicBezTo>
                    <a:pt x="3580963" y="544821"/>
                    <a:pt x="3396931" y="535721"/>
                    <a:pt x="3227070" y="618488"/>
                  </a:cubicBezTo>
                  <a:cubicBezTo>
                    <a:pt x="3177043" y="642864"/>
                    <a:pt x="3016681" y="735398"/>
                    <a:pt x="2980572" y="770013"/>
                  </a:cubicBezTo>
                  <a:cubicBezTo>
                    <a:pt x="2962664" y="693781"/>
                    <a:pt x="2941812" y="612157"/>
                    <a:pt x="2869843" y="568311"/>
                  </a:cubicBezTo>
                  <a:cubicBezTo>
                    <a:pt x="2825437" y="541254"/>
                    <a:pt x="2771245" y="537001"/>
                    <a:pt x="2721729" y="550948"/>
                  </a:cubicBezTo>
                  <a:cubicBezTo>
                    <a:pt x="2695690" y="558286"/>
                    <a:pt x="2669508" y="571362"/>
                    <a:pt x="2647561" y="587237"/>
                  </a:cubicBezTo>
                  <a:cubicBezTo>
                    <a:pt x="2607890" y="615929"/>
                    <a:pt x="2576619" y="658490"/>
                    <a:pt x="2541357" y="692477"/>
                  </a:cubicBezTo>
                  <a:cubicBezTo>
                    <a:pt x="2448341" y="782121"/>
                    <a:pt x="2329864" y="855837"/>
                    <a:pt x="2267418" y="972216"/>
                  </a:cubicBezTo>
                  <a:cubicBezTo>
                    <a:pt x="2217182" y="1065831"/>
                    <a:pt x="2159385" y="1315063"/>
                    <a:pt x="2159307" y="1421749"/>
                  </a:cubicBezTo>
                  <a:cubicBezTo>
                    <a:pt x="2159287" y="1447035"/>
                    <a:pt x="2165365" y="1471819"/>
                    <a:pt x="2172738" y="1495849"/>
                  </a:cubicBezTo>
                  <a:cubicBezTo>
                    <a:pt x="2225236" y="1666912"/>
                    <a:pt x="2342477" y="1888625"/>
                    <a:pt x="2430082" y="2046418"/>
                  </a:cubicBezTo>
                  <a:cubicBezTo>
                    <a:pt x="2287156" y="2010562"/>
                    <a:pt x="2020605" y="1956336"/>
                    <a:pt x="1889159" y="2032164"/>
                  </a:cubicBezTo>
                  <a:cubicBezTo>
                    <a:pt x="1802824" y="2081966"/>
                    <a:pt x="1748540" y="2182448"/>
                    <a:pt x="1724641" y="2276452"/>
                  </a:cubicBezTo>
                  <a:cubicBezTo>
                    <a:pt x="1681977" y="2444255"/>
                    <a:pt x="1751630" y="2610252"/>
                    <a:pt x="1837590" y="2752024"/>
                  </a:cubicBezTo>
                  <a:cubicBezTo>
                    <a:pt x="1875776" y="2815010"/>
                    <a:pt x="1920221" y="2876477"/>
                    <a:pt x="1972754" y="2928348"/>
                  </a:cubicBezTo>
                  <a:cubicBezTo>
                    <a:pt x="1856364" y="3027817"/>
                    <a:pt x="1794566" y="3159652"/>
                    <a:pt x="1782113" y="3312199"/>
                  </a:cubicBezTo>
                  <a:cubicBezTo>
                    <a:pt x="1766867" y="3498937"/>
                    <a:pt x="1831862" y="3706892"/>
                    <a:pt x="1819628" y="3910170"/>
                  </a:cubicBezTo>
                  <a:cubicBezTo>
                    <a:pt x="1818212" y="3933714"/>
                    <a:pt x="1819190" y="3965102"/>
                    <a:pt x="1812835" y="3987415"/>
                  </a:cubicBezTo>
                  <a:close/>
                </a:path>
              </a:pathLst>
            </a:custGeom>
            <a:solidFill>
              <a:srgbClr val="F5F5F5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олилиния 65">
              <a:extLst>
                <a:ext uri="{FF2B5EF4-FFF2-40B4-BE49-F238E27FC236}">
                  <a16:creationId xmlns="" xmlns:a16="http://schemas.microsoft.com/office/drawing/2014/main" id="{58469CFE-28DA-1EE7-4327-300BF9A9ABFA}"/>
                </a:ext>
              </a:extLst>
            </p:cNvPr>
            <p:cNvSpPr/>
            <p:nvPr/>
          </p:nvSpPr>
          <p:spPr>
            <a:xfrm>
              <a:off x="17831261" y="5026113"/>
              <a:ext cx="2427137" cy="5867546"/>
            </a:xfrm>
            <a:custGeom>
              <a:avLst/>
              <a:gdLst>
                <a:gd name="connsiteX0" fmla="*/ 486037 w 2427137"/>
                <a:gd name="connsiteY0" fmla="*/ 0 h 5867546"/>
                <a:gd name="connsiteX1" fmla="*/ 544092 w 2427137"/>
                <a:gd name="connsiteY1" fmla="*/ 34293 h 5867546"/>
                <a:gd name="connsiteX2" fmla="*/ 633829 w 2427137"/>
                <a:gd name="connsiteY2" fmla="*/ 157243 h 5867546"/>
                <a:gd name="connsiteX3" fmla="*/ 1261544 w 2427137"/>
                <a:gd name="connsiteY3" fmla="*/ 1141270 h 5867546"/>
                <a:gd name="connsiteX4" fmla="*/ 1528416 w 2427137"/>
                <a:gd name="connsiteY4" fmla="*/ 1661015 h 5867546"/>
                <a:gd name="connsiteX5" fmla="*/ 1951159 w 2427137"/>
                <a:gd name="connsiteY5" fmla="*/ 2545398 h 5867546"/>
                <a:gd name="connsiteX6" fmla="*/ 2052185 w 2427137"/>
                <a:gd name="connsiteY6" fmla="*/ 2767597 h 5867546"/>
                <a:gd name="connsiteX7" fmla="*/ 2285967 w 2427137"/>
                <a:gd name="connsiteY7" fmla="*/ 3409279 h 5867546"/>
                <a:gd name="connsiteX8" fmla="*/ 2421642 w 2427137"/>
                <a:gd name="connsiteY8" fmla="*/ 4376181 h 5867546"/>
                <a:gd name="connsiteX9" fmla="*/ 1817334 w 2427137"/>
                <a:gd name="connsiteY9" fmla="*/ 5569370 h 5867546"/>
                <a:gd name="connsiteX10" fmla="*/ 955692 w 2427137"/>
                <a:gd name="connsiteY10" fmla="*/ 5867388 h 5867546"/>
                <a:gd name="connsiteX11" fmla="*/ 729989 w 2427137"/>
                <a:gd name="connsiteY11" fmla="*/ 5862229 h 5867546"/>
                <a:gd name="connsiteX12" fmla="*/ 689597 w 2427137"/>
                <a:gd name="connsiteY12" fmla="*/ 5781593 h 5867546"/>
                <a:gd name="connsiteX13" fmla="*/ 591199 w 2427137"/>
                <a:gd name="connsiteY13" fmla="*/ 5570100 h 5867546"/>
                <a:gd name="connsiteX14" fmla="*/ 382675 w 2427137"/>
                <a:gd name="connsiteY14" fmla="*/ 5124875 h 5867546"/>
                <a:gd name="connsiteX15" fmla="*/ 269141 w 2427137"/>
                <a:gd name="connsiteY15" fmla="*/ 4864620 h 5867546"/>
                <a:gd name="connsiteX16" fmla="*/ 119013 w 2427137"/>
                <a:gd name="connsiteY16" fmla="*/ 4263767 h 5867546"/>
                <a:gd name="connsiteX17" fmla="*/ 10639 w 2427137"/>
                <a:gd name="connsiteY17" fmla="*/ 3713865 h 5867546"/>
                <a:gd name="connsiteX18" fmla="*/ 22027 w 2427137"/>
                <a:gd name="connsiteY18" fmla="*/ 3175448 h 5867546"/>
                <a:gd name="connsiteX19" fmla="*/ 435182 w 2427137"/>
                <a:gd name="connsiteY19" fmla="*/ 1879340 h 5867546"/>
                <a:gd name="connsiteX20" fmla="*/ 514164 w 2427137"/>
                <a:gd name="connsiteY20" fmla="*/ 1657569 h 5867546"/>
                <a:gd name="connsiteX21" fmla="*/ 511634 w 2427137"/>
                <a:gd name="connsiteY21" fmla="*/ 1375922 h 5867546"/>
                <a:gd name="connsiteX22" fmla="*/ 517814 w 2427137"/>
                <a:gd name="connsiteY22" fmla="*/ 1056833 h 5867546"/>
                <a:gd name="connsiteX23" fmla="*/ 605409 w 2427137"/>
                <a:gd name="connsiteY23" fmla="*/ 370337 h 5867546"/>
                <a:gd name="connsiteX24" fmla="*/ 486037 w 2427137"/>
                <a:gd name="connsiteY24" fmla="*/ 0 h 5867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427137" h="5867546">
                  <a:moveTo>
                    <a:pt x="486037" y="0"/>
                  </a:moveTo>
                  <a:cubicBezTo>
                    <a:pt x="515673" y="2141"/>
                    <a:pt x="525016" y="12263"/>
                    <a:pt x="544092" y="34293"/>
                  </a:cubicBezTo>
                  <a:cubicBezTo>
                    <a:pt x="577184" y="72538"/>
                    <a:pt x="602879" y="117217"/>
                    <a:pt x="633829" y="157243"/>
                  </a:cubicBezTo>
                  <a:cubicBezTo>
                    <a:pt x="871162" y="464015"/>
                    <a:pt x="1077156" y="800161"/>
                    <a:pt x="1261544" y="1141270"/>
                  </a:cubicBezTo>
                  <a:cubicBezTo>
                    <a:pt x="1354054" y="1312435"/>
                    <a:pt x="1439410" y="1487971"/>
                    <a:pt x="1528416" y="1661015"/>
                  </a:cubicBezTo>
                  <a:cubicBezTo>
                    <a:pt x="1680297" y="1950443"/>
                    <a:pt x="1821324" y="2245443"/>
                    <a:pt x="1951159" y="2545398"/>
                  </a:cubicBezTo>
                  <a:cubicBezTo>
                    <a:pt x="1984202" y="2619707"/>
                    <a:pt x="2020067" y="2692898"/>
                    <a:pt x="2052185" y="2767597"/>
                  </a:cubicBezTo>
                  <a:cubicBezTo>
                    <a:pt x="2141241" y="2974954"/>
                    <a:pt x="2221925" y="3193211"/>
                    <a:pt x="2285967" y="3409279"/>
                  </a:cubicBezTo>
                  <a:cubicBezTo>
                    <a:pt x="2378282" y="3720776"/>
                    <a:pt x="2447579" y="4049403"/>
                    <a:pt x="2421642" y="4376181"/>
                  </a:cubicBezTo>
                  <a:cubicBezTo>
                    <a:pt x="2386555" y="4838342"/>
                    <a:pt x="2169125" y="5267606"/>
                    <a:pt x="1817334" y="5569370"/>
                  </a:cubicBezTo>
                  <a:cubicBezTo>
                    <a:pt x="1542675" y="5802957"/>
                    <a:pt x="1311181" y="5871329"/>
                    <a:pt x="955692" y="5867388"/>
                  </a:cubicBezTo>
                  <a:cubicBezTo>
                    <a:pt x="905665" y="5866852"/>
                    <a:pt x="767313" y="5852399"/>
                    <a:pt x="729989" y="5862229"/>
                  </a:cubicBezTo>
                  <a:cubicBezTo>
                    <a:pt x="714027" y="5838968"/>
                    <a:pt x="702007" y="5807190"/>
                    <a:pt x="689597" y="5781593"/>
                  </a:cubicBezTo>
                  <a:cubicBezTo>
                    <a:pt x="655776" y="5711566"/>
                    <a:pt x="624388" y="5640419"/>
                    <a:pt x="591199" y="5570100"/>
                  </a:cubicBezTo>
                  <a:cubicBezTo>
                    <a:pt x="520296" y="5422356"/>
                    <a:pt x="450755" y="5273931"/>
                    <a:pt x="382675" y="5124875"/>
                  </a:cubicBezTo>
                  <a:cubicBezTo>
                    <a:pt x="343305" y="5038885"/>
                    <a:pt x="301893" y="4953383"/>
                    <a:pt x="269141" y="4864620"/>
                  </a:cubicBezTo>
                  <a:cubicBezTo>
                    <a:pt x="198238" y="4672349"/>
                    <a:pt x="164222" y="4463289"/>
                    <a:pt x="119013" y="4263767"/>
                  </a:cubicBezTo>
                  <a:cubicBezTo>
                    <a:pt x="77990" y="4082786"/>
                    <a:pt x="29862" y="3898691"/>
                    <a:pt x="10639" y="3713865"/>
                  </a:cubicBezTo>
                  <a:cubicBezTo>
                    <a:pt x="-8194" y="3532641"/>
                    <a:pt x="-553" y="3355894"/>
                    <a:pt x="22027" y="3175448"/>
                  </a:cubicBezTo>
                  <a:cubicBezTo>
                    <a:pt x="80375" y="2708275"/>
                    <a:pt x="238435" y="2303884"/>
                    <a:pt x="435182" y="1879340"/>
                  </a:cubicBezTo>
                  <a:cubicBezTo>
                    <a:pt x="467836" y="1808850"/>
                    <a:pt x="503507" y="1735237"/>
                    <a:pt x="514164" y="1657569"/>
                  </a:cubicBezTo>
                  <a:cubicBezTo>
                    <a:pt x="526768" y="1565755"/>
                    <a:pt x="515429" y="1468281"/>
                    <a:pt x="511634" y="1375922"/>
                  </a:cubicBezTo>
                  <a:cubicBezTo>
                    <a:pt x="506719" y="1269538"/>
                    <a:pt x="508762" y="1162945"/>
                    <a:pt x="517814" y="1056833"/>
                  </a:cubicBezTo>
                  <a:cubicBezTo>
                    <a:pt x="539323" y="826288"/>
                    <a:pt x="622587" y="604191"/>
                    <a:pt x="605409" y="370337"/>
                  </a:cubicBezTo>
                  <a:cubicBezTo>
                    <a:pt x="596017" y="242064"/>
                    <a:pt x="529737" y="119246"/>
                    <a:pt x="486037" y="0"/>
                  </a:cubicBezTo>
                  <a:close/>
                </a:path>
              </a:pathLst>
            </a:custGeom>
            <a:solidFill>
              <a:srgbClr val="F5F5F5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" name="Полилиния 66">
              <a:extLst>
                <a:ext uri="{FF2B5EF4-FFF2-40B4-BE49-F238E27FC236}">
                  <a16:creationId xmlns="" xmlns:a16="http://schemas.microsoft.com/office/drawing/2014/main" id="{71E921AF-8B9A-9BED-0935-14023C7A7342}"/>
                </a:ext>
              </a:extLst>
            </p:cNvPr>
            <p:cNvSpPr/>
            <p:nvPr/>
          </p:nvSpPr>
          <p:spPr>
            <a:xfrm>
              <a:off x="13906227" y="3831563"/>
              <a:ext cx="5050416" cy="7831458"/>
            </a:xfrm>
            <a:custGeom>
              <a:avLst/>
              <a:gdLst>
                <a:gd name="connsiteX0" fmla="*/ 718349 w 5050416"/>
                <a:gd name="connsiteY0" fmla="*/ 1503244 h 7831458"/>
                <a:gd name="connsiteX1" fmla="*/ 461005 w 5050416"/>
                <a:gd name="connsiteY1" fmla="*/ 952675 h 7831458"/>
                <a:gd name="connsiteX2" fmla="*/ 447574 w 5050416"/>
                <a:gd name="connsiteY2" fmla="*/ 878575 h 7831458"/>
                <a:gd name="connsiteX3" fmla="*/ 555686 w 5050416"/>
                <a:gd name="connsiteY3" fmla="*/ 429043 h 7831458"/>
                <a:gd name="connsiteX4" fmla="*/ 829624 w 5050416"/>
                <a:gd name="connsiteY4" fmla="*/ 149303 h 7831458"/>
                <a:gd name="connsiteX5" fmla="*/ 935828 w 5050416"/>
                <a:gd name="connsiteY5" fmla="*/ 44063 h 7831458"/>
                <a:gd name="connsiteX6" fmla="*/ 1009997 w 5050416"/>
                <a:gd name="connsiteY6" fmla="*/ 7774 h 7831458"/>
                <a:gd name="connsiteX7" fmla="*/ 1158110 w 5050416"/>
                <a:gd name="connsiteY7" fmla="*/ 25137 h 7831458"/>
                <a:gd name="connsiteX8" fmla="*/ 1268840 w 5050416"/>
                <a:gd name="connsiteY8" fmla="*/ 226839 h 7831458"/>
                <a:gd name="connsiteX9" fmla="*/ 1515337 w 5050416"/>
                <a:gd name="connsiteY9" fmla="*/ 75315 h 7831458"/>
                <a:gd name="connsiteX10" fmla="*/ 2044011 w 5050416"/>
                <a:gd name="connsiteY10" fmla="*/ 62604 h 7831458"/>
                <a:gd name="connsiteX11" fmla="*/ 2419356 w 5050416"/>
                <a:gd name="connsiteY11" fmla="*/ 219783 h 7831458"/>
                <a:gd name="connsiteX12" fmla="*/ 2659902 w 5050416"/>
                <a:gd name="connsiteY12" fmla="*/ 407742 h 7831458"/>
                <a:gd name="connsiteX13" fmla="*/ 2838449 w 5050416"/>
                <a:gd name="connsiteY13" fmla="*/ 299514 h 7831458"/>
                <a:gd name="connsiteX14" fmla="*/ 3323044 w 5050416"/>
                <a:gd name="connsiteY14" fmla="*/ 161343 h 7831458"/>
                <a:gd name="connsiteX15" fmla="*/ 3882338 w 5050416"/>
                <a:gd name="connsiteY15" fmla="*/ 339272 h 7831458"/>
                <a:gd name="connsiteX16" fmla="*/ 3889881 w 5050416"/>
                <a:gd name="connsiteY16" fmla="*/ 346261 h 7831458"/>
                <a:gd name="connsiteX17" fmla="*/ 4077674 w 5050416"/>
                <a:gd name="connsiteY17" fmla="*/ 279328 h 7831458"/>
                <a:gd name="connsiteX18" fmla="*/ 4215539 w 5050416"/>
                <a:gd name="connsiteY18" fmla="*/ 332839 h 7831458"/>
                <a:gd name="connsiteX19" fmla="*/ 4304059 w 5050416"/>
                <a:gd name="connsiteY19" fmla="*/ 833245 h 7831458"/>
                <a:gd name="connsiteX20" fmla="*/ 4411071 w 5050416"/>
                <a:gd name="connsiteY20" fmla="*/ 1194549 h 7831458"/>
                <a:gd name="connsiteX21" fmla="*/ 4530443 w 5050416"/>
                <a:gd name="connsiteY21" fmla="*/ 1564886 h 7831458"/>
                <a:gd name="connsiteX22" fmla="*/ 4442848 w 5050416"/>
                <a:gd name="connsiteY22" fmla="*/ 2251383 h 7831458"/>
                <a:gd name="connsiteX23" fmla="*/ 4436668 w 5050416"/>
                <a:gd name="connsiteY23" fmla="*/ 2570471 h 7831458"/>
                <a:gd name="connsiteX24" fmla="*/ 4439199 w 5050416"/>
                <a:gd name="connsiteY24" fmla="*/ 2852119 h 7831458"/>
                <a:gd name="connsiteX25" fmla="*/ 4360217 w 5050416"/>
                <a:gd name="connsiteY25" fmla="*/ 3073889 h 7831458"/>
                <a:gd name="connsiteX26" fmla="*/ 3947061 w 5050416"/>
                <a:gd name="connsiteY26" fmla="*/ 4369998 h 7831458"/>
                <a:gd name="connsiteX27" fmla="*/ 3935673 w 5050416"/>
                <a:gd name="connsiteY27" fmla="*/ 4908415 h 7831458"/>
                <a:gd name="connsiteX28" fmla="*/ 4044048 w 5050416"/>
                <a:gd name="connsiteY28" fmla="*/ 5458317 h 7831458"/>
                <a:gd name="connsiteX29" fmla="*/ 4194175 w 5050416"/>
                <a:gd name="connsiteY29" fmla="*/ 6059169 h 7831458"/>
                <a:gd name="connsiteX30" fmla="*/ 4307709 w 5050416"/>
                <a:gd name="connsiteY30" fmla="*/ 6319424 h 7831458"/>
                <a:gd name="connsiteX31" fmla="*/ 4516233 w 5050416"/>
                <a:gd name="connsiteY31" fmla="*/ 6764650 h 7831458"/>
                <a:gd name="connsiteX32" fmla="*/ 4614631 w 5050416"/>
                <a:gd name="connsiteY32" fmla="*/ 6976143 h 7831458"/>
                <a:gd name="connsiteX33" fmla="*/ 4655023 w 5050416"/>
                <a:gd name="connsiteY33" fmla="*/ 7056778 h 7831458"/>
                <a:gd name="connsiteX34" fmla="*/ 4903306 w 5050416"/>
                <a:gd name="connsiteY34" fmla="*/ 7556605 h 7831458"/>
                <a:gd name="connsiteX35" fmla="*/ 4994258 w 5050416"/>
                <a:gd name="connsiteY35" fmla="*/ 7715736 h 7831458"/>
                <a:gd name="connsiteX36" fmla="*/ 5046328 w 5050416"/>
                <a:gd name="connsiteY36" fmla="*/ 7801190 h 7831458"/>
                <a:gd name="connsiteX37" fmla="*/ 5047205 w 5050416"/>
                <a:gd name="connsiteY37" fmla="*/ 7829658 h 7831458"/>
                <a:gd name="connsiteX38" fmla="*/ 5038688 w 5050416"/>
                <a:gd name="connsiteY38" fmla="*/ 7831459 h 7831458"/>
                <a:gd name="connsiteX39" fmla="*/ 4604704 w 5050416"/>
                <a:gd name="connsiteY39" fmla="*/ 7023736 h 7831458"/>
                <a:gd name="connsiteX40" fmla="*/ 3694252 w 5050416"/>
                <a:gd name="connsiteY40" fmla="*/ 6704647 h 7831458"/>
                <a:gd name="connsiteX41" fmla="*/ 3489863 w 5050416"/>
                <a:gd name="connsiteY41" fmla="*/ 6590287 h 7831458"/>
                <a:gd name="connsiteX42" fmla="*/ 3361683 w 5050416"/>
                <a:gd name="connsiteY42" fmla="*/ 6510381 h 7831458"/>
                <a:gd name="connsiteX43" fmla="*/ 3341828 w 5050416"/>
                <a:gd name="connsiteY43" fmla="*/ 6505222 h 7831458"/>
                <a:gd name="connsiteX44" fmla="*/ 3427379 w 5050416"/>
                <a:gd name="connsiteY44" fmla="*/ 7132305 h 7831458"/>
                <a:gd name="connsiteX45" fmla="*/ 3419107 w 5050416"/>
                <a:gd name="connsiteY45" fmla="*/ 7129141 h 7831458"/>
                <a:gd name="connsiteX46" fmla="*/ 3406454 w 5050416"/>
                <a:gd name="connsiteY46" fmla="*/ 7094347 h 7831458"/>
                <a:gd name="connsiteX47" fmla="*/ 3302070 w 5050416"/>
                <a:gd name="connsiteY47" fmla="*/ 6461571 h 7831458"/>
                <a:gd name="connsiteX48" fmla="*/ 3297301 w 5050416"/>
                <a:gd name="connsiteY48" fmla="*/ 6460549 h 7831458"/>
                <a:gd name="connsiteX49" fmla="*/ 3241386 w 5050416"/>
                <a:gd name="connsiteY49" fmla="*/ 6421082 h 7831458"/>
                <a:gd name="connsiteX50" fmla="*/ 2999770 w 5050416"/>
                <a:gd name="connsiteY50" fmla="*/ 6138443 h 7831458"/>
                <a:gd name="connsiteX51" fmla="*/ 3164838 w 5050416"/>
                <a:gd name="connsiteY51" fmla="*/ 4947151 h 7831458"/>
                <a:gd name="connsiteX52" fmla="*/ 2925606 w 5050416"/>
                <a:gd name="connsiteY52" fmla="*/ 4888025 h 7831458"/>
                <a:gd name="connsiteX53" fmla="*/ 2366458 w 5050416"/>
                <a:gd name="connsiteY53" fmla="*/ 4335301 h 7831458"/>
                <a:gd name="connsiteX54" fmla="*/ 2306651 w 5050416"/>
                <a:gd name="connsiteY54" fmla="*/ 4427616 h 7831458"/>
                <a:gd name="connsiteX55" fmla="*/ 2193225 w 5050416"/>
                <a:gd name="connsiteY55" fmla="*/ 4467277 h 7831458"/>
                <a:gd name="connsiteX56" fmla="*/ 1612587 w 5050416"/>
                <a:gd name="connsiteY56" fmla="*/ 4342600 h 7831458"/>
                <a:gd name="connsiteX57" fmla="*/ 1324093 w 5050416"/>
                <a:gd name="connsiteY57" fmla="*/ 4167167 h 7831458"/>
                <a:gd name="connsiteX58" fmla="*/ 995349 w 5050416"/>
                <a:gd name="connsiteY58" fmla="*/ 4141910 h 7831458"/>
                <a:gd name="connsiteX59" fmla="*/ 823945 w 5050416"/>
                <a:gd name="connsiteY59" fmla="*/ 4122347 h 7831458"/>
                <a:gd name="connsiteX60" fmla="*/ 777150 w 5050416"/>
                <a:gd name="connsiteY60" fmla="*/ 4178117 h 7831458"/>
                <a:gd name="connsiteX61" fmla="*/ 493303 w 5050416"/>
                <a:gd name="connsiteY61" fmla="*/ 4355983 h 7831458"/>
                <a:gd name="connsiteX62" fmla="*/ 393747 w 5050416"/>
                <a:gd name="connsiteY62" fmla="*/ 4378417 h 7831458"/>
                <a:gd name="connsiteX63" fmla="*/ 360762 w 5050416"/>
                <a:gd name="connsiteY63" fmla="*/ 4365910 h 7831458"/>
                <a:gd name="connsiteX64" fmla="*/ 365430 w 5050416"/>
                <a:gd name="connsiteY64" fmla="*/ 4354961 h 7831458"/>
                <a:gd name="connsiteX65" fmla="*/ 406740 w 5050416"/>
                <a:gd name="connsiteY65" fmla="*/ 4346201 h 7831458"/>
                <a:gd name="connsiteX66" fmla="*/ 790119 w 5050416"/>
                <a:gd name="connsiteY66" fmla="*/ 4116848 h 7831458"/>
                <a:gd name="connsiteX67" fmla="*/ 587006 w 5050416"/>
                <a:gd name="connsiteY67" fmla="*/ 4050812 h 7831458"/>
                <a:gd name="connsiteX68" fmla="*/ 568932 w 5050416"/>
                <a:gd name="connsiteY68" fmla="*/ 4027891 h 7831458"/>
                <a:gd name="connsiteX69" fmla="*/ 576903 w 5050416"/>
                <a:gd name="connsiteY69" fmla="*/ 4016698 h 7831458"/>
                <a:gd name="connsiteX70" fmla="*/ 699891 w 5050416"/>
                <a:gd name="connsiteY70" fmla="*/ 4062394 h 7831458"/>
                <a:gd name="connsiteX71" fmla="*/ 791603 w 5050416"/>
                <a:gd name="connsiteY71" fmla="*/ 4085168 h 7831458"/>
                <a:gd name="connsiteX72" fmla="*/ 1211889 w 5050416"/>
                <a:gd name="connsiteY72" fmla="*/ 4118455 h 7831458"/>
                <a:gd name="connsiteX73" fmla="*/ 1341748 w 5050416"/>
                <a:gd name="connsiteY73" fmla="*/ 3926427 h 7831458"/>
                <a:gd name="connsiteX74" fmla="*/ 1368732 w 5050416"/>
                <a:gd name="connsiteY74" fmla="*/ 3873724 h 7831458"/>
                <a:gd name="connsiteX75" fmla="*/ 1379550 w 5050416"/>
                <a:gd name="connsiteY75" fmla="*/ 3874308 h 7831458"/>
                <a:gd name="connsiteX76" fmla="*/ 1385663 w 5050416"/>
                <a:gd name="connsiteY76" fmla="*/ 3881705 h 7831458"/>
                <a:gd name="connsiteX77" fmla="*/ 1259720 w 5050416"/>
                <a:gd name="connsiteY77" fmla="*/ 4124440 h 7831458"/>
                <a:gd name="connsiteX78" fmla="*/ 1367715 w 5050416"/>
                <a:gd name="connsiteY78" fmla="*/ 4143613 h 7831458"/>
                <a:gd name="connsiteX79" fmla="*/ 1572425 w 5050416"/>
                <a:gd name="connsiteY79" fmla="*/ 3649481 h 7831458"/>
                <a:gd name="connsiteX80" fmla="*/ 583487 w 5050416"/>
                <a:gd name="connsiteY80" fmla="*/ 3307038 h 7831458"/>
                <a:gd name="connsiteX81" fmla="*/ 581225 w 5050416"/>
                <a:gd name="connsiteY81" fmla="*/ 3313836 h 7831458"/>
                <a:gd name="connsiteX82" fmla="*/ 601717 w 5050416"/>
                <a:gd name="connsiteY82" fmla="*/ 3348899 h 7831458"/>
                <a:gd name="connsiteX83" fmla="*/ 562056 w 5050416"/>
                <a:gd name="connsiteY83" fmla="*/ 3679652 h 7831458"/>
                <a:gd name="connsiteX84" fmla="*/ 532629 w 5050416"/>
                <a:gd name="connsiteY84" fmla="*/ 3752210 h 7831458"/>
                <a:gd name="connsiteX85" fmla="*/ 472709 w 5050416"/>
                <a:gd name="connsiteY85" fmla="*/ 3800631 h 7831458"/>
                <a:gd name="connsiteX86" fmla="*/ 439335 w 5050416"/>
                <a:gd name="connsiteY86" fmla="*/ 3789974 h 7831458"/>
                <a:gd name="connsiteX87" fmla="*/ 399017 w 5050416"/>
                <a:gd name="connsiteY87" fmla="*/ 3688120 h 7831458"/>
                <a:gd name="connsiteX88" fmla="*/ 496218 w 5050416"/>
                <a:gd name="connsiteY88" fmla="*/ 3328844 h 7831458"/>
                <a:gd name="connsiteX89" fmla="*/ 402414 w 5050416"/>
                <a:gd name="connsiteY89" fmla="*/ 3395076 h 7831458"/>
                <a:gd name="connsiteX90" fmla="*/ 75393 w 5050416"/>
                <a:gd name="connsiteY90" fmla="*/ 3796494 h 7831458"/>
                <a:gd name="connsiteX91" fmla="*/ 49591 w 5050416"/>
                <a:gd name="connsiteY91" fmla="*/ 3901949 h 7831458"/>
                <a:gd name="connsiteX92" fmla="*/ 495172 w 5050416"/>
                <a:gd name="connsiteY92" fmla="*/ 4790600 h 7831458"/>
                <a:gd name="connsiteX93" fmla="*/ 959878 w 5050416"/>
                <a:gd name="connsiteY93" fmla="*/ 4482363 h 7831458"/>
                <a:gd name="connsiteX94" fmla="*/ 1048762 w 5050416"/>
                <a:gd name="connsiteY94" fmla="*/ 4366932 h 7831458"/>
                <a:gd name="connsiteX95" fmla="*/ 1058145 w 5050416"/>
                <a:gd name="connsiteY95" fmla="*/ 4369706 h 7831458"/>
                <a:gd name="connsiteX96" fmla="*/ 1061352 w 5050416"/>
                <a:gd name="connsiteY96" fmla="*/ 4379585 h 7831458"/>
                <a:gd name="connsiteX97" fmla="*/ 1051234 w 5050416"/>
                <a:gd name="connsiteY97" fmla="*/ 4409416 h 7831458"/>
                <a:gd name="connsiteX98" fmla="*/ 960277 w 5050416"/>
                <a:gd name="connsiteY98" fmla="*/ 4532049 h 7831458"/>
                <a:gd name="connsiteX99" fmla="*/ 514939 w 5050416"/>
                <a:gd name="connsiteY99" fmla="*/ 4816148 h 7831458"/>
                <a:gd name="connsiteX100" fmla="*/ 1171751 w 5050416"/>
                <a:gd name="connsiteY100" fmla="*/ 5566594 h 7831458"/>
                <a:gd name="connsiteX101" fmla="*/ 1385497 w 5050416"/>
                <a:gd name="connsiteY101" fmla="*/ 5297093 h 7831458"/>
                <a:gd name="connsiteX102" fmla="*/ 1412690 w 5050416"/>
                <a:gd name="connsiteY102" fmla="*/ 5287701 h 7831458"/>
                <a:gd name="connsiteX103" fmla="*/ 1415294 w 5050416"/>
                <a:gd name="connsiteY103" fmla="*/ 5292227 h 7831458"/>
                <a:gd name="connsiteX104" fmla="*/ 1278719 w 5050416"/>
                <a:gd name="connsiteY104" fmla="*/ 5672875 h 7831458"/>
                <a:gd name="connsiteX105" fmla="*/ 1445704 w 5050416"/>
                <a:gd name="connsiteY105" fmla="*/ 5841982 h 7831458"/>
                <a:gd name="connsiteX106" fmla="*/ 1611502 w 5050416"/>
                <a:gd name="connsiteY106" fmla="*/ 5553893 h 7831458"/>
                <a:gd name="connsiteX107" fmla="*/ 1639581 w 5050416"/>
                <a:gd name="connsiteY107" fmla="*/ 5540218 h 7831458"/>
                <a:gd name="connsiteX108" fmla="*/ 1643912 w 5050416"/>
                <a:gd name="connsiteY108" fmla="*/ 5552432 h 7831458"/>
                <a:gd name="connsiteX109" fmla="*/ 1644613 w 5050416"/>
                <a:gd name="connsiteY109" fmla="*/ 5557931 h 7831458"/>
                <a:gd name="connsiteX110" fmla="*/ 1644715 w 5050416"/>
                <a:gd name="connsiteY110" fmla="*/ 5551752 h 7831458"/>
                <a:gd name="connsiteX111" fmla="*/ 1550467 w 5050416"/>
                <a:gd name="connsiteY111" fmla="*/ 5950795 h 7831458"/>
                <a:gd name="connsiteX112" fmla="*/ 1670964 w 5050416"/>
                <a:gd name="connsiteY112" fmla="*/ 6092650 h 7831458"/>
                <a:gd name="connsiteX113" fmla="*/ 1811355 w 5050416"/>
                <a:gd name="connsiteY113" fmla="*/ 5857458 h 7831458"/>
                <a:gd name="connsiteX114" fmla="*/ 1838523 w 5050416"/>
                <a:gd name="connsiteY114" fmla="*/ 5847676 h 7831458"/>
                <a:gd name="connsiteX115" fmla="*/ 1694001 w 5050416"/>
                <a:gd name="connsiteY115" fmla="*/ 6119172 h 7831458"/>
                <a:gd name="connsiteX116" fmla="*/ 1880491 w 5050416"/>
                <a:gd name="connsiteY116" fmla="*/ 6380692 h 7831458"/>
                <a:gd name="connsiteX117" fmla="*/ 2527682 w 5050416"/>
                <a:gd name="connsiteY117" fmla="*/ 5624893 h 7831458"/>
                <a:gd name="connsiteX118" fmla="*/ 2667639 w 5050416"/>
                <a:gd name="connsiteY118" fmla="*/ 5359724 h 7831458"/>
                <a:gd name="connsiteX119" fmla="*/ 2696789 w 5050416"/>
                <a:gd name="connsiteY119" fmla="*/ 5331353 h 7831458"/>
                <a:gd name="connsiteX120" fmla="*/ 2702483 w 5050416"/>
                <a:gd name="connsiteY120" fmla="*/ 5345562 h 7831458"/>
                <a:gd name="connsiteX121" fmla="*/ 2632260 w 5050416"/>
                <a:gd name="connsiteY121" fmla="*/ 5501044 h 7831458"/>
                <a:gd name="connsiteX122" fmla="*/ 1952850 w 5050416"/>
                <a:gd name="connsiteY122" fmla="*/ 6346773 h 7831458"/>
                <a:gd name="connsiteX123" fmla="*/ 2256527 w 5050416"/>
                <a:gd name="connsiteY123" fmla="*/ 6158687 h 7831458"/>
                <a:gd name="connsiteX124" fmla="*/ 2616493 w 5050416"/>
                <a:gd name="connsiteY124" fmla="*/ 5888213 h 7831458"/>
                <a:gd name="connsiteX125" fmla="*/ 2661994 w 5050416"/>
                <a:gd name="connsiteY125" fmla="*/ 5888797 h 7831458"/>
                <a:gd name="connsiteX126" fmla="*/ 2670997 w 5050416"/>
                <a:gd name="connsiteY126" fmla="*/ 5908652 h 7831458"/>
                <a:gd name="connsiteX127" fmla="*/ 2092744 w 5050416"/>
                <a:gd name="connsiteY127" fmla="*/ 6760026 h 7831458"/>
                <a:gd name="connsiteX128" fmla="*/ 2195531 w 5050416"/>
                <a:gd name="connsiteY128" fmla="*/ 6995316 h 7831458"/>
                <a:gd name="connsiteX129" fmla="*/ 2434101 w 5050416"/>
                <a:gd name="connsiteY129" fmla="*/ 7762940 h 7831458"/>
                <a:gd name="connsiteX130" fmla="*/ 2426266 w 5050416"/>
                <a:gd name="connsiteY130" fmla="*/ 7767125 h 7831458"/>
                <a:gd name="connsiteX131" fmla="*/ 2411083 w 5050416"/>
                <a:gd name="connsiteY131" fmla="*/ 7736369 h 7831458"/>
                <a:gd name="connsiteX132" fmla="*/ 2382858 w 5050416"/>
                <a:gd name="connsiteY132" fmla="*/ 7629504 h 7831458"/>
                <a:gd name="connsiteX133" fmla="*/ 2272926 w 5050416"/>
                <a:gd name="connsiteY133" fmla="*/ 7289441 h 7831458"/>
                <a:gd name="connsiteX134" fmla="*/ 1937438 w 5050416"/>
                <a:gd name="connsiteY134" fmla="*/ 6536319 h 7831458"/>
                <a:gd name="connsiteX135" fmla="*/ 1616456 w 5050416"/>
                <a:gd name="connsiteY135" fmla="*/ 6076396 h 7831458"/>
                <a:gd name="connsiteX136" fmla="*/ 1059960 w 5050416"/>
                <a:gd name="connsiteY136" fmla="*/ 5496566 h 7831458"/>
                <a:gd name="connsiteX137" fmla="*/ 585959 w 5050416"/>
                <a:gd name="connsiteY137" fmla="*/ 4953964 h 7831458"/>
                <a:gd name="connsiteX138" fmla="*/ 17113 w 5050416"/>
                <a:gd name="connsiteY138" fmla="*/ 3927449 h 7831458"/>
                <a:gd name="connsiteX139" fmla="*/ 101102 w 5050416"/>
                <a:gd name="connsiteY139" fmla="*/ 3444241 h 7831458"/>
                <a:gd name="connsiteX140" fmla="*/ 107895 w 5050416"/>
                <a:gd name="connsiteY140" fmla="*/ 3366997 h 7831458"/>
                <a:gd name="connsiteX141" fmla="*/ 70380 w 5050416"/>
                <a:gd name="connsiteY141" fmla="*/ 2769025 h 7831458"/>
                <a:gd name="connsiteX142" fmla="*/ 261021 w 5050416"/>
                <a:gd name="connsiteY142" fmla="*/ 2385174 h 7831458"/>
                <a:gd name="connsiteX143" fmla="*/ 125857 w 5050416"/>
                <a:gd name="connsiteY143" fmla="*/ 2208850 h 7831458"/>
                <a:gd name="connsiteX144" fmla="*/ 12908 w 5050416"/>
                <a:gd name="connsiteY144" fmla="*/ 1733278 h 7831458"/>
                <a:gd name="connsiteX145" fmla="*/ 177426 w 5050416"/>
                <a:gd name="connsiteY145" fmla="*/ 1488990 h 7831458"/>
                <a:gd name="connsiteX146" fmla="*/ 718349 w 5050416"/>
                <a:gd name="connsiteY146" fmla="*/ 1503244 h 783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5050416" h="7831458">
                  <a:moveTo>
                    <a:pt x="718349" y="1503244"/>
                  </a:moveTo>
                  <a:cubicBezTo>
                    <a:pt x="630745" y="1345451"/>
                    <a:pt x="513504" y="1123739"/>
                    <a:pt x="461005" y="952675"/>
                  </a:cubicBezTo>
                  <a:cubicBezTo>
                    <a:pt x="453633" y="928645"/>
                    <a:pt x="447555" y="903861"/>
                    <a:pt x="447574" y="878575"/>
                  </a:cubicBezTo>
                  <a:cubicBezTo>
                    <a:pt x="447652" y="771889"/>
                    <a:pt x="505450" y="522657"/>
                    <a:pt x="555686" y="429043"/>
                  </a:cubicBezTo>
                  <a:cubicBezTo>
                    <a:pt x="618131" y="312663"/>
                    <a:pt x="736608" y="238947"/>
                    <a:pt x="829624" y="149303"/>
                  </a:cubicBezTo>
                  <a:cubicBezTo>
                    <a:pt x="864886" y="115316"/>
                    <a:pt x="896158" y="72755"/>
                    <a:pt x="935828" y="44063"/>
                  </a:cubicBezTo>
                  <a:cubicBezTo>
                    <a:pt x="957776" y="28189"/>
                    <a:pt x="983957" y="15113"/>
                    <a:pt x="1009997" y="7774"/>
                  </a:cubicBezTo>
                  <a:cubicBezTo>
                    <a:pt x="1059512" y="-6173"/>
                    <a:pt x="1113704" y="-1920"/>
                    <a:pt x="1158110" y="25137"/>
                  </a:cubicBezTo>
                  <a:cubicBezTo>
                    <a:pt x="1230079" y="68983"/>
                    <a:pt x="1250932" y="150607"/>
                    <a:pt x="1268840" y="226839"/>
                  </a:cubicBezTo>
                  <a:cubicBezTo>
                    <a:pt x="1304949" y="192225"/>
                    <a:pt x="1465311" y="99690"/>
                    <a:pt x="1515337" y="75315"/>
                  </a:cubicBezTo>
                  <a:cubicBezTo>
                    <a:pt x="1685198" y="-7453"/>
                    <a:pt x="1869230" y="1647"/>
                    <a:pt x="2044011" y="62604"/>
                  </a:cubicBezTo>
                  <a:cubicBezTo>
                    <a:pt x="2153505" y="44403"/>
                    <a:pt x="2334486" y="159226"/>
                    <a:pt x="2419356" y="219783"/>
                  </a:cubicBezTo>
                  <a:cubicBezTo>
                    <a:pt x="2501987" y="278803"/>
                    <a:pt x="2579119" y="346075"/>
                    <a:pt x="2659902" y="407742"/>
                  </a:cubicBezTo>
                  <a:cubicBezTo>
                    <a:pt x="2721364" y="376072"/>
                    <a:pt x="2777522" y="332839"/>
                    <a:pt x="2838449" y="299514"/>
                  </a:cubicBezTo>
                  <a:cubicBezTo>
                    <a:pt x="2987799" y="217836"/>
                    <a:pt x="3156176" y="184716"/>
                    <a:pt x="3323044" y="161343"/>
                  </a:cubicBezTo>
                  <a:cubicBezTo>
                    <a:pt x="3544854" y="150841"/>
                    <a:pt x="3713668" y="186692"/>
                    <a:pt x="3882338" y="339272"/>
                  </a:cubicBezTo>
                  <a:cubicBezTo>
                    <a:pt x="3884868" y="341569"/>
                    <a:pt x="3887399" y="343900"/>
                    <a:pt x="3889881" y="346261"/>
                  </a:cubicBezTo>
                  <a:cubicBezTo>
                    <a:pt x="3938690" y="298122"/>
                    <a:pt x="4010129" y="278545"/>
                    <a:pt x="4077674" y="279328"/>
                  </a:cubicBezTo>
                  <a:cubicBezTo>
                    <a:pt x="4128966" y="279922"/>
                    <a:pt x="4179820" y="294273"/>
                    <a:pt x="4215539" y="332839"/>
                  </a:cubicBezTo>
                  <a:cubicBezTo>
                    <a:pt x="4298657" y="422585"/>
                    <a:pt x="4281722" y="702130"/>
                    <a:pt x="4304059" y="833245"/>
                  </a:cubicBezTo>
                  <a:cubicBezTo>
                    <a:pt x="4324449" y="952904"/>
                    <a:pt x="4360898" y="1083377"/>
                    <a:pt x="4411071" y="1194549"/>
                  </a:cubicBezTo>
                  <a:cubicBezTo>
                    <a:pt x="4454771" y="1313795"/>
                    <a:pt x="4521051" y="1436613"/>
                    <a:pt x="4530443" y="1564886"/>
                  </a:cubicBezTo>
                  <a:cubicBezTo>
                    <a:pt x="4547621" y="1798741"/>
                    <a:pt x="4464357" y="2020837"/>
                    <a:pt x="4442848" y="2251383"/>
                  </a:cubicBezTo>
                  <a:cubicBezTo>
                    <a:pt x="4433796" y="2357494"/>
                    <a:pt x="4431753" y="2464088"/>
                    <a:pt x="4436668" y="2570471"/>
                  </a:cubicBezTo>
                  <a:cubicBezTo>
                    <a:pt x="4440463" y="2662831"/>
                    <a:pt x="4451802" y="2760305"/>
                    <a:pt x="4439199" y="2852119"/>
                  </a:cubicBezTo>
                  <a:cubicBezTo>
                    <a:pt x="4428541" y="2929786"/>
                    <a:pt x="4392870" y="3003400"/>
                    <a:pt x="4360217" y="3073889"/>
                  </a:cubicBezTo>
                  <a:cubicBezTo>
                    <a:pt x="4163469" y="3498433"/>
                    <a:pt x="4005409" y="3902825"/>
                    <a:pt x="3947061" y="4369998"/>
                  </a:cubicBezTo>
                  <a:cubicBezTo>
                    <a:pt x="3924481" y="4550444"/>
                    <a:pt x="3916840" y="4727191"/>
                    <a:pt x="3935673" y="4908415"/>
                  </a:cubicBezTo>
                  <a:cubicBezTo>
                    <a:pt x="3954896" y="5093240"/>
                    <a:pt x="4003024" y="5277336"/>
                    <a:pt x="4044048" y="5458317"/>
                  </a:cubicBezTo>
                  <a:cubicBezTo>
                    <a:pt x="4089256" y="5657838"/>
                    <a:pt x="4123272" y="5866898"/>
                    <a:pt x="4194175" y="6059169"/>
                  </a:cubicBezTo>
                  <a:cubicBezTo>
                    <a:pt x="4226927" y="6147932"/>
                    <a:pt x="4268339" y="6233435"/>
                    <a:pt x="4307709" y="6319424"/>
                  </a:cubicBezTo>
                  <a:cubicBezTo>
                    <a:pt x="4375789" y="6468481"/>
                    <a:pt x="4445330" y="6616906"/>
                    <a:pt x="4516233" y="6764650"/>
                  </a:cubicBezTo>
                  <a:cubicBezTo>
                    <a:pt x="4549422" y="6834969"/>
                    <a:pt x="4580810" y="6906115"/>
                    <a:pt x="4614631" y="6976143"/>
                  </a:cubicBezTo>
                  <a:cubicBezTo>
                    <a:pt x="4627041" y="7001740"/>
                    <a:pt x="4639061" y="7033517"/>
                    <a:pt x="4655023" y="7056778"/>
                  </a:cubicBezTo>
                  <a:cubicBezTo>
                    <a:pt x="4732836" y="7225301"/>
                    <a:pt x="4813958" y="7393922"/>
                    <a:pt x="4903306" y="7556605"/>
                  </a:cubicBezTo>
                  <a:cubicBezTo>
                    <a:pt x="4932747" y="7610136"/>
                    <a:pt x="4963065" y="7663227"/>
                    <a:pt x="4994258" y="7715736"/>
                  </a:cubicBezTo>
                  <a:cubicBezTo>
                    <a:pt x="5010999" y="7743377"/>
                    <a:pt x="5033919" y="7771359"/>
                    <a:pt x="5046328" y="7801190"/>
                  </a:cubicBezTo>
                  <a:cubicBezTo>
                    <a:pt x="5051049" y="7812480"/>
                    <a:pt x="5052120" y="7818174"/>
                    <a:pt x="5047205" y="7829658"/>
                  </a:cubicBezTo>
                  <a:lnTo>
                    <a:pt x="5038688" y="7831459"/>
                  </a:lnTo>
                  <a:cubicBezTo>
                    <a:pt x="4965109" y="7781286"/>
                    <a:pt x="4661252" y="7139945"/>
                    <a:pt x="4604704" y="7023736"/>
                  </a:cubicBezTo>
                  <a:cubicBezTo>
                    <a:pt x="4494188" y="7073422"/>
                    <a:pt x="3826325" y="6775502"/>
                    <a:pt x="3694252" y="6704647"/>
                  </a:cubicBezTo>
                  <a:cubicBezTo>
                    <a:pt x="3625684" y="6667857"/>
                    <a:pt x="3556192" y="6630921"/>
                    <a:pt x="3489863" y="6590287"/>
                  </a:cubicBezTo>
                  <a:cubicBezTo>
                    <a:pt x="3448548" y="6564933"/>
                    <a:pt x="3405334" y="6530625"/>
                    <a:pt x="3361683" y="6510381"/>
                  </a:cubicBezTo>
                  <a:cubicBezTo>
                    <a:pt x="3355162" y="6507364"/>
                    <a:pt x="3348836" y="6506341"/>
                    <a:pt x="3341828" y="6505222"/>
                  </a:cubicBezTo>
                  <a:cubicBezTo>
                    <a:pt x="3353507" y="6596321"/>
                    <a:pt x="3459108" y="7085344"/>
                    <a:pt x="3427379" y="7132305"/>
                  </a:cubicBezTo>
                  <a:cubicBezTo>
                    <a:pt x="3424605" y="7131234"/>
                    <a:pt x="3421637" y="7130602"/>
                    <a:pt x="3419107" y="7129141"/>
                  </a:cubicBezTo>
                  <a:cubicBezTo>
                    <a:pt x="3408935" y="7123205"/>
                    <a:pt x="3407621" y="7104518"/>
                    <a:pt x="3406454" y="7094347"/>
                  </a:cubicBezTo>
                  <a:cubicBezTo>
                    <a:pt x="3382365" y="6880956"/>
                    <a:pt x="3339249" y="6672675"/>
                    <a:pt x="3302070" y="6461571"/>
                  </a:cubicBezTo>
                  <a:cubicBezTo>
                    <a:pt x="3300464" y="6461230"/>
                    <a:pt x="3298858" y="6461036"/>
                    <a:pt x="3297301" y="6460549"/>
                  </a:cubicBezTo>
                  <a:cubicBezTo>
                    <a:pt x="3278078" y="6454953"/>
                    <a:pt x="3256715" y="6433541"/>
                    <a:pt x="3241386" y="6421082"/>
                  </a:cubicBezTo>
                  <a:cubicBezTo>
                    <a:pt x="3143766" y="6342101"/>
                    <a:pt x="3056220" y="6251781"/>
                    <a:pt x="2999770" y="6138443"/>
                  </a:cubicBezTo>
                  <a:cubicBezTo>
                    <a:pt x="2782778" y="5702950"/>
                    <a:pt x="3028141" y="5353154"/>
                    <a:pt x="3164838" y="4947151"/>
                  </a:cubicBezTo>
                  <a:cubicBezTo>
                    <a:pt x="3081379" y="4938976"/>
                    <a:pt x="3002787" y="4921408"/>
                    <a:pt x="2925606" y="4888025"/>
                  </a:cubicBezTo>
                  <a:cubicBezTo>
                    <a:pt x="2688856" y="4785782"/>
                    <a:pt x="2463251" y="4577744"/>
                    <a:pt x="2366458" y="4335301"/>
                  </a:cubicBezTo>
                  <a:cubicBezTo>
                    <a:pt x="2353319" y="4372870"/>
                    <a:pt x="2340034" y="4403138"/>
                    <a:pt x="2306651" y="4427616"/>
                  </a:cubicBezTo>
                  <a:cubicBezTo>
                    <a:pt x="2274094" y="4451510"/>
                    <a:pt x="2232389" y="4460561"/>
                    <a:pt x="2193225" y="4467277"/>
                  </a:cubicBezTo>
                  <a:cubicBezTo>
                    <a:pt x="2001669" y="4499979"/>
                    <a:pt x="1779222" y="4436375"/>
                    <a:pt x="1612587" y="4342600"/>
                  </a:cubicBezTo>
                  <a:cubicBezTo>
                    <a:pt x="1542890" y="4303377"/>
                    <a:pt x="1381195" y="4183372"/>
                    <a:pt x="1324093" y="4167167"/>
                  </a:cubicBezTo>
                  <a:cubicBezTo>
                    <a:pt x="1222522" y="4138309"/>
                    <a:pt x="1100590" y="4146874"/>
                    <a:pt x="995349" y="4141910"/>
                  </a:cubicBezTo>
                  <a:cubicBezTo>
                    <a:pt x="937629" y="4139137"/>
                    <a:pt x="880969" y="4131156"/>
                    <a:pt x="823945" y="4122347"/>
                  </a:cubicBezTo>
                  <a:cubicBezTo>
                    <a:pt x="809993" y="4142981"/>
                    <a:pt x="794878" y="4160646"/>
                    <a:pt x="777150" y="4178117"/>
                  </a:cubicBezTo>
                  <a:cubicBezTo>
                    <a:pt x="692665" y="4261137"/>
                    <a:pt x="604573" y="4315981"/>
                    <a:pt x="493303" y="4355983"/>
                  </a:cubicBezTo>
                  <a:cubicBezTo>
                    <a:pt x="463555" y="4366689"/>
                    <a:pt x="425627" y="4379974"/>
                    <a:pt x="393747" y="4378417"/>
                  </a:cubicBezTo>
                  <a:cubicBezTo>
                    <a:pt x="380072" y="4377736"/>
                    <a:pt x="370252" y="4375887"/>
                    <a:pt x="360762" y="4365910"/>
                  </a:cubicBezTo>
                  <a:lnTo>
                    <a:pt x="365430" y="4354961"/>
                  </a:lnTo>
                  <a:cubicBezTo>
                    <a:pt x="378997" y="4346056"/>
                    <a:pt x="391343" y="4347467"/>
                    <a:pt x="406740" y="4346201"/>
                  </a:cubicBezTo>
                  <a:cubicBezTo>
                    <a:pt x="544663" y="4334863"/>
                    <a:pt x="703400" y="4218848"/>
                    <a:pt x="790119" y="4116848"/>
                  </a:cubicBezTo>
                  <a:cubicBezTo>
                    <a:pt x="722179" y="4102736"/>
                    <a:pt x="647612" y="4086093"/>
                    <a:pt x="587006" y="4050812"/>
                  </a:cubicBezTo>
                  <a:cubicBezTo>
                    <a:pt x="575750" y="4044242"/>
                    <a:pt x="572027" y="4040349"/>
                    <a:pt x="568932" y="4027891"/>
                  </a:cubicBezTo>
                  <a:lnTo>
                    <a:pt x="576903" y="4016698"/>
                  </a:lnTo>
                  <a:cubicBezTo>
                    <a:pt x="603600" y="4016358"/>
                    <a:pt x="670673" y="4052612"/>
                    <a:pt x="699891" y="4062394"/>
                  </a:cubicBezTo>
                  <a:cubicBezTo>
                    <a:pt x="729756" y="4072370"/>
                    <a:pt x="760750" y="4079037"/>
                    <a:pt x="791603" y="4085168"/>
                  </a:cubicBezTo>
                  <a:cubicBezTo>
                    <a:pt x="930271" y="4112712"/>
                    <a:pt x="1070929" y="4116605"/>
                    <a:pt x="1211889" y="4118455"/>
                  </a:cubicBezTo>
                  <a:cubicBezTo>
                    <a:pt x="1279045" y="4069012"/>
                    <a:pt x="1310170" y="4001223"/>
                    <a:pt x="1341748" y="3926427"/>
                  </a:cubicBezTo>
                  <a:cubicBezTo>
                    <a:pt x="1349130" y="3908908"/>
                    <a:pt x="1355374" y="3887350"/>
                    <a:pt x="1368732" y="3873724"/>
                  </a:cubicBezTo>
                  <a:lnTo>
                    <a:pt x="1379550" y="3874308"/>
                  </a:lnTo>
                  <a:lnTo>
                    <a:pt x="1385663" y="3881705"/>
                  </a:lnTo>
                  <a:cubicBezTo>
                    <a:pt x="1388572" y="3944286"/>
                    <a:pt x="1300846" y="4075630"/>
                    <a:pt x="1259720" y="4124440"/>
                  </a:cubicBezTo>
                  <a:cubicBezTo>
                    <a:pt x="1296841" y="4127944"/>
                    <a:pt x="1331660" y="4134173"/>
                    <a:pt x="1367715" y="4143613"/>
                  </a:cubicBezTo>
                  <a:cubicBezTo>
                    <a:pt x="1497010" y="3968375"/>
                    <a:pt x="1491959" y="3836253"/>
                    <a:pt x="1572425" y="3649481"/>
                  </a:cubicBezTo>
                  <a:cubicBezTo>
                    <a:pt x="1276446" y="3518273"/>
                    <a:pt x="916961" y="3269100"/>
                    <a:pt x="583487" y="3307038"/>
                  </a:cubicBezTo>
                  <a:lnTo>
                    <a:pt x="581225" y="3313836"/>
                  </a:lnTo>
                  <a:cubicBezTo>
                    <a:pt x="588033" y="3324270"/>
                    <a:pt x="597979" y="3337039"/>
                    <a:pt x="601717" y="3348899"/>
                  </a:cubicBezTo>
                  <a:cubicBezTo>
                    <a:pt x="613362" y="3385844"/>
                    <a:pt x="574256" y="3632302"/>
                    <a:pt x="562056" y="3679652"/>
                  </a:cubicBezTo>
                  <a:cubicBezTo>
                    <a:pt x="555515" y="3705006"/>
                    <a:pt x="546673" y="3729971"/>
                    <a:pt x="532629" y="3752210"/>
                  </a:cubicBezTo>
                  <a:cubicBezTo>
                    <a:pt x="520346" y="3771676"/>
                    <a:pt x="497372" y="3797954"/>
                    <a:pt x="472709" y="3800631"/>
                  </a:cubicBezTo>
                  <a:cubicBezTo>
                    <a:pt x="459000" y="3802139"/>
                    <a:pt x="449847" y="3798733"/>
                    <a:pt x="439335" y="3789974"/>
                  </a:cubicBezTo>
                  <a:cubicBezTo>
                    <a:pt x="413533" y="3768415"/>
                    <a:pt x="403329" y="3720335"/>
                    <a:pt x="399017" y="3688120"/>
                  </a:cubicBezTo>
                  <a:cubicBezTo>
                    <a:pt x="382793" y="3566898"/>
                    <a:pt x="422064" y="3425535"/>
                    <a:pt x="496218" y="3328844"/>
                  </a:cubicBezTo>
                  <a:cubicBezTo>
                    <a:pt x="463244" y="3348101"/>
                    <a:pt x="431963" y="3370929"/>
                    <a:pt x="402414" y="3395076"/>
                  </a:cubicBezTo>
                  <a:cubicBezTo>
                    <a:pt x="304721" y="3474928"/>
                    <a:pt x="126188" y="3683400"/>
                    <a:pt x="75393" y="3796494"/>
                  </a:cubicBezTo>
                  <a:cubicBezTo>
                    <a:pt x="60419" y="3829878"/>
                    <a:pt x="53119" y="3865743"/>
                    <a:pt x="49591" y="3901949"/>
                  </a:cubicBezTo>
                  <a:cubicBezTo>
                    <a:pt x="21901" y="4186584"/>
                    <a:pt x="321394" y="4576819"/>
                    <a:pt x="495172" y="4790600"/>
                  </a:cubicBezTo>
                  <a:cubicBezTo>
                    <a:pt x="687813" y="4730110"/>
                    <a:pt x="840087" y="4652930"/>
                    <a:pt x="959878" y="4482363"/>
                  </a:cubicBezTo>
                  <a:cubicBezTo>
                    <a:pt x="983271" y="4449077"/>
                    <a:pt x="1014114" y="4385862"/>
                    <a:pt x="1048762" y="4366932"/>
                  </a:cubicBezTo>
                  <a:lnTo>
                    <a:pt x="1058145" y="4369706"/>
                  </a:lnTo>
                  <a:lnTo>
                    <a:pt x="1061352" y="4379585"/>
                  </a:lnTo>
                  <a:cubicBezTo>
                    <a:pt x="1059376" y="4390583"/>
                    <a:pt x="1056583" y="4399537"/>
                    <a:pt x="1051234" y="4409416"/>
                  </a:cubicBezTo>
                  <a:cubicBezTo>
                    <a:pt x="1028046" y="4452143"/>
                    <a:pt x="991568" y="4494967"/>
                    <a:pt x="960277" y="4532049"/>
                  </a:cubicBezTo>
                  <a:cubicBezTo>
                    <a:pt x="835527" y="4679890"/>
                    <a:pt x="700217" y="4764419"/>
                    <a:pt x="514939" y="4816148"/>
                  </a:cubicBezTo>
                  <a:cubicBezTo>
                    <a:pt x="725532" y="5072266"/>
                    <a:pt x="938076" y="5331109"/>
                    <a:pt x="1171751" y="5566594"/>
                  </a:cubicBezTo>
                  <a:cubicBezTo>
                    <a:pt x="1227991" y="5476955"/>
                    <a:pt x="1302000" y="5362157"/>
                    <a:pt x="1385497" y="5297093"/>
                  </a:cubicBezTo>
                  <a:cubicBezTo>
                    <a:pt x="1395040" y="5289647"/>
                    <a:pt x="1400383" y="5286144"/>
                    <a:pt x="1412690" y="5287701"/>
                  </a:cubicBezTo>
                  <a:cubicBezTo>
                    <a:pt x="1413561" y="5289210"/>
                    <a:pt x="1414622" y="5290621"/>
                    <a:pt x="1415294" y="5292227"/>
                  </a:cubicBezTo>
                  <a:cubicBezTo>
                    <a:pt x="1429401" y="5326097"/>
                    <a:pt x="1303099" y="5621098"/>
                    <a:pt x="1278719" y="5672875"/>
                  </a:cubicBezTo>
                  <a:cubicBezTo>
                    <a:pt x="1326623" y="5734533"/>
                    <a:pt x="1389341" y="5788014"/>
                    <a:pt x="1445704" y="5841982"/>
                  </a:cubicBezTo>
                  <a:cubicBezTo>
                    <a:pt x="1488406" y="5759886"/>
                    <a:pt x="1546083" y="5616134"/>
                    <a:pt x="1611502" y="5553893"/>
                  </a:cubicBezTo>
                  <a:cubicBezTo>
                    <a:pt x="1620772" y="5545084"/>
                    <a:pt x="1626339" y="5539537"/>
                    <a:pt x="1639581" y="5540218"/>
                  </a:cubicBezTo>
                  <a:cubicBezTo>
                    <a:pt x="1643498" y="5547517"/>
                    <a:pt x="1642681" y="5544500"/>
                    <a:pt x="1643912" y="5552432"/>
                  </a:cubicBezTo>
                  <a:cubicBezTo>
                    <a:pt x="1644189" y="5554282"/>
                    <a:pt x="1644379" y="5556082"/>
                    <a:pt x="1644613" y="5557931"/>
                  </a:cubicBezTo>
                  <a:lnTo>
                    <a:pt x="1644715" y="5551752"/>
                  </a:lnTo>
                  <a:cubicBezTo>
                    <a:pt x="1649377" y="5599831"/>
                    <a:pt x="1573223" y="5902277"/>
                    <a:pt x="1550467" y="5950795"/>
                  </a:cubicBezTo>
                  <a:cubicBezTo>
                    <a:pt x="1591316" y="5997561"/>
                    <a:pt x="1632199" y="6044132"/>
                    <a:pt x="1670964" y="6092650"/>
                  </a:cubicBezTo>
                  <a:cubicBezTo>
                    <a:pt x="1693929" y="6050945"/>
                    <a:pt x="1786312" y="5879940"/>
                    <a:pt x="1811355" y="5857458"/>
                  </a:cubicBezTo>
                  <a:cubicBezTo>
                    <a:pt x="1820182" y="5849574"/>
                    <a:pt x="1827034" y="5847044"/>
                    <a:pt x="1838523" y="5847676"/>
                  </a:cubicBezTo>
                  <a:cubicBezTo>
                    <a:pt x="1848485" y="5882860"/>
                    <a:pt x="1718207" y="6072406"/>
                    <a:pt x="1694001" y="6119172"/>
                  </a:cubicBezTo>
                  <a:lnTo>
                    <a:pt x="1880491" y="6380692"/>
                  </a:lnTo>
                  <a:cubicBezTo>
                    <a:pt x="2126414" y="6161266"/>
                    <a:pt x="2357358" y="5908262"/>
                    <a:pt x="2527682" y="5624893"/>
                  </a:cubicBezTo>
                  <a:cubicBezTo>
                    <a:pt x="2579363" y="5538953"/>
                    <a:pt x="2615861" y="5444448"/>
                    <a:pt x="2667639" y="5359724"/>
                  </a:cubicBezTo>
                  <a:cubicBezTo>
                    <a:pt x="2675230" y="5347266"/>
                    <a:pt x="2682092" y="5334954"/>
                    <a:pt x="2696789" y="5331353"/>
                  </a:cubicBezTo>
                  <a:cubicBezTo>
                    <a:pt x="2700585" y="5336949"/>
                    <a:pt x="2703261" y="5338311"/>
                    <a:pt x="2702483" y="5345562"/>
                  </a:cubicBezTo>
                  <a:cubicBezTo>
                    <a:pt x="2698005" y="5386781"/>
                    <a:pt x="2653137" y="5461529"/>
                    <a:pt x="2632260" y="5501044"/>
                  </a:cubicBezTo>
                  <a:cubicBezTo>
                    <a:pt x="2459017" y="5829232"/>
                    <a:pt x="2228010" y="6099901"/>
                    <a:pt x="1952850" y="6346773"/>
                  </a:cubicBezTo>
                  <a:cubicBezTo>
                    <a:pt x="2059399" y="6296989"/>
                    <a:pt x="2163374" y="6230515"/>
                    <a:pt x="2256527" y="6158687"/>
                  </a:cubicBezTo>
                  <a:cubicBezTo>
                    <a:pt x="2354730" y="6082966"/>
                    <a:pt x="2506172" y="5926415"/>
                    <a:pt x="2616493" y="5888213"/>
                  </a:cubicBezTo>
                  <a:cubicBezTo>
                    <a:pt x="2633526" y="5882276"/>
                    <a:pt x="2645594" y="5880913"/>
                    <a:pt x="2661994" y="5888797"/>
                  </a:cubicBezTo>
                  <a:cubicBezTo>
                    <a:pt x="2666130" y="5895123"/>
                    <a:pt x="2669926" y="5900963"/>
                    <a:pt x="2670997" y="5908652"/>
                  </a:cubicBezTo>
                  <a:cubicBezTo>
                    <a:pt x="2688516" y="6031675"/>
                    <a:pt x="2196037" y="6624449"/>
                    <a:pt x="2092744" y="6760026"/>
                  </a:cubicBezTo>
                  <a:cubicBezTo>
                    <a:pt x="2121246" y="6840030"/>
                    <a:pt x="2163583" y="6916383"/>
                    <a:pt x="2195531" y="6995316"/>
                  </a:cubicBezTo>
                  <a:cubicBezTo>
                    <a:pt x="2238716" y="7101987"/>
                    <a:pt x="2456146" y="7685613"/>
                    <a:pt x="2434101" y="7762940"/>
                  </a:cubicBezTo>
                  <a:lnTo>
                    <a:pt x="2426266" y="7767125"/>
                  </a:lnTo>
                  <a:cubicBezTo>
                    <a:pt x="2418188" y="7758317"/>
                    <a:pt x="2414927" y="7747465"/>
                    <a:pt x="2411083" y="7736369"/>
                  </a:cubicBezTo>
                  <a:cubicBezTo>
                    <a:pt x="2399160" y="7701623"/>
                    <a:pt x="2393613" y="7664639"/>
                    <a:pt x="2382858" y="7629504"/>
                  </a:cubicBezTo>
                  <a:cubicBezTo>
                    <a:pt x="2347382" y="7515776"/>
                    <a:pt x="2310738" y="7402438"/>
                    <a:pt x="2272926" y="7289441"/>
                  </a:cubicBezTo>
                  <a:cubicBezTo>
                    <a:pt x="2183034" y="7029138"/>
                    <a:pt x="2075380" y="6775015"/>
                    <a:pt x="1937438" y="6536319"/>
                  </a:cubicBezTo>
                  <a:cubicBezTo>
                    <a:pt x="1843862" y="6374073"/>
                    <a:pt x="1736471" y="6220198"/>
                    <a:pt x="1616456" y="6076396"/>
                  </a:cubicBezTo>
                  <a:cubicBezTo>
                    <a:pt x="1443193" y="5872641"/>
                    <a:pt x="1244489" y="5690200"/>
                    <a:pt x="1059960" y="5496566"/>
                  </a:cubicBezTo>
                  <a:cubicBezTo>
                    <a:pt x="894732" y="5323128"/>
                    <a:pt x="739358" y="5137914"/>
                    <a:pt x="585959" y="4953964"/>
                  </a:cubicBezTo>
                  <a:cubicBezTo>
                    <a:pt x="386228" y="4714490"/>
                    <a:pt x="1672" y="4252572"/>
                    <a:pt x="17113" y="3927449"/>
                  </a:cubicBezTo>
                  <a:cubicBezTo>
                    <a:pt x="24373" y="3774596"/>
                    <a:pt x="86629" y="3605294"/>
                    <a:pt x="101102" y="3444241"/>
                  </a:cubicBezTo>
                  <a:cubicBezTo>
                    <a:pt x="107457" y="3421929"/>
                    <a:pt x="106479" y="3390540"/>
                    <a:pt x="107895" y="3366997"/>
                  </a:cubicBezTo>
                  <a:cubicBezTo>
                    <a:pt x="120129" y="3163718"/>
                    <a:pt x="55134" y="2955763"/>
                    <a:pt x="70380" y="2769025"/>
                  </a:cubicBezTo>
                  <a:cubicBezTo>
                    <a:pt x="82833" y="2616478"/>
                    <a:pt x="144632" y="2484643"/>
                    <a:pt x="261021" y="2385174"/>
                  </a:cubicBezTo>
                  <a:cubicBezTo>
                    <a:pt x="208489" y="2333303"/>
                    <a:pt x="164044" y="2271836"/>
                    <a:pt x="125857" y="2208850"/>
                  </a:cubicBezTo>
                  <a:cubicBezTo>
                    <a:pt x="39897" y="2067078"/>
                    <a:pt x="-29755" y="1901081"/>
                    <a:pt x="12908" y="1733278"/>
                  </a:cubicBezTo>
                  <a:cubicBezTo>
                    <a:pt x="36807" y="1639274"/>
                    <a:pt x="91092" y="1538793"/>
                    <a:pt x="177426" y="1488990"/>
                  </a:cubicBezTo>
                  <a:cubicBezTo>
                    <a:pt x="308872" y="1413162"/>
                    <a:pt x="575424" y="1467388"/>
                    <a:pt x="718349" y="1503244"/>
                  </a:cubicBezTo>
                  <a:close/>
                </a:path>
              </a:pathLst>
            </a:custGeom>
            <a:solidFill>
              <a:srgbClr val="000000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 67">
              <a:extLst>
                <a:ext uri="{FF2B5EF4-FFF2-40B4-BE49-F238E27FC236}">
                  <a16:creationId xmlns="" xmlns:a16="http://schemas.microsoft.com/office/drawing/2014/main" id="{22890FA0-08CA-0AD7-43AE-78C8EF2EF31F}"/>
                </a:ext>
              </a:extLst>
            </p:cNvPr>
            <p:cNvSpPr/>
            <p:nvPr/>
          </p:nvSpPr>
          <p:spPr>
            <a:xfrm>
              <a:off x="14538461" y="4075104"/>
              <a:ext cx="140088" cy="172698"/>
            </a:xfrm>
            <a:custGeom>
              <a:avLst/>
              <a:gdLst>
                <a:gd name="connsiteX0" fmla="*/ 136565 w 140088"/>
                <a:gd name="connsiteY0" fmla="*/ 0 h 172698"/>
                <a:gd name="connsiteX1" fmla="*/ 140089 w 140088"/>
                <a:gd name="connsiteY1" fmla="*/ 6808 h 172698"/>
                <a:gd name="connsiteX2" fmla="*/ 128064 w 140088"/>
                <a:gd name="connsiteY2" fmla="*/ 40425 h 172698"/>
                <a:gd name="connsiteX3" fmla="*/ 9801 w 140088"/>
                <a:gd name="connsiteY3" fmla="*/ 172698 h 172698"/>
                <a:gd name="connsiteX4" fmla="*/ 0 w 140088"/>
                <a:gd name="connsiteY4" fmla="*/ 141320 h 172698"/>
                <a:gd name="connsiteX5" fmla="*/ 136565 w 140088"/>
                <a:gd name="connsiteY5" fmla="*/ 0 h 172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088" h="172698">
                  <a:moveTo>
                    <a:pt x="136565" y="0"/>
                  </a:moveTo>
                  <a:lnTo>
                    <a:pt x="140089" y="6808"/>
                  </a:lnTo>
                  <a:cubicBezTo>
                    <a:pt x="136526" y="18176"/>
                    <a:pt x="132706" y="29442"/>
                    <a:pt x="128064" y="40425"/>
                  </a:cubicBezTo>
                  <a:cubicBezTo>
                    <a:pt x="104666" y="95804"/>
                    <a:pt x="66991" y="149714"/>
                    <a:pt x="9801" y="172698"/>
                  </a:cubicBezTo>
                  <a:cubicBezTo>
                    <a:pt x="3450" y="161048"/>
                    <a:pt x="107" y="154999"/>
                    <a:pt x="0" y="141320"/>
                  </a:cubicBezTo>
                  <a:cubicBezTo>
                    <a:pt x="19830" y="89707"/>
                    <a:pt x="95347" y="37515"/>
                    <a:pt x="136565" y="0"/>
                  </a:cubicBezTo>
                  <a:close/>
                </a:path>
              </a:pathLst>
            </a:custGeom>
            <a:solidFill>
              <a:srgbClr val="F5F5F5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" name="Полилиния 68">
              <a:extLst>
                <a:ext uri="{FF2B5EF4-FFF2-40B4-BE49-F238E27FC236}">
                  <a16:creationId xmlns="" xmlns:a16="http://schemas.microsoft.com/office/drawing/2014/main" id="{75EF351A-574E-1335-F635-58A42270810C}"/>
                </a:ext>
              </a:extLst>
            </p:cNvPr>
            <p:cNvSpPr/>
            <p:nvPr/>
          </p:nvSpPr>
          <p:spPr>
            <a:xfrm>
              <a:off x="15376628" y="9447064"/>
              <a:ext cx="132731" cy="302348"/>
            </a:xfrm>
            <a:custGeom>
              <a:avLst/>
              <a:gdLst>
                <a:gd name="connsiteX0" fmla="*/ 132419 w 132731"/>
                <a:gd name="connsiteY0" fmla="*/ 0 h 302348"/>
                <a:gd name="connsiteX1" fmla="*/ 57341 w 132731"/>
                <a:gd name="connsiteY1" fmla="*/ 302349 h 302348"/>
                <a:gd name="connsiteX2" fmla="*/ 26551 w 132731"/>
                <a:gd name="connsiteY2" fmla="*/ 278552 h 302348"/>
                <a:gd name="connsiteX3" fmla="*/ 0 w 132731"/>
                <a:gd name="connsiteY3" fmla="*/ 249694 h 302348"/>
                <a:gd name="connsiteX4" fmla="*/ 132419 w 132731"/>
                <a:gd name="connsiteY4" fmla="*/ 0 h 302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731" h="302348">
                  <a:moveTo>
                    <a:pt x="132419" y="0"/>
                  </a:moveTo>
                  <a:cubicBezTo>
                    <a:pt x="137865" y="24040"/>
                    <a:pt x="70533" y="275632"/>
                    <a:pt x="57341" y="302349"/>
                  </a:cubicBezTo>
                  <a:cubicBezTo>
                    <a:pt x="46708" y="300499"/>
                    <a:pt x="34814" y="285949"/>
                    <a:pt x="26551" y="278552"/>
                  </a:cubicBezTo>
                  <a:lnTo>
                    <a:pt x="0" y="249694"/>
                  </a:lnTo>
                  <a:cubicBezTo>
                    <a:pt x="40021" y="164922"/>
                    <a:pt x="80962" y="78495"/>
                    <a:pt x="132419" y="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" name="Полилиния 69">
              <a:extLst>
                <a:ext uri="{FF2B5EF4-FFF2-40B4-BE49-F238E27FC236}">
                  <a16:creationId xmlns="" xmlns:a16="http://schemas.microsoft.com/office/drawing/2014/main" id="{5A422C35-D29A-40DE-502A-9417020227D2}"/>
                </a:ext>
              </a:extLst>
            </p:cNvPr>
            <p:cNvSpPr/>
            <p:nvPr/>
          </p:nvSpPr>
          <p:spPr>
            <a:xfrm>
              <a:off x="15420357" y="3875526"/>
              <a:ext cx="727116" cy="275863"/>
            </a:xfrm>
            <a:custGeom>
              <a:avLst/>
              <a:gdLst>
                <a:gd name="connsiteX0" fmla="*/ 0 w 727116"/>
                <a:gd name="connsiteY0" fmla="*/ 62063 h 275863"/>
                <a:gd name="connsiteX1" fmla="*/ 251028 w 727116"/>
                <a:gd name="connsiteY1" fmla="*/ 138 h 275863"/>
                <a:gd name="connsiteX2" fmla="*/ 677990 w 727116"/>
                <a:gd name="connsiteY2" fmla="*/ 142908 h 275863"/>
                <a:gd name="connsiteX3" fmla="*/ 674593 w 727116"/>
                <a:gd name="connsiteY3" fmla="*/ 150807 h 275863"/>
                <a:gd name="connsiteX4" fmla="*/ 302227 w 727116"/>
                <a:gd name="connsiteY4" fmla="*/ 9711 h 275863"/>
                <a:gd name="connsiteX5" fmla="*/ 213717 w 727116"/>
                <a:gd name="connsiteY5" fmla="*/ 9336 h 275863"/>
                <a:gd name="connsiteX6" fmla="*/ 138517 w 727116"/>
                <a:gd name="connsiteY6" fmla="*/ 30514 h 275863"/>
                <a:gd name="connsiteX7" fmla="*/ 136356 w 727116"/>
                <a:gd name="connsiteY7" fmla="*/ 36471 h 275863"/>
                <a:gd name="connsiteX8" fmla="*/ 301254 w 727116"/>
                <a:gd name="connsiteY8" fmla="*/ 62053 h 275863"/>
                <a:gd name="connsiteX9" fmla="*/ 723807 w 727116"/>
                <a:gd name="connsiteY9" fmla="*/ 261035 h 275863"/>
                <a:gd name="connsiteX10" fmla="*/ 727116 w 727116"/>
                <a:gd name="connsiteY10" fmla="*/ 269800 h 275863"/>
                <a:gd name="connsiteX11" fmla="*/ 723612 w 727116"/>
                <a:gd name="connsiteY11" fmla="*/ 275863 h 275863"/>
                <a:gd name="connsiteX12" fmla="*/ 678189 w 727116"/>
                <a:gd name="connsiteY12" fmla="*/ 232041 h 275863"/>
                <a:gd name="connsiteX13" fmla="*/ 170518 w 727116"/>
                <a:gd name="connsiteY13" fmla="*/ 52812 h 275863"/>
                <a:gd name="connsiteX14" fmla="*/ 0 w 727116"/>
                <a:gd name="connsiteY14" fmla="*/ 62063 h 27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27116" h="275863">
                  <a:moveTo>
                    <a:pt x="0" y="62063"/>
                  </a:moveTo>
                  <a:cubicBezTo>
                    <a:pt x="81035" y="25468"/>
                    <a:pt x="161583" y="2022"/>
                    <a:pt x="251028" y="138"/>
                  </a:cubicBezTo>
                  <a:cubicBezTo>
                    <a:pt x="392620" y="-2845"/>
                    <a:pt x="573241" y="42301"/>
                    <a:pt x="677990" y="142908"/>
                  </a:cubicBezTo>
                  <a:lnTo>
                    <a:pt x="674593" y="150807"/>
                  </a:lnTo>
                  <a:cubicBezTo>
                    <a:pt x="562661" y="63655"/>
                    <a:pt x="444408" y="17034"/>
                    <a:pt x="302227" y="9711"/>
                  </a:cubicBezTo>
                  <a:cubicBezTo>
                    <a:pt x="273350" y="8221"/>
                    <a:pt x="242346" y="5501"/>
                    <a:pt x="213717" y="9336"/>
                  </a:cubicBezTo>
                  <a:cubicBezTo>
                    <a:pt x="187872" y="12801"/>
                    <a:pt x="161783" y="18543"/>
                    <a:pt x="138517" y="30514"/>
                  </a:cubicBezTo>
                  <a:lnTo>
                    <a:pt x="136356" y="36471"/>
                  </a:lnTo>
                  <a:cubicBezTo>
                    <a:pt x="179258" y="51036"/>
                    <a:pt x="252186" y="52053"/>
                    <a:pt x="301254" y="62053"/>
                  </a:cubicBezTo>
                  <a:cubicBezTo>
                    <a:pt x="393262" y="80799"/>
                    <a:pt x="677401" y="174083"/>
                    <a:pt x="723807" y="261035"/>
                  </a:cubicBezTo>
                  <a:cubicBezTo>
                    <a:pt x="725316" y="263789"/>
                    <a:pt x="725997" y="266880"/>
                    <a:pt x="727116" y="269800"/>
                  </a:cubicBezTo>
                  <a:lnTo>
                    <a:pt x="723612" y="275863"/>
                  </a:lnTo>
                  <a:cubicBezTo>
                    <a:pt x="708916" y="260938"/>
                    <a:pt x="694365" y="245365"/>
                    <a:pt x="678189" y="232041"/>
                  </a:cubicBezTo>
                  <a:cubicBezTo>
                    <a:pt x="547595" y="124611"/>
                    <a:pt x="337323" y="61542"/>
                    <a:pt x="170518" y="52812"/>
                  </a:cubicBezTo>
                  <a:cubicBezTo>
                    <a:pt x="113139" y="49805"/>
                    <a:pt x="56942" y="56039"/>
                    <a:pt x="0" y="62063"/>
                  </a:cubicBezTo>
                  <a:close/>
                </a:path>
              </a:pathLst>
            </a:custGeom>
            <a:solidFill>
              <a:srgbClr val="FBDD7A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" name="Полилиния 70">
              <a:extLst>
                <a:ext uri="{FF2B5EF4-FFF2-40B4-BE49-F238E27FC236}">
                  <a16:creationId xmlns="" xmlns:a16="http://schemas.microsoft.com/office/drawing/2014/main" id="{5D826D19-A3F6-838C-7944-694F6241C003}"/>
                </a:ext>
              </a:extLst>
            </p:cNvPr>
            <p:cNvSpPr/>
            <p:nvPr/>
          </p:nvSpPr>
          <p:spPr>
            <a:xfrm>
              <a:off x="14895221" y="4657863"/>
              <a:ext cx="258342" cy="198013"/>
            </a:xfrm>
            <a:custGeom>
              <a:avLst/>
              <a:gdLst>
                <a:gd name="connsiteX0" fmla="*/ 146931 w 258342"/>
                <a:gd name="connsiteY0" fmla="*/ 0 h 198013"/>
                <a:gd name="connsiteX1" fmla="*/ 169886 w 258342"/>
                <a:gd name="connsiteY1" fmla="*/ 53248 h 198013"/>
                <a:gd name="connsiteX2" fmla="*/ 258342 w 258342"/>
                <a:gd name="connsiteY2" fmla="*/ 198013 h 198013"/>
                <a:gd name="connsiteX3" fmla="*/ 156162 w 258342"/>
                <a:gd name="connsiteY3" fmla="*/ 135884 h 198013"/>
                <a:gd name="connsiteX4" fmla="*/ 0 w 258342"/>
                <a:gd name="connsiteY4" fmla="*/ 135071 h 198013"/>
                <a:gd name="connsiteX5" fmla="*/ 146931 w 258342"/>
                <a:gd name="connsiteY5" fmla="*/ 0 h 19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342" h="198013">
                  <a:moveTo>
                    <a:pt x="146931" y="0"/>
                  </a:moveTo>
                  <a:cubicBezTo>
                    <a:pt x="158897" y="6015"/>
                    <a:pt x="165661" y="40591"/>
                    <a:pt x="169886" y="53248"/>
                  </a:cubicBezTo>
                  <a:cubicBezTo>
                    <a:pt x="189156" y="111002"/>
                    <a:pt x="218413" y="152513"/>
                    <a:pt x="258342" y="198013"/>
                  </a:cubicBezTo>
                  <a:cubicBezTo>
                    <a:pt x="226170" y="169428"/>
                    <a:pt x="196111" y="151486"/>
                    <a:pt x="156162" y="135884"/>
                  </a:cubicBezTo>
                  <a:cubicBezTo>
                    <a:pt x="102525" y="123256"/>
                    <a:pt x="53856" y="127027"/>
                    <a:pt x="0" y="135071"/>
                  </a:cubicBezTo>
                  <a:cubicBezTo>
                    <a:pt x="50221" y="91435"/>
                    <a:pt x="98379" y="45471"/>
                    <a:pt x="146931" y="0"/>
                  </a:cubicBezTo>
                  <a:close/>
                </a:path>
              </a:pathLst>
            </a:custGeom>
            <a:solidFill>
              <a:srgbClr val="F5F5F5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2" name="Полилиния 71">
              <a:extLst>
                <a:ext uri="{FF2B5EF4-FFF2-40B4-BE49-F238E27FC236}">
                  <a16:creationId xmlns="" xmlns:a16="http://schemas.microsoft.com/office/drawing/2014/main" id="{4C9C60AC-2DAF-B0B9-303A-ACA728CC0828}"/>
                </a:ext>
              </a:extLst>
            </p:cNvPr>
            <p:cNvSpPr/>
            <p:nvPr/>
          </p:nvSpPr>
          <p:spPr>
            <a:xfrm>
              <a:off x="15101570" y="9188951"/>
              <a:ext cx="171670" cy="293199"/>
            </a:xfrm>
            <a:custGeom>
              <a:avLst/>
              <a:gdLst>
                <a:gd name="connsiteX0" fmla="*/ 171642 w 171670"/>
                <a:gd name="connsiteY0" fmla="*/ 0 h 293199"/>
                <a:gd name="connsiteX1" fmla="*/ 62149 w 171670"/>
                <a:gd name="connsiteY1" fmla="*/ 293200 h 293199"/>
                <a:gd name="connsiteX2" fmla="*/ 30751 w 171670"/>
                <a:gd name="connsiteY2" fmla="*/ 267408 h 293199"/>
                <a:gd name="connsiteX3" fmla="*/ 0 w 171670"/>
                <a:gd name="connsiteY3" fmla="*/ 233538 h 293199"/>
                <a:gd name="connsiteX4" fmla="*/ 171642 w 171670"/>
                <a:gd name="connsiteY4" fmla="*/ 0 h 29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670" h="293199">
                  <a:moveTo>
                    <a:pt x="171642" y="0"/>
                  </a:moveTo>
                  <a:cubicBezTo>
                    <a:pt x="173550" y="21169"/>
                    <a:pt x="79419" y="251738"/>
                    <a:pt x="62149" y="293200"/>
                  </a:cubicBezTo>
                  <a:cubicBezTo>
                    <a:pt x="51379" y="285219"/>
                    <a:pt x="41111" y="275924"/>
                    <a:pt x="30751" y="267408"/>
                  </a:cubicBezTo>
                  <a:lnTo>
                    <a:pt x="0" y="233538"/>
                  </a:lnTo>
                  <a:cubicBezTo>
                    <a:pt x="45000" y="147549"/>
                    <a:pt x="104768" y="69881"/>
                    <a:pt x="171642" y="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3" name="Полилиния 72">
              <a:extLst>
                <a:ext uri="{FF2B5EF4-FFF2-40B4-BE49-F238E27FC236}">
                  <a16:creationId xmlns="" xmlns:a16="http://schemas.microsoft.com/office/drawing/2014/main" id="{811C6EFF-06A1-960C-1C12-FF01593F9E13}"/>
                </a:ext>
              </a:extLst>
            </p:cNvPr>
            <p:cNvSpPr/>
            <p:nvPr/>
          </p:nvSpPr>
          <p:spPr>
            <a:xfrm>
              <a:off x="15398712" y="5452174"/>
              <a:ext cx="211522" cy="239849"/>
            </a:xfrm>
            <a:custGeom>
              <a:avLst/>
              <a:gdLst>
                <a:gd name="connsiteX0" fmla="*/ 0 w 211522"/>
                <a:gd name="connsiteY0" fmla="*/ 157939 h 239849"/>
                <a:gd name="connsiteX1" fmla="*/ 58012 w 211522"/>
                <a:gd name="connsiteY1" fmla="*/ 0 h 239849"/>
                <a:gd name="connsiteX2" fmla="*/ 211522 w 211522"/>
                <a:gd name="connsiteY2" fmla="*/ 239850 h 239849"/>
                <a:gd name="connsiteX3" fmla="*/ 0 w 211522"/>
                <a:gd name="connsiteY3" fmla="*/ 157939 h 239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522" h="239849">
                  <a:moveTo>
                    <a:pt x="0" y="157939"/>
                  </a:moveTo>
                  <a:cubicBezTo>
                    <a:pt x="5645" y="136439"/>
                    <a:pt x="46849" y="9120"/>
                    <a:pt x="58012" y="0"/>
                  </a:cubicBezTo>
                  <a:cubicBezTo>
                    <a:pt x="111971" y="78188"/>
                    <a:pt x="157695" y="161768"/>
                    <a:pt x="211522" y="239850"/>
                  </a:cubicBezTo>
                  <a:cubicBezTo>
                    <a:pt x="141446" y="210612"/>
                    <a:pt x="71502" y="183429"/>
                    <a:pt x="0" y="157939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4" name="Полилиния 73">
              <a:extLst>
                <a:ext uri="{FF2B5EF4-FFF2-40B4-BE49-F238E27FC236}">
                  <a16:creationId xmlns="" xmlns:a16="http://schemas.microsoft.com/office/drawing/2014/main" id="{57FE528A-2BF6-8DAB-C8A8-1D5E8389E620}"/>
                </a:ext>
              </a:extLst>
            </p:cNvPr>
            <p:cNvSpPr/>
            <p:nvPr/>
          </p:nvSpPr>
          <p:spPr>
            <a:xfrm>
              <a:off x="13989654" y="7260412"/>
              <a:ext cx="223873" cy="288518"/>
            </a:xfrm>
            <a:custGeom>
              <a:avLst/>
              <a:gdLst>
                <a:gd name="connsiteX0" fmla="*/ 51078 w 223873"/>
                <a:gd name="connsiteY0" fmla="*/ 5494 h 288518"/>
                <a:gd name="connsiteX1" fmla="*/ 223873 w 223873"/>
                <a:gd name="connsiteY1" fmla="*/ 8643 h 288518"/>
                <a:gd name="connsiteX2" fmla="*/ 0 w 223873"/>
                <a:gd name="connsiteY2" fmla="*/ 288518 h 288518"/>
                <a:gd name="connsiteX3" fmla="*/ 51078 w 223873"/>
                <a:gd name="connsiteY3" fmla="*/ 5494 h 28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873" h="288518">
                  <a:moveTo>
                    <a:pt x="51078" y="5494"/>
                  </a:moveTo>
                  <a:cubicBezTo>
                    <a:pt x="87157" y="-316"/>
                    <a:pt x="191814" y="-4385"/>
                    <a:pt x="223873" y="8643"/>
                  </a:cubicBezTo>
                  <a:cubicBezTo>
                    <a:pt x="144926" y="99751"/>
                    <a:pt x="70874" y="190850"/>
                    <a:pt x="0" y="288518"/>
                  </a:cubicBezTo>
                  <a:cubicBezTo>
                    <a:pt x="21957" y="194256"/>
                    <a:pt x="42819" y="102233"/>
                    <a:pt x="51078" y="5494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Полилиния 74">
              <a:extLst>
                <a:ext uri="{FF2B5EF4-FFF2-40B4-BE49-F238E27FC236}">
                  <a16:creationId xmlns="" xmlns:a16="http://schemas.microsoft.com/office/drawing/2014/main" id="{F4BD71BC-B1B5-8BBD-8B46-2920553EACA8}"/>
                </a:ext>
              </a:extLst>
            </p:cNvPr>
            <p:cNvSpPr/>
            <p:nvPr/>
          </p:nvSpPr>
          <p:spPr>
            <a:xfrm>
              <a:off x="16522672" y="6271070"/>
              <a:ext cx="284669" cy="200436"/>
            </a:xfrm>
            <a:custGeom>
              <a:avLst/>
              <a:gdLst>
                <a:gd name="connsiteX0" fmla="*/ 148181 w 284669"/>
                <a:gd name="connsiteY0" fmla="*/ 0 h 200436"/>
                <a:gd name="connsiteX1" fmla="*/ 284392 w 284669"/>
                <a:gd name="connsiteY1" fmla="*/ 189896 h 200436"/>
                <a:gd name="connsiteX2" fmla="*/ 281959 w 284669"/>
                <a:gd name="connsiteY2" fmla="*/ 200437 h 200436"/>
                <a:gd name="connsiteX3" fmla="*/ 0 w 284669"/>
                <a:gd name="connsiteY3" fmla="*/ 131684 h 200436"/>
                <a:gd name="connsiteX4" fmla="*/ 148181 w 284669"/>
                <a:gd name="connsiteY4" fmla="*/ 0 h 20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669" h="200436">
                  <a:moveTo>
                    <a:pt x="148181" y="0"/>
                  </a:moveTo>
                  <a:cubicBezTo>
                    <a:pt x="171784" y="21222"/>
                    <a:pt x="280645" y="164299"/>
                    <a:pt x="284392" y="189896"/>
                  </a:cubicBezTo>
                  <a:cubicBezTo>
                    <a:pt x="285170" y="195400"/>
                    <a:pt x="284295" y="195347"/>
                    <a:pt x="281959" y="200437"/>
                  </a:cubicBezTo>
                  <a:cubicBezTo>
                    <a:pt x="185944" y="193794"/>
                    <a:pt x="89931" y="164469"/>
                    <a:pt x="0" y="131684"/>
                  </a:cubicBezTo>
                  <a:cubicBezTo>
                    <a:pt x="48080" y="86393"/>
                    <a:pt x="98349" y="43418"/>
                    <a:pt x="148181" y="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 75">
              <a:extLst>
                <a:ext uri="{FF2B5EF4-FFF2-40B4-BE49-F238E27FC236}">
                  <a16:creationId xmlns="" xmlns:a16="http://schemas.microsoft.com/office/drawing/2014/main" id="{7D6733C9-2C8E-34B9-AF35-F3C2807C0956}"/>
                </a:ext>
              </a:extLst>
            </p:cNvPr>
            <p:cNvSpPr/>
            <p:nvPr/>
          </p:nvSpPr>
          <p:spPr>
            <a:xfrm>
              <a:off x="14331538" y="7167775"/>
              <a:ext cx="144040" cy="432544"/>
            </a:xfrm>
            <a:custGeom>
              <a:avLst/>
              <a:gdLst>
                <a:gd name="connsiteX0" fmla="*/ 115673 w 144040"/>
                <a:gd name="connsiteY0" fmla="*/ 0 h 432544"/>
                <a:gd name="connsiteX1" fmla="*/ 138969 w 144040"/>
                <a:gd name="connsiteY1" fmla="*/ 19315 h 432544"/>
                <a:gd name="connsiteX2" fmla="*/ 87940 w 144040"/>
                <a:gd name="connsiteY2" fmla="*/ 389573 h 432544"/>
                <a:gd name="connsiteX3" fmla="*/ 41626 w 144040"/>
                <a:gd name="connsiteY3" fmla="*/ 432544 h 432544"/>
                <a:gd name="connsiteX4" fmla="*/ 26181 w 144040"/>
                <a:gd name="connsiteY4" fmla="*/ 415852 h 432544"/>
                <a:gd name="connsiteX5" fmla="*/ 6004 w 144040"/>
                <a:gd name="connsiteY5" fmla="*/ 233460 h 432544"/>
                <a:gd name="connsiteX6" fmla="*/ 115673 w 144040"/>
                <a:gd name="connsiteY6" fmla="*/ 0 h 432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040" h="432544">
                  <a:moveTo>
                    <a:pt x="115673" y="0"/>
                  </a:moveTo>
                  <a:cubicBezTo>
                    <a:pt x="129528" y="5012"/>
                    <a:pt x="132419" y="5144"/>
                    <a:pt x="138969" y="19315"/>
                  </a:cubicBezTo>
                  <a:cubicBezTo>
                    <a:pt x="159622" y="64008"/>
                    <a:pt x="112087" y="340228"/>
                    <a:pt x="87940" y="389573"/>
                  </a:cubicBezTo>
                  <a:cubicBezTo>
                    <a:pt x="76392" y="413127"/>
                    <a:pt x="66192" y="423638"/>
                    <a:pt x="41626" y="432544"/>
                  </a:cubicBezTo>
                  <a:cubicBezTo>
                    <a:pt x="36137" y="427239"/>
                    <a:pt x="30818" y="421984"/>
                    <a:pt x="26181" y="415852"/>
                  </a:cubicBezTo>
                  <a:cubicBezTo>
                    <a:pt x="-8356" y="370498"/>
                    <a:pt x="-1285" y="286844"/>
                    <a:pt x="6004" y="233460"/>
                  </a:cubicBezTo>
                  <a:cubicBezTo>
                    <a:pt x="17261" y="151067"/>
                    <a:pt x="47379" y="52367"/>
                    <a:pt x="115673" y="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7" name="Полилиния 76">
              <a:extLst>
                <a:ext uri="{FF2B5EF4-FFF2-40B4-BE49-F238E27FC236}">
                  <a16:creationId xmlns="" xmlns:a16="http://schemas.microsoft.com/office/drawing/2014/main" id="{A21D625B-A153-452F-8C88-B19A82F31F5F}"/>
                </a:ext>
              </a:extLst>
            </p:cNvPr>
            <p:cNvSpPr/>
            <p:nvPr/>
          </p:nvSpPr>
          <p:spPr>
            <a:xfrm>
              <a:off x="15950239" y="3892234"/>
              <a:ext cx="615890" cy="361869"/>
            </a:xfrm>
            <a:custGeom>
              <a:avLst/>
              <a:gdLst>
                <a:gd name="connsiteX0" fmla="*/ 0 w 615890"/>
                <a:gd name="connsiteY0" fmla="*/ 1932 h 361869"/>
                <a:gd name="connsiteX1" fmla="*/ 375344 w 615890"/>
                <a:gd name="connsiteY1" fmla="*/ 159112 h 361869"/>
                <a:gd name="connsiteX2" fmla="*/ 615890 w 615890"/>
                <a:gd name="connsiteY2" fmla="*/ 347071 h 361869"/>
                <a:gd name="connsiteX3" fmla="*/ 597592 w 615890"/>
                <a:gd name="connsiteY3" fmla="*/ 354045 h 361869"/>
                <a:gd name="connsiteX4" fmla="*/ 175579 w 615890"/>
                <a:gd name="connsiteY4" fmla="*/ 107212 h 361869"/>
                <a:gd name="connsiteX5" fmla="*/ 0 w 615890"/>
                <a:gd name="connsiteY5" fmla="*/ 1932 h 361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5890" h="361869">
                  <a:moveTo>
                    <a:pt x="0" y="1932"/>
                  </a:moveTo>
                  <a:cubicBezTo>
                    <a:pt x="109494" y="-16268"/>
                    <a:pt x="290475" y="98554"/>
                    <a:pt x="375344" y="159112"/>
                  </a:cubicBezTo>
                  <a:cubicBezTo>
                    <a:pt x="457976" y="218131"/>
                    <a:pt x="535108" y="285404"/>
                    <a:pt x="615890" y="347071"/>
                  </a:cubicBezTo>
                  <a:cubicBezTo>
                    <a:pt x="609856" y="349558"/>
                    <a:pt x="603773" y="351884"/>
                    <a:pt x="597592" y="354045"/>
                  </a:cubicBezTo>
                  <a:cubicBezTo>
                    <a:pt x="448194" y="405565"/>
                    <a:pt x="277725" y="188855"/>
                    <a:pt x="175579" y="107212"/>
                  </a:cubicBezTo>
                  <a:cubicBezTo>
                    <a:pt x="121480" y="63959"/>
                    <a:pt x="62202" y="31822"/>
                    <a:pt x="0" y="1932"/>
                  </a:cubicBezTo>
                  <a:close/>
                </a:path>
              </a:pathLst>
            </a:custGeom>
            <a:solidFill>
              <a:srgbClr val="FBDD7A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Полилиния 77">
              <a:extLst>
                <a:ext uri="{FF2B5EF4-FFF2-40B4-BE49-F238E27FC236}">
                  <a16:creationId xmlns="" xmlns:a16="http://schemas.microsoft.com/office/drawing/2014/main" id="{74C1F498-D563-12A4-C411-9796B83AC525}"/>
                </a:ext>
              </a:extLst>
            </p:cNvPr>
            <p:cNvSpPr/>
            <p:nvPr/>
          </p:nvSpPr>
          <p:spPr>
            <a:xfrm>
              <a:off x="15301004" y="5060834"/>
              <a:ext cx="547560" cy="807990"/>
            </a:xfrm>
            <a:custGeom>
              <a:avLst/>
              <a:gdLst>
                <a:gd name="connsiteX0" fmla="*/ 0 w 547560"/>
                <a:gd name="connsiteY0" fmla="*/ 59097 h 807990"/>
                <a:gd name="connsiteX1" fmla="*/ 41505 w 547560"/>
                <a:gd name="connsiteY1" fmla="*/ 0 h 807990"/>
                <a:gd name="connsiteX2" fmla="*/ 547561 w 547560"/>
                <a:gd name="connsiteY2" fmla="*/ 807990 h 807990"/>
                <a:gd name="connsiteX3" fmla="*/ 370853 w 547560"/>
                <a:gd name="connsiteY3" fmla="*/ 662276 h 807990"/>
                <a:gd name="connsiteX4" fmla="*/ 258955 w 547560"/>
                <a:gd name="connsiteY4" fmla="*/ 496717 h 807990"/>
                <a:gd name="connsiteX5" fmla="*/ 0 w 547560"/>
                <a:gd name="connsiteY5" fmla="*/ 59097 h 80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7560" h="807990">
                  <a:moveTo>
                    <a:pt x="0" y="59097"/>
                  </a:moveTo>
                  <a:cubicBezTo>
                    <a:pt x="15169" y="40070"/>
                    <a:pt x="28386" y="20434"/>
                    <a:pt x="41505" y="0"/>
                  </a:cubicBezTo>
                  <a:cubicBezTo>
                    <a:pt x="207172" y="273072"/>
                    <a:pt x="355889" y="551371"/>
                    <a:pt x="547561" y="807990"/>
                  </a:cubicBezTo>
                  <a:cubicBezTo>
                    <a:pt x="492279" y="756679"/>
                    <a:pt x="421346" y="716736"/>
                    <a:pt x="370853" y="662276"/>
                  </a:cubicBezTo>
                  <a:cubicBezTo>
                    <a:pt x="326705" y="614659"/>
                    <a:pt x="293891" y="551400"/>
                    <a:pt x="258955" y="496717"/>
                  </a:cubicBezTo>
                  <a:cubicBezTo>
                    <a:pt x="168382" y="354935"/>
                    <a:pt x="72100" y="211396"/>
                    <a:pt x="0" y="59097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9" name="Полилиния 78">
              <a:extLst>
                <a:ext uri="{FF2B5EF4-FFF2-40B4-BE49-F238E27FC236}">
                  <a16:creationId xmlns="" xmlns:a16="http://schemas.microsoft.com/office/drawing/2014/main" id="{2B9D95B8-2629-AB6E-38A7-7AC63D54B201}"/>
                </a:ext>
              </a:extLst>
            </p:cNvPr>
            <p:cNvSpPr/>
            <p:nvPr/>
          </p:nvSpPr>
          <p:spPr>
            <a:xfrm>
              <a:off x="15055183" y="4134430"/>
              <a:ext cx="287326" cy="985501"/>
            </a:xfrm>
            <a:custGeom>
              <a:avLst/>
              <a:gdLst>
                <a:gd name="connsiteX0" fmla="*/ 29968 w 287326"/>
                <a:gd name="connsiteY0" fmla="*/ 125913 h 985501"/>
                <a:gd name="connsiteX1" fmla="*/ 91863 w 287326"/>
                <a:gd name="connsiteY1" fmla="*/ 0 h 985501"/>
                <a:gd name="connsiteX2" fmla="*/ 97946 w 287326"/>
                <a:gd name="connsiteY2" fmla="*/ 1893 h 985501"/>
                <a:gd name="connsiteX3" fmla="*/ 81595 w 287326"/>
                <a:gd name="connsiteY3" fmla="*/ 80656 h 985501"/>
                <a:gd name="connsiteX4" fmla="*/ 59599 w 287326"/>
                <a:gd name="connsiteY4" fmla="*/ 317035 h 985501"/>
                <a:gd name="connsiteX5" fmla="*/ 287327 w 287326"/>
                <a:gd name="connsiteY5" fmla="*/ 926404 h 985501"/>
                <a:gd name="connsiteX6" fmla="*/ 245821 w 287326"/>
                <a:gd name="connsiteY6" fmla="*/ 985502 h 985501"/>
                <a:gd name="connsiteX7" fmla="*/ 66646 w 287326"/>
                <a:gd name="connsiteY7" fmla="*/ 632679 h 985501"/>
                <a:gd name="connsiteX8" fmla="*/ 29968 w 287326"/>
                <a:gd name="connsiteY8" fmla="*/ 125913 h 985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326" h="985501">
                  <a:moveTo>
                    <a:pt x="29968" y="125913"/>
                  </a:moveTo>
                  <a:cubicBezTo>
                    <a:pt x="43467" y="85254"/>
                    <a:pt x="62023" y="31237"/>
                    <a:pt x="91863" y="0"/>
                  </a:cubicBezTo>
                  <a:lnTo>
                    <a:pt x="97946" y="1893"/>
                  </a:lnTo>
                  <a:cubicBezTo>
                    <a:pt x="103192" y="32366"/>
                    <a:pt x="93314" y="53302"/>
                    <a:pt x="81595" y="80656"/>
                  </a:cubicBezTo>
                  <a:cubicBezTo>
                    <a:pt x="75863" y="160795"/>
                    <a:pt x="58913" y="235596"/>
                    <a:pt x="59599" y="317035"/>
                  </a:cubicBezTo>
                  <a:cubicBezTo>
                    <a:pt x="83099" y="558909"/>
                    <a:pt x="164382" y="723101"/>
                    <a:pt x="287327" y="926404"/>
                  </a:cubicBezTo>
                  <a:cubicBezTo>
                    <a:pt x="274207" y="946838"/>
                    <a:pt x="260990" y="966474"/>
                    <a:pt x="245821" y="985502"/>
                  </a:cubicBezTo>
                  <a:cubicBezTo>
                    <a:pt x="186223" y="868017"/>
                    <a:pt x="120784" y="752791"/>
                    <a:pt x="66646" y="632679"/>
                  </a:cubicBezTo>
                  <a:cubicBezTo>
                    <a:pt x="-12467" y="470039"/>
                    <a:pt x="-16414" y="298198"/>
                    <a:pt x="29968" y="125913"/>
                  </a:cubicBezTo>
                  <a:close/>
                </a:path>
              </a:pathLst>
            </a:custGeom>
            <a:solidFill>
              <a:srgbClr val="FBDD7A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Полилиния 79">
              <a:extLst>
                <a:ext uri="{FF2B5EF4-FFF2-40B4-BE49-F238E27FC236}">
                  <a16:creationId xmlns="" xmlns:a16="http://schemas.microsoft.com/office/drawing/2014/main" id="{887F46BC-731C-181C-3A1E-85D38E7DC892}"/>
                </a:ext>
              </a:extLst>
            </p:cNvPr>
            <p:cNvSpPr/>
            <p:nvPr/>
          </p:nvSpPr>
          <p:spPr>
            <a:xfrm>
              <a:off x="15055183" y="4260343"/>
              <a:ext cx="67180" cy="506765"/>
            </a:xfrm>
            <a:custGeom>
              <a:avLst/>
              <a:gdLst>
                <a:gd name="connsiteX0" fmla="*/ 29968 w 67180"/>
                <a:gd name="connsiteY0" fmla="*/ 0 h 506765"/>
                <a:gd name="connsiteX1" fmla="*/ 51696 w 67180"/>
                <a:gd name="connsiteY1" fmla="*/ 22770 h 506765"/>
                <a:gd name="connsiteX2" fmla="*/ 29496 w 67180"/>
                <a:gd name="connsiteY2" fmla="*/ 202821 h 506765"/>
                <a:gd name="connsiteX3" fmla="*/ 43175 w 67180"/>
                <a:gd name="connsiteY3" fmla="*/ 370264 h 506765"/>
                <a:gd name="connsiteX4" fmla="*/ 66646 w 67180"/>
                <a:gd name="connsiteY4" fmla="*/ 506766 h 506765"/>
                <a:gd name="connsiteX5" fmla="*/ 29968 w 67180"/>
                <a:gd name="connsiteY5" fmla="*/ 0 h 506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180" h="506765">
                  <a:moveTo>
                    <a:pt x="29968" y="0"/>
                  </a:moveTo>
                  <a:cubicBezTo>
                    <a:pt x="37083" y="6876"/>
                    <a:pt x="46830" y="14224"/>
                    <a:pt x="51696" y="22770"/>
                  </a:cubicBezTo>
                  <a:cubicBezTo>
                    <a:pt x="34265" y="81342"/>
                    <a:pt x="24761" y="141738"/>
                    <a:pt x="29496" y="202821"/>
                  </a:cubicBezTo>
                  <a:cubicBezTo>
                    <a:pt x="28089" y="259719"/>
                    <a:pt x="32946" y="314276"/>
                    <a:pt x="43175" y="370264"/>
                  </a:cubicBezTo>
                  <a:cubicBezTo>
                    <a:pt x="50937" y="412777"/>
                    <a:pt x="70666" y="464063"/>
                    <a:pt x="66646" y="506766"/>
                  </a:cubicBezTo>
                  <a:cubicBezTo>
                    <a:pt x="-12467" y="344127"/>
                    <a:pt x="-16414" y="172285"/>
                    <a:pt x="29968" y="0"/>
                  </a:cubicBezTo>
                  <a:close/>
                </a:path>
              </a:pathLst>
            </a:custGeom>
            <a:gradFill>
              <a:gsLst>
                <a:gs pos="0">
                  <a:srgbClr val="A9ADB4"/>
                </a:gs>
                <a:gs pos="50000">
                  <a:srgbClr val="BEC1BC"/>
                </a:gs>
                <a:gs pos="100000">
                  <a:srgbClr val="D4D5C4"/>
                </a:gs>
              </a:gsLst>
              <a:lin ang="21188551" scaled="1"/>
            </a:gra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олилиния 80">
              <a:extLst>
                <a:ext uri="{FF2B5EF4-FFF2-40B4-BE49-F238E27FC236}">
                  <a16:creationId xmlns="" xmlns:a16="http://schemas.microsoft.com/office/drawing/2014/main" id="{E194DF93-6717-C18B-37FA-166A7DA7295B}"/>
                </a:ext>
              </a:extLst>
            </p:cNvPr>
            <p:cNvSpPr/>
            <p:nvPr/>
          </p:nvSpPr>
          <p:spPr>
            <a:xfrm>
              <a:off x="16385878" y="5642815"/>
              <a:ext cx="940283" cy="746878"/>
            </a:xfrm>
            <a:custGeom>
              <a:avLst/>
              <a:gdLst>
                <a:gd name="connsiteX0" fmla="*/ 685382 w 940283"/>
                <a:gd name="connsiteY0" fmla="*/ 194655 h 746878"/>
                <a:gd name="connsiteX1" fmla="*/ 940283 w 940283"/>
                <a:gd name="connsiteY1" fmla="*/ 0 h 746878"/>
                <a:gd name="connsiteX2" fmla="*/ 323858 w 940283"/>
                <a:gd name="connsiteY2" fmla="*/ 550583 h 746878"/>
                <a:gd name="connsiteX3" fmla="*/ 108472 w 940283"/>
                <a:gd name="connsiteY3" fmla="*/ 746878 h 746878"/>
                <a:gd name="connsiteX4" fmla="*/ 0 w 940283"/>
                <a:gd name="connsiteY4" fmla="*/ 687071 h 746878"/>
                <a:gd name="connsiteX5" fmla="*/ 307799 w 940283"/>
                <a:gd name="connsiteY5" fmla="*/ 441955 h 746878"/>
                <a:gd name="connsiteX6" fmla="*/ 644553 w 940283"/>
                <a:gd name="connsiteY6" fmla="*/ 190811 h 746878"/>
                <a:gd name="connsiteX7" fmla="*/ 647035 w 940283"/>
                <a:gd name="connsiteY7" fmla="*/ 199279 h 746878"/>
                <a:gd name="connsiteX8" fmla="*/ 633944 w 940283"/>
                <a:gd name="connsiteY8" fmla="*/ 212462 h 746878"/>
                <a:gd name="connsiteX9" fmla="*/ 643239 w 940283"/>
                <a:gd name="connsiteY9" fmla="*/ 218954 h 746878"/>
                <a:gd name="connsiteX10" fmla="*/ 685382 w 940283"/>
                <a:gd name="connsiteY10" fmla="*/ 194655 h 746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40283" h="746878">
                  <a:moveTo>
                    <a:pt x="685382" y="194655"/>
                  </a:moveTo>
                  <a:cubicBezTo>
                    <a:pt x="747672" y="159510"/>
                    <a:pt x="883638" y="10716"/>
                    <a:pt x="940283" y="0"/>
                  </a:cubicBezTo>
                  <a:cubicBezTo>
                    <a:pt x="735360" y="184237"/>
                    <a:pt x="527224" y="364619"/>
                    <a:pt x="323858" y="550583"/>
                  </a:cubicBezTo>
                  <a:cubicBezTo>
                    <a:pt x="252273" y="616026"/>
                    <a:pt x="176553" y="677790"/>
                    <a:pt x="108472" y="746878"/>
                  </a:cubicBezTo>
                  <a:cubicBezTo>
                    <a:pt x="70757" y="729890"/>
                    <a:pt x="32946" y="712419"/>
                    <a:pt x="0" y="687071"/>
                  </a:cubicBezTo>
                  <a:cubicBezTo>
                    <a:pt x="91683" y="595777"/>
                    <a:pt x="201809" y="515891"/>
                    <a:pt x="307799" y="441955"/>
                  </a:cubicBezTo>
                  <a:cubicBezTo>
                    <a:pt x="422451" y="361529"/>
                    <a:pt x="530631" y="272104"/>
                    <a:pt x="644553" y="190811"/>
                  </a:cubicBezTo>
                  <a:lnTo>
                    <a:pt x="647035" y="199279"/>
                  </a:lnTo>
                  <a:lnTo>
                    <a:pt x="633944" y="212462"/>
                  </a:lnTo>
                  <a:lnTo>
                    <a:pt x="643239" y="218954"/>
                  </a:lnTo>
                  <a:cubicBezTo>
                    <a:pt x="660661" y="213780"/>
                    <a:pt x="665819" y="200821"/>
                    <a:pt x="685382" y="194655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 81">
              <a:extLst>
                <a:ext uri="{FF2B5EF4-FFF2-40B4-BE49-F238E27FC236}">
                  <a16:creationId xmlns="" xmlns:a16="http://schemas.microsoft.com/office/drawing/2014/main" id="{89808883-72FF-D9CE-3EB5-1C2C31801BE7}"/>
                </a:ext>
              </a:extLst>
            </p:cNvPr>
            <p:cNvSpPr/>
            <p:nvPr/>
          </p:nvSpPr>
          <p:spPr>
            <a:xfrm>
              <a:off x="16693677" y="5833626"/>
              <a:ext cx="377582" cy="304387"/>
            </a:xfrm>
            <a:custGeom>
              <a:avLst/>
              <a:gdLst>
                <a:gd name="connsiteX0" fmla="*/ 336754 w 377582"/>
                <a:gd name="connsiteY0" fmla="*/ 0 h 304387"/>
                <a:gd name="connsiteX1" fmla="*/ 339236 w 377582"/>
                <a:gd name="connsiteY1" fmla="*/ 8467 h 304387"/>
                <a:gd name="connsiteX2" fmla="*/ 326145 w 377582"/>
                <a:gd name="connsiteY2" fmla="*/ 21650 h 304387"/>
                <a:gd name="connsiteX3" fmla="*/ 335440 w 377582"/>
                <a:gd name="connsiteY3" fmla="*/ 28142 h 304387"/>
                <a:gd name="connsiteX4" fmla="*/ 377583 w 377582"/>
                <a:gd name="connsiteY4" fmla="*/ 3844 h 304387"/>
                <a:gd name="connsiteX5" fmla="*/ 29198 w 377582"/>
                <a:gd name="connsiteY5" fmla="*/ 304388 h 304387"/>
                <a:gd name="connsiteX6" fmla="*/ 0 w 377582"/>
                <a:gd name="connsiteY6" fmla="*/ 251144 h 304387"/>
                <a:gd name="connsiteX7" fmla="*/ 336754 w 377582"/>
                <a:gd name="connsiteY7" fmla="*/ 0 h 304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7582" h="304387">
                  <a:moveTo>
                    <a:pt x="336754" y="0"/>
                  </a:moveTo>
                  <a:lnTo>
                    <a:pt x="339236" y="8467"/>
                  </a:lnTo>
                  <a:lnTo>
                    <a:pt x="326145" y="21650"/>
                  </a:lnTo>
                  <a:lnTo>
                    <a:pt x="335440" y="28142"/>
                  </a:lnTo>
                  <a:cubicBezTo>
                    <a:pt x="352862" y="22969"/>
                    <a:pt x="358020" y="10010"/>
                    <a:pt x="377583" y="3844"/>
                  </a:cubicBezTo>
                  <a:cubicBezTo>
                    <a:pt x="296363" y="92237"/>
                    <a:pt x="131539" y="244044"/>
                    <a:pt x="29198" y="304388"/>
                  </a:cubicBezTo>
                  <a:cubicBezTo>
                    <a:pt x="19271" y="286757"/>
                    <a:pt x="8954" y="269272"/>
                    <a:pt x="0" y="251144"/>
                  </a:cubicBezTo>
                  <a:cubicBezTo>
                    <a:pt x="114652" y="170718"/>
                    <a:pt x="222832" y="81293"/>
                    <a:pt x="336754" y="0"/>
                  </a:cubicBezTo>
                  <a:close/>
                </a:path>
              </a:pathLst>
            </a:custGeom>
            <a:solidFill>
              <a:srgbClr val="FBDD7A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3" name="Полилиния 82">
              <a:extLst>
                <a:ext uri="{FF2B5EF4-FFF2-40B4-BE49-F238E27FC236}">
                  <a16:creationId xmlns="" xmlns:a16="http://schemas.microsoft.com/office/drawing/2014/main" id="{EC2A989E-54CC-C929-0C5A-716C78A57C23}"/>
                </a:ext>
              </a:extLst>
            </p:cNvPr>
            <p:cNvSpPr/>
            <p:nvPr/>
          </p:nvSpPr>
          <p:spPr>
            <a:xfrm>
              <a:off x="17081868" y="4023257"/>
              <a:ext cx="851554" cy="1489723"/>
            </a:xfrm>
            <a:custGeom>
              <a:avLst/>
              <a:gdLst>
                <a:gd name="connsiteX0" fmla="*/ 0 w 851554"/>
                <a:gd name="connsiteY0" fmla="*/ 24221 h 1489723"/>
                <a:gd name="connsiteX1" fmla="*/ 617057 w 851554"/>
                <a:gd name="connsiteY1" fmla="*/ 111470 h 1489723"/>
                <a:gd name="connsiteX2" fmla="*/ 841593 w 851554"/>
                <a:gd name="connsiteY2" fmla="*/ 488099 h 1489723"/>
                <a:gd name="connsiteX3" fmla="*/ 650830 w 851554"/>
                <a:gd name="connsiteY3" fmla="*/ 1212797 h 1489723"/>
                <a:gd name="connsiteX4" fmla="*/ 394615 w 851554"/>
                <a:gd name="connsiteY4" fmla="*/ 1489723 h 1489723"/>
                <a:gd name="connsiteX5" fmla="*/ 562992 w 851554"/>
                <a:gd name="connsiteY5" fmla="*/ 1296231 h 1489723"/>
                <a:gd name="connsiteX6" fmla="*/ 806604 w 851554"/>
                <a:gd name="connsiteY6" fmla="*/ 686682 h 1489723"/>
                <a:gd name="connsiteX7" fmla="*/ 629467 w 851554"/>
                <a:gd name="connsiteY7" fmla="*/ 261077 h 1489723"/>
                <a:gd name="connsiteX8" fmla="*/ 111343 w 851554"/>
                <a:gd name="connsiteY8" fmla="*/ 28552 h 1489723"/>
                <a:gd name="connsiteX9" fmla="*/ 3941 w 851554"/>
                <a:gd name="connsiteY9" fmla="*/ 30075 h 1489723"/>
                <a:gd name="connsiteX10" fmla="*/ 0 w 851554"/>
                <a:gd name="connsiteY10" fmla="*/ 24221 h 1489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1554" h="1489723">
                  <a:moveTo>
                    <a:pt x="0" y="24221"/>
                  </a:moveTo>
                  <a:cubicBezTo>
                    <a:pt x="219620" y="-12881"/>
                    <a:pt x="425906" y="-23246"/>
                    <a:pt x="617057" y="111470"/>
                  </a:cubicBezTo>
                  <a:cubicBezTo>
                    <a:pt x="743681" y="200686"/>
                    <a:pt x="816920" y="336993"/>
                    <a:pt x="841593" y="488099"/>
                  </a:cubicBezTo>
                  <a:cubicBezTo>
                    <a:pt x="881984" y="735282"/>
                    <a:pt x="795800" y="1012676"/>
                    <a:pt x="650830" y="1212797"/>
                  </a:cubicBezTo>
                  <a:cubicBezTo>
                    <a:pt x="576423" y="1314704"/>
                    <a:pt x="490435" y="1407632"/>
                    <a:pt x="394615" y="1489723"/>
                  </a:cubicBezTo>
                  <a:cubicBezTo>
                    <a:pt x="397389" y="1469070"/>
                    <a:pt x="539001" y="1325633"/>
                    <a:pt x="562992" y="1296231"/>
                  </a:cubicBezTo>
                  <a:cubicBezTo>
                    <a:pt x="705820" y="1121265"/>
                    <a:pt x="805630" y="915855"/>
                    <a:pt x="806604" y="686682"/>
                  </a:cubicBezTo>
                  <a:cubicBezTo>
                    <a:pt x="807334" y="518860"/>
                    <a:pt x="747769" y="380231"/>
                    <a:pt x="629467" y="261077"/>
                  </a:cubicBezTo>
                  <a:cubicBezTo>
                    <a:pt x="488439" y="119003"/>
                    <a:pt x="311400" y="39282"/>
                    <a:pt x="111343" y="28552"/>
                  </a:cubicBezTo>
                  <a:cubicBezTo>
                    <a:pt x="75721" y="26639"/>
                    <a:pt x="39612" y="30124"/>
                    <a:pt x="3941" y="30075"/>
                  </a:cubicBezTo>
                  <a:lnTo>
                    <a:pt x="0" y="24221"/>
                  </a:ln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4" name="Полилиния 83">
              <a:extLst>
                <a:ext uri="{FF2B5EF4-FFF2-40B4-BE49-F238E27FC236}">
                  <a16:creationId xmlns="" xmlns:a16="http://schemas.microsoft.com/office/drawing/2014/main" id="{CAAC2702-29EF-D576-86E3-EB42E5FC95C9}"/>
                </a:ext>
              </a:extLst>
            </p:cNvPr>
            <p:cNvSpPr/>
            <p:nvPr/>
          </p:nvSpPr>
          <p:spPr>
            <a:xfrm>
              <a:off x="15868759" y="7799403"/>
              <a:ext cx="375187" cy="439564"/>
            </a:xfrm>
            <a:custGeom>
              <a:avLst/>
              <a:gdLst>
                <a:gd name="connsiteX0" fmla="*/ 41274 w 375187"/>
                <a:gd name="connsiteY0" fmla="*/ 0 h 439564"/>
                <a:gd name="connsiteX1" fmla="*/ 234630 w 375187"/>
                <a:gd name="connsiteY1" fmla="*/ 111781 h 439564"/>
                <a:gd name="connsiteX2" fmla="*/ 374826 w 375187"/>
                <a:gd name="connsiteY2" fmla="*/ 309113 h 439564"/>
                <a:gd name="connsiteX3" fmla="*/ 328497 w 375187"/>
                <a:gd name="connsiteY3" fmla="*/ 430675 h 439564"/>
                <a:gd name="connsiteX4" fmla="*/ 309032 w 375187"/>
                <a:gd name="connsiteY4" fmla="*/ 436564 h 439564"/>
                <a:gd name="connsiteX5" fmla="*/ 120815 w 375187"/>
                <a:gd name="connsiteY5" fmla="*/ 387510 h 439564"/>
                <a:gd name="connsiteX6" fmla="*/ 7199 w 375187"/>
                <a:gd name="connsiteY6" fmla="*/ 227942 h 439564"/>
                <a:gd name="connsiteX7" fmla="*/ 41274 w 375187"/>
                <a:gd name="connsiteY7" fmla="*/ 0 h 439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5187" h="439564">
                  <a:moveTo>
                    <a:pt x="41274" y="0"/>
                  </a:moveTo>
                  <a:cubicBezTo>
                    <a:pt x="108235" y="6813"/>
                    <a:pt x="184910" y="70271"/>
                    <a:pt x="234630" y="111781"/>
                  </a:cubicBezTo>
                  <a:cubicBezTo>
                    <a:pt x="293022" y="160494"/>
                    <a:pt x="369375" y="227942"/>
                    <a:pt x="374826" y="309113"/>
                  </a:cubicBezTo>
                  <a:cubicBezTo>
                    <a:pt x="378086" y="357583"/>
                    <a:pt x="359058" y="394859"/>
                    <a:pt x="328497" y="430675"/>
                  </a:cubicBezTo>
                  <a:cubicBezTo>
                    <a:pt x="322025" y="432963"/>
                    <a:pt x="315748" y="435152"/>
                    <a:pt x="309032" y="436564"/>
                  </a:cubicBezTo>
                  <a:cubicBezTo>
                    <a:pt x="249759" y="449363"/>
                    <a:pt x="170607" y="418996"/>
                    <a:pt x="120815" y="387510"/>
                  </a:cubicBezTo>
                  <a:cubicBezTo>
                    <a:pt x="62291" y="350575"/>
                    <a:pt x="21034" y="296607"/>
                    <a:pt x="7199" y="227942"/>
                  </a:cubicBezTo>
                  <a:cubicBezTo>
                    <a:pt x="-7848" y="153242"/>
                    <a:pt x="-602" y="64577"/>
                    <a:pt x="41274" y="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" name="Полилиния 84">
              <a:extLst>
                <a:ext uri="{FF2B5EF4-FFF2-40B4-BE49-F238E27FC236}">
                  <a16:creationId xmlns="" xmlns:a16="http://schemas.microsoft.com/office/drawing/2014/main" id="{09B1F2E4-F922-3F1D-8DFC-A1FF2450B78A}"/>
                </a:ext>
              </a:extLst>
            </p:cNvPr>
            <p:cNvSpPr/>
            <p:nvPr/>
          </p:nvSpPr>
          <p:spPr>
            <a:xfrm>
              <a:off x="16828524" y="4395810"/>
              <a:ext cx="684740" cy="697020"/>
            </a:xfrm>
            <a:custGeom>
              <a:avLst/>
              <a:gdLst>
                <a:gd name="connsiteX0" fmla="*/ 0 w 684740"/>
                <a:gd name="connsiteY0" fmla="*/ 16933 h 697020"/>
                <a:gd name="connsiteX1" fmla="*/ 462161 w 684740"/>
                <a:gd name="connsiteY1" fmla="*/ 86858 h 697020"/>
                <a:gd name="connsiteX2" fmla="*/ 672097 w 684740"/>
                <a:gd name="connsiteY2" fmla="*/ 404954 h 697020"/>
                <a:gd name="connsiteX3" fmla="*/ 672875 w 684740"/>
                <a:gd name="connsiteY3" fmla="*/ 697020 h 697020"/>
                <a:gd name="connsiteX4" fmla="*/ 671415 w 684740"/>
                <a:gd name="connsiteY4" fmla="*/ 684314 h 697020"/>
                <a:gd name="connsiteX5" fmla="*/ 227601 w 684740"/>
                <a:gd name="connsiteY5" fmla="*/ 147162 h 697020"/>
                <a:gd name="connsiteX6" fmla="*/ 6813 w 684740"/>
                <a:gd name="connsiteY6" fmla="*/ 21585 h 697020"/>
                <a:gd name="connsiteX7" fmla="*/ 0 w 684740"/>
                <a:gd name="connsiteY7" fmla="*/ 16933 h 697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4740" h="697020">
                  <a:moveTo>
                    <a:pt x="0" y="16933"/>
                  </a:moveTo>
                  <a:cubicBezTo>
                    <a:pt x="160007" y="-15453"/>
                    <a:pt x="322982" y="-6148"/>
                    <a:pt x="462161" y="86858"/>
                  </a:cubicBezTo>
                  <a:cubicBezTo>
                    <a:pt x="568540" y="157966"/>
                    <a:pt x="647716" y="279611"/>
                    <a:pt x="672097" y="404954"/>
                  </a:cubicBezTo>
                  <a:cubicBezTo>
                    <a:pt x="690103" y="497679"/>
                    <a:pt x="687523" y="603931"/>
                    <a:pt x="672875" y="697020"/>
                  </a:cubicBezTo>
                  <a:cubicBezTo>
                    <a:pt x="672535" y="691327"/>
                    <a:pt x="672632" y="690855"/>
                    <a:pt x="671415" y="684314"/>
                  </a:cubicBezTo>
                  <a:cubicBezTo>
                    <a:pt x="626061" y="445545"/>
                    <a:pt x="426150" y="266048"/>
                    <a:pt x="227601" y="147162"/>
                  </a:cubicBezTo>
                  <a:cubicBezTo>
                    <a:pt x="155676" y="104100"/>
                    <a:pt x="76013" y="68327"/>
                    <a:pt x="6813" y="21585"/>
                  </a:cubicBezTo>
                  <a:lnTo>
                    <a:pt x="0" y="16933"/>
                  </a:lnTo>
                  <a:close/>
                </a:path>
              </a:pathLst>
            </a:custGeom>
            <a:solidFill>
              <a:schemeClr val="bg1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" name="Полилиния 85">
              <a:extLst>
                <a:ext uri="{FF2B5EF4-FFF2-40B4-BE49-F238E27FC236}">
                  <a16:creationId xmlns="" xmlns:a16="http://schemas.microsoft.com/office/drawing/2014/main" id="{5BB2618D-4E31-21D3-1144-B23BAEFBD7DE}"/>
                </a:ext>
              </a:extLst>
            </p:cNvPr>
            <p:cNvSpPr/>
            <p:nvPr/>
          </p:nvSpPr>
          <p:spPr>
            <a:xfrm>
              <a:off x="17814600" y="4141574"/>
              <a:ext cx="393690" cy="659355"/>
            </a:xfrm>
            <a:custGeom>
              <a:avLst/>
              <a:gdLst>
                <a:gd name="connsiteX0" fmla="*/ 0 w 393690"/>
                <a:gd name="connsiteY0" fmla="*/ 52386 h 659355"/>
                <a:gd name="connsiteX1" fmla="*/ 214170 w 393690"/>
                <a:gd name="connsiteY1" fmla="*/ 6117 h 659355"/>
                <a:gd name="connsiteX2" fmla="*/ 302495 w 393690"/>
                <a:gd name="connsiteY2" fmla="*/ 70241 h 659355"/>
                <a:gd name="connsiteX3" fmla="*/ 353008 w 393690"/>
                <a:gd name="connsiteY3" fmla="*/ 426533 h 659355"/>
                <a:gd name="connsiteX4" fmla="*/ 393691 w 393690"/>
                <a:gd name="connsiteY4" fmla="*/ 659356 h 659355"/>
                <a:gd name="connsiteX5" fmla="*/ 143267 w 393690"/>
                <a:gd name="connsiteY5" fmla="*/ 409501 h 659355"/>
                <a:gd name="connsiteX6" fmla="*/ 0 w 393690"/>
                <a:gd name="connsiteY6" fmla="*/ 52386 h 659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3690" h="659355">
                  <a:moveTo>
                    <a:pt x="0" y="52386"/>
                  </a:moveTo>
                  <a:cubicBezTo>
                    <a:pt x="63214" y="11387"/>
                    <a:pt x="138838" y="-11782"/>
                    <a:pt x="214170" y="6117"/>
                  </a:cubicBezTo>
                  <a:cubicBezTo>
                    <a:pt x="251884" y="15080"/>
                    <a:pt x="282591" y="36819"/>
                    <a:pt x="302495" y="70241"/>
                  </a:cubicBezTo>
                  <a:cubicBezTo>
                    <a:pt x="359286" y="165510"/>
                    <a:pt x="341864" y="317818"/>
                    <a:pt x="353008" y="426533"/>
                  </a:cubicBezTo>
                  <a:cubicBezTo>
                    <a:pt x="360940" y="504352"/>
                    <a:pt x="373641" y="583723"/>
                    <a:pt x="393691" y="659356"/>
                  </a:cubicBezTo>
                  <a:cubicBezTo>
                    <a:pt x="295439" y="655205"/>
                    <a:pt x="233538" y="441069"/>
                    <a:pt x="143267" y="409501"/>
                  </a:cubicBezTo>
                  <a:cubicBezTo>
                    <a:pt x="127597" y="266945"/>
                    <a:pt x="80052" y="169355"/>
                    <a:pt x="0" y="52386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" name="Полилиния 86">
              <a:extLst>
                <a:ext uri="{FF2B5EF4-FFF2-40B4-BE49-F238E27FC236}">
                  <a16:creationId xmlns="" xmlns:a16="http://schemas.microsoft.com/office/drawing/2014/main" id="{A90EBF90-4604-C40E-5183-F01D6FC0C08E}"/>
                </a:ext>
              </a:extLst>
            </p:cNvPr>
            <p:cNvSpPr/>
            <p:nvPr/>
          </p:nvSpPr>
          <p:spPr>
            <a:xfrm>
              <a:off x="15800276" y="9742551"/>
              <a:ext cx="747262" cy="816385"/>
            </a:xfrm>
            <a:custGeom>
              <a:avLst/>
              <a:gdLst>
                <a:gd name="connsiteX0" fmla="*/ 736654 w 747262"/>
                <a:gd name="connsiteY0" fmla="*/ 0 h 816385"/>
                <a:gd name="connsiteX1" fmla="*/ 745900 w 747262"/>
                <a:gd name="connsiteY1" fmla="*/ 4526 h 816385"/>
                <a:gd name="connsiteX2" fmla="*/ 747263 w 747262"/>
                <a:gd name="connsiteY2" fmla="*/ 16156 h 816385"/>
                <a:gd name="connsiteX3" fmla="*/ 656213 w 747262"/>
                <a:gd name="connsiteY3" fmla="*/ 180543 h 816385"/>
                <a:gd name="connsiteX4" fmla="*/ 370215 w 747262"/>
                <a:gd name="connsiteY4" fmla="*/ 588346 h 816385"/>
                <a:gd name="connsiteX5" fmla="*/ 181073 w 747262"/>
                <a:gd name="connsiteY5" fmla="*/ 816385 h 816385"/>
                <a:gd name="connsiteX6" fmla="*/ 124906 w 747262"/>
                <a:gd name="connsiteY6" fmla="*/ 709373 h 816385"/>
                <a:gd name="connsiteX7" fmla="*/ 0 w 747262"/>
                <a:gd name="connsiteY7" fmla="*/ 487271 h 816385"/>
                <a:gd name="connsiteX8" fmla="*/ 122550 w 747262"/>
                <a:gd name="connsiteY8" fmla="*/ 435395 h 816385"/>
                <a:gd name="connsiteX9" fmla="*/ 377904 w 747262"/>
                <a:gd name="connsiteY9" fmla="*/ 274610 h 816385"/>
                <a:gd name="connsiteX10" fmla="*/ 736654 w 747262"/>
                <a:gd name="connsiteY10" fmla="*/ 0 h 816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7262" h="816385">
                  <a:moveTo>
                    <a:pt x="736654" y="0"/>
                  </a:moveTo>
                  <a:lnTo>
                    <a:pt x="745900" y="4526"/>
                  </a:lnTo>
                  <a:lnTo>
                    <a:pt x="747263" y="16156"/>
                  </a:lnTo>
                  <a:cubicBezTo>
                    <a:pt x="724829" y="72996"/>
                    <a:pt x="688087" y="128521"/>
                    <a:pt x="656213" y="180543"/>
                  </a:cubicBezTo>
                  <a:cubicBezTo>
                    <a:pt x="570272" y="320841"/>
                    <a:pt x="472458" y="459290"/>
                    <a:pt x="370215" y="588346"/>
                  </a:cubicBezTo>
                  <a:cubicBezTo>
                    <a:pt x="308913" y="665722"/>
                    <a:pt x="242993" y="739447"/>
                    <a:pt x="181073" y="816385"/>
                  </a:cubicBezTo>
                  <a:cubicBezTo>
                    <a:pt x="162873" y="780422"/>
                    <a:pt x="144147" y="744752"/>
                    <a:pt x="124906" y="709373"/>
                  </a:cubicBezTo>
                  <a:cubicBezTo>
                    <a:pt x="86145" y="633749"/>
                    <a:pt x="40109" y="562214"/>
                    <a:pt x="0" y="487271"/>
                  </a:cubicBezTo>
                  <a:cubicBezTo>
                    <a:pt x="40469" y="469071"/>
                    <a:pt x="82300" y="454521"/>
                    <a:pt x="122550" y="435395"/>
                  </a:cubicBezTo>
                  <a:cubicBezTo>
                    <a:pt x="212836" y="392523"/>
                    <a:pt x="298961" y="335976"/>
                    <a:pt x="377904" y="274610"/>
                  </a:cubicBezTo>
                  <a:cubicBezTo>
                    <a:pt x="498055" y="181175"/>
                    <a:pt x="603315" y="76353"/>
                    <a:pt x="736654" y="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" name="Полилиния 87">
              <a:extLst>
                <a:ext uri="{FF2B5EF4-FFF2-40B4-BE49-F238E27FC236}">
                  <a16:creationId xmlns="" xmlns:a16="http://schemas.microsoft.com/office/drawing/2014/main" id="{03CFE03B-0A7A-3DB0-6F88-EC7008EE2612}"/>
                </a:ext>
              </a:extLst>
            </p:cNvPr>
            <p:cNvSpPr/>
            <p:nvPr/>
          </p:nvSpPr>
          <p:spPr>
            <a:xfrm>
              <a:off x="17255292" y="7474060"/>
              <a:ext cx="865574" cy="783512"/>
            </a:xfrm>
            <a:custGeom>
              <a:avLst/>
              <a:gdLst>
                <a:gd name="connsiteX0" fmla="*/ 214106 w 865574"/>
                <a:gd name="connsiteY0" fmla="*/ 0 h 783512"/>
                <a:gd name="connsiteX1" fmla="*/ 731048 w 865574"/>
                <a:gd name="connsiteY1" fmla="*/ 310378 h 783512"/>
                <a:gd name="connsiteX2" fmla="*/ 865575 w 865574"/>
                <a:gd name="connsiteY2" fmla="*/ 424738 h 783512"/>
                <a:gd name="connsiteX3" fmla="*/ 859005 w 865574"/>
                <a:gd name="connsiteY3" fmla="*/ 417195 h 783512"/>
                <a:gd name="connsiteX4" fmla="*/ 857594 w 865574"/>
                <a:gd name="connsiteY4" fmla="*/ 421721 h 783512"/>
                <a:gd name="connsiteX5" fmla="*/ 604206 w 865574"/>
                <a:gd name="connsiteY5" fmla="*/ 268089 h 783512"/>
                <a:gd name="connsiteX6" fmla="*/ 544622 w 865574"/>
                <a:gd name="connsiteY6" fmla="*/ 466735 h 783512"/>
                <a:gd name="connsiteX7" fmla="*/ 631151 w 865574"/>
                <a:gd name="connsiteY7" fmla="*/ 682365 h 783512"/>
                <a:gd name="connsiteX8" fmla="*/ 815042 w 865574"/>
                <a:gd name="connsiteY8" fmla="*/ 778914 h 783512"/>
                <a:gd name="connsiteX9" fmla="*/ 0 w 865574"/>
                <a:gd name="connsiteY9" fmla="*/ 499730 h 783512"/>
                <a:gd name="connsiteX10" fmla="*/ 214106 w 865574"/>
                <a:gd name="connsiteY10" fmla="*/ 0 h 78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5574" h="783512">
                  <a:moveTo>
                    <a:pt x="214106" y="0"/>
                  </a:moveTo>
                  <a:cubicBezTo>
                    <a:pt x="409273" y="73531"/>
                    <a:pt x="566131" y="186869"/>
                    <a:pt x="731048" y="310378"/>
                  </a:cubicBezTo>
                  <a:cubicBezTo>
                    <a:pt x="777444" y="345124"/>
                    <a:pt x="831169" y="377096"/>
                    <a:pt x="865575" y="424738"/>
                  </a:cubicBezTo>
                  <a:lnTo>
                    <a:pt x="859005" y="417195"/>
                  </a:lnTo>
                  <a:lnTo>
                    <a:pt x="857594" y="421721"/>
                  </a:lnTo>
                  <a:cubicBezTo>
                    <a:pt x="778364" y="355781"/>
                    <a:pt x="702667" y="302057"/>
                    <a:pt x="604206" y="268089"/>
                  </a:cubicBezTo>
                  <a:cubicBezTo>
                    <a:pt x="558866" y="324345"/>
                    <a:pt x="545235" y="395735"/>
                    <a:pt x="544622" y="466735"/>
                  </a:cubicBezTo>
                  <a:cubicBezTo>
                    <a:pt x="543887" y="552676"/>
                    <a:pt x="570550" y="621389"/>
                    <a:pt x="631151" y="682365"/>
                  </a:cubicBezTo>
                  <a:cubicBezTo>
                    <a:pt x="684190" y="730153"/>
                    <a:pt x="749837" y="752879"/>
                    <a:pt x="815042" y="778914"/>
                  </a:cubicBezTo>
                  <a:cubicBezTo>
                    <a:pt x="470390" y="809621"/>
                    <a:pt x="270542" y="683192"/>
                    <a:pt x="0" y="499730"/>
                  </a:cubicBezTo>
                  <a:cubicBezTo>
                    <a:pt x="129281" y="357777"/>
                    <a:pt x="139130" y="168961"/>
                    <a:pt x="214106" y="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9" name="Полилиния 88">
              <a:extLst>
                <a:ext uri="{FF2B5EF4-FFF2-40B4-BE49-F238E27FC236}">
                  <a16:creationId xmlns="" xmlns:a16="http://schemas.microsoft.com/office/drawing/2014/main" id="{9DC44007-14FC-8FB3-4BC2-380794769CDE}"/>
                </a:ext>
              </a:extLst>
            </p:cNvPr>
            <p:cNvSpPr/>
            <p:nvPr/>
          </p:nvSpPr>
          <p:spPr>
            <a:xfrm>
              <a:off x="16670853" y="5485519"/>
              <a:ext cx="884465" cy="994228"/>
            </a:xfrm>
            <a:custGeom>
              <a:avLst/>
              <a:gdLst>
                <a:gd name="connsiteX0" fmla="*/ 0 w 884465"/>
                <a:gd name="connsiteY0" fmla="*/ 785552 h 994228"/>
                <a:gd name="connsiteX1" fmla="*/ 512528 w 884465"/>
                <a:gd name="connsiteY1" fmla="*/ 326004 h 994228"/>
                <a:gd name="connsiteX2" fmla="*/ 884466 w 884465"/>
                <a:gd name="connsiteY2" fmla="*/ 0 h 994228"/>
                <a:gd name="connsiteX3" fmla="*/ 616572 w 884465"/>
                <a:gd name="connsiteY3" fmla="*/ 831666 h 994228"/>
                <a:gd name="connsiteX4" fmla="*/ 525327 w 884465"/>
                <a:gd name="connsiteY4" fmla="*/ 924356 h 994228"/>
                <a:gd name="connsiteX5" fmla="*/ 136259 w 884465"/>
                <a:gd name="connsiteY5" fmla="*/ 986635 h 994228"/>
                <a:gd name="connsiteX6" fmla="*/ 133778 w 884465"/>
                <a:gd name="connsiteY6" fmla="*/ 985988 h 994228"/>
                <a:gd name="connsiteX7" fmla="*/ 136211 w 884465"/>
                <a:gd name="connsiteY7" fmla="*/ 975448 h 994228"/>
                <a:gd name="connsiteX8" fmla="*/ 0 w 884465"/>
                <a:gd name="connsiteY8" fmla="*/ 785552 h 994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4465" h="994228">
                  <a:moveTo>
                    <a:pt x="0" y="785552"/>
                  </a:moveTo>
                  <a:cubicBezTo>
                    <a:pt x="169350" y="630728"/>
                    <a:pt x="340209" y="477539"/>
                    <a:pt x="512528" y="326004"/>
                  </a:cubicBezTo>
                  <a:cubicBezTo>
                    <a:pt x="636524" y="217454"/>
                    <a:pt x="764023" y="112467"/>
                    <a:pt x="884466" y="0"/>
                  </a:cubicBezTo>
                  <a:cubicBezTo>
                    <a:pt x="837457" y="222905"/>
                    <a:pt x="737112" y="645828"/>
                    <a:pt x="616572" y="831666"/>
                  </a:cubicBezTo>
                  <a:cubicBezTo>
                    <a:pt x="592240" y="869132"/>
                    <a:pt x="562846" y="900048"/>
                    <a:pt x="525327" y="924356"/>
                  </a:cubicBezTo>
                  <a:cubicBezTo>
                    <a:pt x="417050" y="994422"/>
                    <a:pt x="260741" y="1004179"/>
                    <a:pt x="136259" y="986635"/>
                  </a:cubicBezTo>
                  <a:cubicBezTo>
                    <a:pt x="135432" y="986519"/>
                    <a:pt x="134604" y="986207"/>
                    <a:pt x="133778" y="985988"/>
                  </a:cubicBezTo>
                  <a:cubicBezTo>
                    <a:pt x="136113" y="980898"/>
                    <a:pt x="136989" y="980952"/>
                    <a:pt x="136211" y="975448"/>
                  </a:cubicBezTo>
                  <a:cubicBezTo>
                    <a:pt x="132463" y="949851"/>
                    <a:pt x="23602" y="806774"/>
                    <a:pt x="0" y="785552"/>
                  </a:cubicBezTo>
                  <a:close/>
                </a:path>
              </a:pathLst>
            </a:custGeom>
            <a:solidFill>
              <a:srgbClr val="F5F5F5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0" name="Полилиния 89">
              <a:extLst>
                <a:ext uri="{FF2B5EF4-FFF2-40B4-BE49-F238E27FC236}">
                  <a16:creationId xmlns="" xmlns:a16="http://schemas.microsoft.com/office/drawing/2014/main" id="{8FB0C2A1-CA09-838C-6D32-1C2DB121B9B2}"/>
                </a:ext>
              </a:extLst>
            </p:cNvPr>
            <p:cNvSpPr/>
            <p:nvPr/>
          </p:nvSpPr>
          <p:spPr>
            <a:xfrm>
              <a:off x="15373275" y="5054301"/>
              <a:ext cx="1315681" cy="1255954"/>
            </a:xfrm>
            <a:custGeom>
              <a:avLst/>
              <a:gdLst>
                <a:gd name="connsiteX0" fmla="*/ 0 w 1315681"/>
                <a:gd name="connsiteY0" fmla="*/ 387 h 1255954"/>
                <a:gd name="connsiteX1" fmla="*/ 947150 w 1315681"/>
                <a:gd name="connsiteY1" fmla="*/ 395957 h 1255954"/>
                <a:gd name="connsiteX2" fmla="*/ 1315681 w 1315681"/>
                <a:gd name="connsiteY2" fmla="*/ 993826 h 1255954"/>
                <a:gd name="connsiteX3" fmla="*/ 1184289 w 1315681"/>
                <a:gd name="connsiteY3" fmla="*/ 1093344 h 1255954"/>
                <a:gd name="connsiteX4" fmla="*/ 987200 w 1315681"/>
                <a:gd name="connsiteY4" fmla="*/ 1255954 h 1255954"/>
                <a:gd name="connsiteX5" fmla="*/ 735004 w 1315681"/>
                <a:gd name="connsiteY5" fmla="*/ 1053206 h 1255954"/>
                <a:gd name="connsiteX6" fmla="*/ 0 w 1315681"/>
                <a:gd name="connsiteY6" fmla="*/ 387 h 125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5681" h="1255954">
                  <a:moveTo>
                    <a:pt x="0" y="387"/>
                  </a:moveTo>
                  <a:cubicBezTo>
                    <a:pt x="339177" y="-9379"/>
                    <a:pt x="703154" y="166672"/>
                    <a:pt x="947150" y="395957"/>
                  </a:cubicBezTo>
                  <a:cubicBezTo>
                    <a:pt x="1088421" y="528673"/>
                    <a:pt x="1259036" y="806013"/>
                    <a:pt x="1315681" y="993826"/>
                  </a:cubicBezTo>
                  <a:cubicBezTo>
                    <a:pt x="1275339" y="1030061"/>
                    <a:pt x="1227648" y="1060608"/>
                    <a:pt x="1184289" y="1093344"/>
                  </a:cubicBezTo>
                  <a:cubicBezTo>
                    <a:pt x="1116208" y="1144616"/>
                    <a:pt x="1050463" y="1198871"/>
                    <a:pt x="987200" y="1255954"/>
                  </a:cubicBezTo>
                  <a:cubicBezTo>
                    <a:pt x="894155" y="1201426"/>
                    <a:pt x="812351" y="1127827"/>
                    <a:pt x="735004" y="1053206"/>
                  </a:cubicBezTo>
                  <a:cubicBezTo>
                    <a:pt x="408285" y="738122"/>
                    <a:pt x="229435" y="383669"/>
                    <a:pt x="0" y="387"/>
                  </a:cubicBezTo>
                  <a:close/>
                </a:path>
              </a:pathLst>
            </a:custGeom>
            <a:solidFill>
              <a:srgbClr val="F5F5F5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1" name="Полилиния 90">
              <a:extLst>
                <a:ext uri="{FF2B5EF4-FFF2-40B4-BE49-F238E27FC236}">
                  <a16:creationId xmlns="" xmlns:a16="http://schemas.microsoft.com/office/drawing/2014/main" id="{E595E820-DD9E-B529-E7AF-2A0DAE351996}"/>
                </a:ext>
              </a:extLst>
            </p:cNvPr>
            <p:cNvSpPr/>
            <p:nvPr/>
          </p:nvSpPr>
          <p:spPr>
            <a:xfrm>
              <a:off x="15556714" y="3882903"/>
              <a:ext cx="2331764" cy="1978865"/>
            </a:xfrm>
            <a:custGeom>
              <a:avLst/>
              <a:gdLst>
                <a:gd name="connsiteX0" fmla="*/ 587256 w 2331764"/>
                <a:gd name="connsiteY0" fmla="*/ 268486 h 1978865"/>
                <a:gd name="connsiteX1" fmla="*/ 590760 w 2331764"/>
                <a:gd name="connsiteY1" fmla="*/ 262423 h 1978865"/>
                <a:gd name="connsiteX2" fmla="*/ 587451 w 2331764"/>
                <a:gd name="connsiteY2" fmla="*/ 253659 h 1978865"/>
                <a:gd name="connsiteX3" fmla="*/ 164897 w 2331764"/>
                <a:gd name="connsiteY3" fmla="*/ 54677 h 1978865"/>
                <a:gd name="connsiteX4" fmla="*/ 0 w 2331764"/>
                <a:gd name="connsiteY4" fmla="*/ 29094 h 1978865"/>
                <a:gd name="connsiteX5" fmla="*/ 2161 w 2331764"/>
                <a:gd name="connsiteY5" fmla="*/ 23138 h 1978865"/>
                <a:gd name="connsiteX6" fmla="*/ 77361 w 2331764"/>
                <a:gd name="connsiteY6" fmla="*/ 1959 h 1978865"/>
                <a:gd name="connsiteX7" fmla="*/ 165871 w 2331764"/>
                <a:gd name="connsiteY7" fmla="*/ 2334 h 1978865"/>
                <a:gd name="connsiteX8" fmla="*/ 538237 w 2331764"/>
                <a:gd name="connsiteY8" fmla="*/ 143430 h 1978865"/>
                <a:gd name="connsiteX9" fmla="*/ 541634 w 2331764"/>
                <a:gd name="connsiteY9" fmla="*/ 135532 h 1978865"/>
                <a:gd name="connsiteX10" fmla="*/ 546106 w 2331764"/>
                <a:gd name="connsiteY10" fmla="*/ 138539 h 1978865"/>
                <a:gd name="connsiteX11" fmla="*/ 965228 w 2331764"/>
                <a:gd name="connsiteY11" fmla="*/ 400361 h 1978865"/>
                <a:gd name="connsiteX12" fmla="*/ 1176575 w 2331764"/>
                <a:gd name="connsiteY12" fmla="*/ 289237 h 1978865"/>
                <a:gd name="connsiteX13" fmla="*/ 1525155 w 2331764"/>
                <a:gd name="connsiteY13" fmla="*/ 164575 h 1978865"/>
                <a:gd name="connsiteX14" fmla="*/ 1529096 w 2331764"/>
                <a:gd name="connsiteY14" fmla="*/ 170429 h 1978865"/>
                <a:gd name="connsiteX15" fmla="*/ 1636498 w 2331764"/>
                <a:gd name="connsiteY15" fmla="*/ 168906 h 1978865"/>
                <a:gd name="connsiteX16" fmla="*/ 2154622 w 2331764"/>
                <a:gd name="connsiteY16" fmla="*/ 401431 h 1978865"/>
                <a:gd name="connsiteX17" fmla="*/ 2331758 w 2331764"/>
                <a:gd name="connsiteY17" fmla="*/ 827036 h 1978865"/>
                <a:gd name="connsiteX18" fmla="*/ 2088147 w 2331764"/>
                <a:gd name="connsiteY18" fmla="*/ 1436585 h 1978865"/>
                <a:gd name="connsiteX19" fmla="*/ 1919770 w 2331764"/>
                <a:gd name="connsiteY19" fmla="*/ 1630077 h 1978865"/>
                <a:gd name="connsiteX20" fmla="*/ 1769447 w 2331764"/>
                <a:gd name="connsiteY20" fmla="*/ 1759912 h 1978865"/>
                <a:gd name="connsiteX21" fmla="*/ 1514546 w 2331764"/>
                <a:gd name="connsiteY21" fmla="*/ 1954568 h 1978865"/>
                <a:gd name="connsiteX22" fmla="*/ 1472403 w 2331764"/>
                <a:gd name="connsiteY22" fmla="*/ 1978866 h 1978865"/>
                <a:gd name="connsiteX23" fmla="*/ 1463108 w 2331764"/>
                <a:gd name="connsiteY23" fmla="*/ 1972374 h 1978865"/>
                <a:gd name="connsiteX24" fmla="*/ 1476199 w 2331764"/>
                <a:gd name="connsiteY24" fmla="*/ 1959191 h 1978865"/>
                <a:gd name="connsiteX25" fmla="*/ 1473717 w 2331764"/>
                <a:gd name="connsiteY25" fmla="*/ 1950723 h 1978865"/>
                <a:gd name="connsiteX26" fmla="*/ 1602579 w 2331764"/>
                <a:gd name="connsiteY26" fmla="*/ 1840188 h 1978865"/>
                <a:gd name="connsiteX27" fmla="*/ 1968482 w 2331764"/>
                <a:gd name="connsiteY27" fmla="*/ 1244946 h 1978865"/>
                <a:gd name="connsiteX28" fmla="*/ 1900840 w 2331764"/>
                <a:gd name="connsiteY28" fmla="*/ 728720 h 1978865"/>
                <a:gd name="connsiteX29" fmla="*/ 1300960 w 2331764"/>
                <a:gd name="connsiteY29" fmla="*/ 495484 h 1978865"/>
                <a:gd name="connsiteX30" fmla="*/ 856513 w 2331764"/>
                <a:gd name="connsiteY30" fmla="*/ 570193 h 1978865"/>
                <a:gd name="connsiteX31" fmla="*/ 587256 w 2331764"/>
                <a:gd name="connsiteY31" fmla="*/ 268486 h 1978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31764" h="1978865">
                  <a:moveTo>
                    <a:pt x="587256" y="268486"/>
                  </a:moveTo>
                  <a:lnTo>
                    <a:pt x="590760" y="262423"/>
                  </a:lnTo>
                  <a:cubicBezTo>
                    <a:pt x="589640" y="259503"/>
                    <a:pt x="588959" y="256413"/>
                    <a:pt x="587451" y="253659"/>
                  </a:cubicBezTo>
                  <a:cubicBezTo>
                    <a:pt x="541045" y="166706"/>
                    <a:pt x="256906" y="73422"/>
                    <a:pt x="164897" y="54677"/>
                  </a:cubicBezTo>
                  <a:cubicBezTo>
                    <a:pt x="115830" y="44676"/>
                    <a:pt x="42902" y="43659"/>
                    <a:pt x="0" y="29094"/>
                  </a:cubicBezTo>
                  <a:lnTo>
                    <a:pt x="2161" y="23138"/>
                  </a:lnTo>
                  <a:cubicBezTo>
                    <a:pt x="25427" y="11166"/>
                    <a:pt x="51516" y="5424"/>
                    <a:pt x="77361" y="1959"/>
                  </a:cubicBezTo>
                  <a:cubicBezTo>
                    <a:pt x="105990" y="-1875"/>
                    <a:pt x="136994" y="845"/>
                    <a:pt x="165871" y="2334"/>
                  </a:cubicBezTo>
                  <a:cubicBezTo>
                    <a:pt x="308052" y="9658"/>
                    <a:pt x="426305" y="56278"/>
                    <a:pt x="538237" y="143430"/>
                  </a:cubicBezTo>
                  <a:lnTo>
                    <a:pt x="541634" y="135532"/>
                  </a:lnTo>
                  <a:cubicBezTo>
                    <a:pt x="543123" y="136534"/>
                    <a:pt x="544626" y="137517"/>
                    <a:pt x="546106" y="138539"/>
                  </a:cubicBezTo>
                  <a:cubicBezTo>
                    <a:pt x="661225" y="218158"/>
                    <a:pt x="809699" y="425457"/>
                    <a:pt x="965228" y="400361"/>
                  </a:cubicBezTo>
                  <a:cubicBezTo>
                    <a:pt x="1041144" y="388107"/>
                    <a:pt x="1111512" y="327029"/>
                    <a:pt x="1176575" y="289237"/>
                  </a:cubicBezTo>
                  <a:cubicBezTo>
                    <a:pt x="1277796" y="230446"/>
                    <a:pt x="1408118" y="177577"/>
                    <a:pt x="1525155" y="164575"/>
                  </a:cubicBezTo>
                  <a:lnTo>
                    <a:pt x="1529096" y="170429"/>
                  </a:lnTo>
                  <a:cubicBezTo>
                    <a:pt x="1564767" y="170477"/>
                    <a:pt x="1600875" y="166993"/>
                    <a:pt x="1636498" y="168906"/>
                  </a:cubicBezTo>
                  <a:cubicBezTo>
                    <a:pt x="1836555" y="179636"/>
                    <a:pt x="2013594" y="259357"/>
                    <a:pt x="2154622" y="401431"/>
                  </a:cubicBezTo>
                  <a:cubicBezTo>
                    <a:pt x="2272923" y="520585"/>
                    <a:pt x="2332488" y="659213"/>
                    <a:pt x="2331758" y="827036"/>
                  </a:cubicBezTo>
                  <a:cubicBezTo>
                    <a:pt x="2330785" y="1056208"/>
                    <a:pt x="2230975" y="1261619"/>
                    <a:pt x="2088147" y="1436585"/>
                  </a:cubicBezTo>
                  <a:cubicBezTo>
                    <a:pt x="2064156" y="1465987"/>
                    <a:pt x="1922543" y="1609424"/>
                    <a:pt x="1919770" y="1630077"/>
                  </a:cubicBezTo>
                  <a:cubicBezTo>
                    <a:pt x="1886484" y="1665105"/>
                    <a:pt x="1810665" y="1738077"/>
                    <a:pt x="1769447" y="1759912"/>
                  </a:cubicBezTo>
                  <a:cubicBezTo>
                    <a:pt x="1712802" y="1770628"/>
                    <a:pt x="1576836" y="1919423"/>
                    <a:pt x="1514546" y="1954568"/>
                  </a:cubicBezTo>
                  <a:cubicBezTo>
                    <a:pt x="1494983" y="1960733"/>
                    <a:pt x="1489825" y="1973692"/>
                    <a:pt x="1472403" y="1978866"/>
                  </a:cubicBezTo>
                  <a:lnTo>
                    <a:pt x="1463108" y="1972374"/>
                  </a:lnTo>
                  <a:lnTo>
                    <a:pt x="1476199" y="1959191"/>
                  </a:lnTo>
                  <a:lnTo>
                    <a:pt x="1473717" y="1950723"/>
                  </a:lnTo>
                  <a:cubicBezTo>
                    <a:pt x="1498681" y="1918357"/>
                    <a:pt x="1568222" y="1871980"/>
                    <a:pt x="1602579" y="1840188"/>
                  </a:cubicBezTo>
                  <a:cubicBezTo>
                    <a:pt x="1789107" y="1667514"/>
                    <a:pt x="1915682" y="1499541"/>
                    <a:pt x="1968482" y="1244946"/>
                  </a:cubicBezTo>
                  <a:cubicBezTo>
                    <a:pt x="2003910" y="1074156"/>
                    <a:pt x="1999189" y="878279"/>
                    <a:pt x="1900840" y="728720"/>
                  </a:cubicBezTo>
                  <a:cubicBezTo>
                    <a:pt x="1769204" y="528527"/>
                    <a:pt x="1531676" y="449672"/>
                    <a:pt x="1300960" y="495484"/>
                  </a:cubicBezTo>
                  <a:cubicBezTo>
                    <a:pt x="1157207" y="524025"/>
                    <a:pt x="1006008" y="602155"/>
                    <a:pt x="856513" y="570193"/>
                  </a:cubicBezTo>
                  <a:cubicBezTo>
                    <a:pt x="703173" y="537413"/>
                    <a:pt x="662004" y="384370"/>
                    <a:pt x="587256" y="268486"/>
                  </a:cubicBezTo>
                  <a:close/>
                </a:path>
              </a:pathLst>
            </a:custGeom>
            <a:solidFill>
              <a:srgbClr val="FFEBA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92" name="Полилиния 91">
              <a:extLst>
                <a:ext uri="{FF2B5EF4-FFF2-40B4-BE49-F238E27FC236}">
                  <a16:creationId xmlns="" xmlns:a16="http://schemas.microsoft.com/office/drawing/2014/main" id="{97F9C007-6F47-DCFD-5F71-7A056CC64A61}"/>
                </a:ext>
              </a:extLst>
            </p:cNvPr>
            <p:cNvSpPr/>
            <p:nvPr/>
          </p:nvSpPr>
          <p:spPr>
            <a:xfrm>
              <a:off x="14008632" y="6192876"/>
              <a:ext cx="1262205" cy="1076178"/>
            </a:xfrm>
            <a:custGeom>
              <a:avLst/>
              <a:gdLst>
                <a:gd name="connsiteX0" fmla="*/ 32100 w 1262205"/>
                <a:gd name="connsiteY0" fmla="*/ 1073030 h 1076178"/>
                <a:gd name="connsiteX1" fmla="*/ 27759 w 1262205"/>
                <a:gd name="connsiteY1" fmla="*/ 761075 h 1076178"/>
                <a:gd name="connsiteX2" fmla="*/ 60339 w 1262205"/>
                <a:gd name="connsiteY2" fmla="*/ 194078 h 1076178"/>
                <a:gd name="connsiteX3" fmla="*/ 251900 w 1262205"/>
                <a:gd name="connsiteY3" fmla="*/ 17803 h 1076178"/>
                <a:gd name="connsiteX4" fmla="*/ 1262206 w 1262205"/>
                <a:gd name="connsiteY4" fmla="*/ 311883 h 1076178"/>
                <a:gd name="connsiteX5" fmla="*/ 1081828 w 1262205"/>
                <a:gd name="connsiteY5" fmla="*/ 612232 h 1076178"/>
                <a:gd name="connsiteX6" fmla="*/ 860101 w 1262205"/>
                <a:gd name="connsiteY6" fmla="*/ 963736 h 1076178"/>
                <a:gd name="connsiteX7" fmla="*/ 389400 w 1262205"/>
                <a:gd name="connsiteY7" fmla="*/ 760929 h 1076178"/>
                <a:gd name="connsiteX8" fmla="*/ 384757 w 1262205"/>
                <a:gd name="connsiteY8" fmla="*/ 762467 h 1076178"/>
                <a:gd name="connsiteX9" fmla="*/ 380178 w 1262205"/>
                <a:gd name="connsiteY9" fmla="*/ 771956 h 1076178"/>
                <a:gd name="connsiteX10" fmla="*/ 405653 w 1262205"/>
                <a:gd name="connsiteY10" fmla="*/ 792522 h 1076178"/>
                <a:gd name="connsiteX11" fmla="*/ 493394 w 1262205"/>
                <a:gd name="connsiteY11" fmla="*/ 825409 h 1076178"/>
                <a:gd name="connsiteX12" fmla="*/ 727249 w 1262205"/>
                <a:gd name="connsiteY12" fmla="*/ 932051 h 1076178"/>
                <a:gd name="connsiteX13" fmla="*/ 310496 w 1262205"/>
                <a:gd name="connsiteY13" fmla="*/ 984432 h 1076178"/>
                <a:gd name="connsiteX14" fmla="*/ 204896 w 1262205"/>
                <a:gd name="connsiteY14" fmla="*/ 1076179 h 1076178"/>
                <a:gd name="connsiteX15" fmla="*/ 32100 w 1262205"/>
                <a:gd name="connsiteY15" fmla="*/ 1073030 h 1076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62205" h="1076178">
                  <a:moveTo>
                    <a:pt x="32100" y="1073030"/>
                  </a:moveTo>
                  <a:cubicBezTo>
                    <a:pt x="44022" y="973279"/>
                    <a:pt x="38864" y="860967"/>
                    <a:pt x="27759" y="761075"/>
                  </a:cubicBezTo>
                  <a:cubicBezTo>
                    <a:pt x="5919" y="564668"/>
                    <a:pt x="-35134" y="379560"/>
                    <a:pt x="60339" y="194078"/>
                  </a:cubicBezTo>
                  <a:cubicBezTo>
                    <a:pt x="101699" y="113719"/>
                    <a:pt x="163711" y="45697"/>
                    <a:pt x="251900" y="17803"/>
                  </a:cubicBezTo>
                  <a:cubicBezTo>
                    <a:pt x="525936" y="-68868"/>
                    <a:pt x="1016185" y="182257"/>
                    <a:pt x="1262206" y="311883"/>
                  </a:cubicBezTo>
                  <a:cubicBezTo>
                    <a:pt x="1212403" y="416326"/>
                    <a:pt x="1142059" y="513371"/>
                    <a:pt x="1081828" y="612232"/>
                  </a:cubicBezTo>
                  <a:cubicBezTo>
                    <a:pt x="1036157" y="687193"/>
                    <a:pt x="912366" y="908283"/>
                    <a:pt x="860101" y="963736"/>
                  </a:cubicBezTo>
                  <a:cubicBezTo>
                    <a:pt x="803636" y="932158"/>
                    <a:pt x="434438" y="751912"/>
                    <a:pt x="389400" y="760929"/>
                  </a:cubicBezTo>
                  <a:cubicBezTo>
                    <a:pt x="387804" y="761250"/>
                    <a:pt x="386304" y="761956"/>
                    <a:pt x="384757" y="762467"/>
                  </a:cubicBezTo>
                  <a:lnTo>
                    <a:pt x="380178" y="771956"/>
                  </a:lnTo>
                  <a:cubicBezTo>
                    <a:pt x="385044" y="784628"/>
                    <a:pt x="393448" y="786969"/>
                    <a:pt x="405653" y="792522"/>
                  </a:cubicBezTo>
                  <a:cubicBezTo>
                    <a:pt x="433937" y="805388"/>
                    <a:pt x="464663" y="813403"/>
                    <a:pt x="493394" y="825409"/>
                  </a:cubicBezTo>
                  <a:cubicBezTo>
                    <a:pt x="571320" y="857965"/>
                    <a:pt x="651785" y="894234"/>
                    <a:pt x="727249" y="932051"/>
                  </a:cubicBezTo>
                  <a:cubicBezTo>
                    <a:pt x="571475" y="907899"/>
                    <a:pt x="445465" y="886419"/>
                    <a:pt x="310496" y="984432"/>
                  </a:cubicBezTo>
                  <a:cubicBezTo>
                    <a:pt x="272499" y="1012025"/>
                    <a:pt x="238440" y="1043423"/>
                    <a:pt x="204896" y="1076179"/>
                  </a:cubicBezTo>
                  <a:cubicBezTo>
                    <a:pt x="172836" y="1063151"/>
                    <a:pt x="68179" y="1067220"/>
                    <a:pt x="32100" y="1073030"/>
                  </a:cubicBezTo>
                  <a:close/>
                </a:path>
              </a:pathLst>
            </a:custGeom>
            <a:solidFill>
              <a:schemeClr val="bg1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3" name="Полилиния 92">
              <a:extLst>
                <a:ext uri="{FF2B5EF4-FFF2-40B4-BE49-F238E27FC236}">
                  <a16:creationId xmlns="" xmlns:a16="http://schemas.microsoft.com/office/drawing/2014/main" id="{F5EB9A27-DA0F-D3F2-A6EF-316D1FEEFAEE}"/>
                </a:ext>
              </a:extLst>
            </p:cNvPr>
            <p:cNvSpPr/>
            <p:nvPr/>
          </p:nvSpPr>
          <p:spPr>
            <a:xfrm>
              <a:off x="14105634" y="6229415"/>
              <a:ext cx="188733" cy="444952"/>
            </a:xfrm>
            <a:custGeom>
              <a:avLst/>
              <a:gdLst>
                <a:gd name="connsiteX0" fmla="*/ 122688 w 188733"/>
                <a:gd name="connsiteY0" fmla="*/ 1556 h 444952"/>
                <a:gd name="connsiteX1" fmla="*/ 142805 w 188733"/>
                <a:gd name="connsiteY1" fmla="*/ 174 h 444952"/>
                <a:gd name="connsiteX2" fmla="*/ 174116 w 188733"/>
                <a:gd name="connsiteY2" fmla="*/ 18491 h 444952"/>
                <a:gd name="connsiteX3" fmla="*/ 180642 w 188733"/>
                <a:gd name="connsiteY3" fmla="*/ 152774 h 444952"/>
                <a:gd name="connsiteX4" fmla="*/ 68652 w 188733"/>
                <a:gd name="connsiteY4" fmla="*/ 444952 h 444952"/>
                <a:gd name="connsiteX5" fmla="*/ 54870 w 188733"/>
                <a:gd name="connsiteY5" fmla="*/ 442660 h 444952"/>
                <a:gd name="connsiteX6" fmla="*/ 29205 w 188733"/>
                <a:gd name="connsiteY6" fmla="*/ 414396 h 444952"/>
                <a:gd name="connsiteX7" fmla="*/ 21598 w 188733"/>
                <a:gd name="connsiteY7" fmla="*/ 128306 h 444952"/>
                <a:gd name="connsiteX8" fmla="*/ 122688 w 188733"/>
                <a:gd name="connsiteY8" fmla="*/ 1556 h 444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733" h="444952">
                  <a:moveTo>
                    <a:pt x="122688" y="1556"/>
                  </a:moveTo>
                  <a:cubicBezTo>
                    <a:pt x="128766" y="880"/>
                    <a:pt x="136581" y="-483"/>
                    <a:pt x="142805" y="174"/>
                  </a:cubicBezTo>
                  <a:cubicBezTo>
                    <a:pt x="156285" y="1595"/>
                    <a:pt x="166398" y="7415"/>
                    <a:pt x="174116" y="18491"/>
                  </a:cubicBezTo>
                  <a:cubicBezTo>
                    <a:pt x="197932" y="52653"/>
                    <a:pt x="186944" y="113994"/>
                    <a:pt x="180642" y="152774"/>
                  </a:cubicBezTo>
                  <a:cubicBezTo>
                    <a:pt x="167094" y="236150"/>
                    <a:pt x="140153" y="393140"/>
                    <a:pt x="68652" y="444952"/>
                  </a:cubicBezTo>
                  <a:cubicBezTo>
                    <a:pt x="63503" y="444368"/>
                    <a:pt x="60009" y="444164"/>
                    <a:pt x="54870" y="442660"/>
                  </a:cubicBezTo>
                  <a:cubicBezTo>
                    <a:pt x="41687" y="438811"/>
                    <a:pt x="34791" y="425934"/>
                    <a:pt x="29205" y="414396"/>
                  </a:cubicBezTo>
                  <a:cubicBezTo>
                    <a:pt x="-9833" y="333765"/>
                    <a:pt x="-7016" y="212067"/>
                    <a:pt x="21598" y="128306"/>
                  </a:cubicBezTo>
                  <a:cubicBezTo>
                    <a:pt x="41244" y="70820"/>
                    <a:pt x="66671" y="28609"/>
                    <a:pt x="122688" y="1556"/>
                  </a:cubicBezTo>
                  <a:close/>
                </a:path>
              </a:pathLst>
            </a:custGeom>
            <a:solidFill>
              <a:srgbClr val="000000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4" name="Полилиния 93">
              <a:extLst>
                <a:ext uri="{FF2B5EF4-FFF2-40B4-BE49-F238E27FC236}">
                  <a16:creationId xmlns="" xmlns:a16="http://schemas.microsoft.com/office/drawing/2014/main" id="{AD076C66-72AA-84D7-52C4-BA4CA2134C60}"/>
                </a:ext>
              </a:extLst>
            </p:cNvPr>
            <p:cNvSpPr/>
            <p:nvPr/>
          </p:nvSpPr>
          <p:spPr>
            <a:xfrm>
              <a:off x="14137578" y="6257269"/>
              <a:ext cx="123340" cy="379174"/>
            </a:xfrm>
            <a:custGeom>
              <a:avLst/>
              <a:gdLst>
                <a:gd name="connsiteX0" fmla="*/ 94014 w 123340"/>
                <a:gd name="connsiteY0" fmla="*/ 0 h 379174"/>
                <a:gd name="connsiteX1" fmla="*/ 105031 w 123340"/>
                <a:gd name="connsiteY1" fmla="*/ 4482 h 379174"/>
                <a:gd name="connsiteX2" fmla="*/ 122482 w 123340"/>
                <a:gd name="connsiteY2" fmla="*/ 40844 h 379174"/>
                <a:gd name="connsiteX3" fmla="*/ 33777 w 123340"/>
                <a:gd name="connsiteY3" fmla="*/ 379174 h 379174"/>
                <a:gd name="connsiteX4" fmla="*/ 4165 w 123340"/>
                <a:gd name="connsiteY4" fmla="*/ 176368 h 379174"/>
                <a:gd name="connsiteX5" fmla="*/ 94014 w 123340"/>
                <a:gd name="connsiteY5" fmla="*/ 0 h 37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340" h="379174">
                  <a:moveTo>
                    <a:pt x="94014" y="0"/>
                  </a:moveTo>
                  <a:cubicBezTo>
                    <a:pt x="97478" y="1144"/>
                    <a:pt x="102038" y="2443"/>
                    <a:pt x="105031" y="4482"/>
                  </a:cubicBezTo>
                  <a:cubicBezTo>
                    <a:pt x="117606" y="13037"/>
                    <a:pt x="121042" y="26517"/>
                    <a:pt x="122482" y="40844"/>
                  </a:cubicBezTo>
                  <a:cubicBezTo>
                    <a:pt x="130463" y="119976"/>
                    <a:pt x="81415" y="317561"/>
                    <a:pt x="33777" y="379174"/>
                  </a:cubicBezTo>
                  <a:cubicBezTo>
                    <a:pt x="2175" y="317722"/>
                    <a:pt x="-6098" y="244375"/>
                    <a:pt x="4165" y="176368"/>
                  </a:cubicBezTo>
                  <a:cubicBezTo>
                    <a:pt x="13903" y="111805"/>
                    <a:pt x="40187" y="39860"/>
                    <a:pt x="94014" y="0"/>
                  </a:cubicBezTo>
                  <a:close/>
                </a:path>
              </a:pathLst>
            </a:custGeom>
            <a:solidFill>
              <a:srgbClr val="F5F5F5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5" name="Полилиния 94">
              <a:extLst>
                <a:ext uri="{FF2B5EF4-FFF2-40B4-BE49-F238E27FC236}">
                  <a16:creationId xmlns="" xmlns:a16="http://schemas.microsoft.com/office/drawing/2014/main" id="{15BA6359-0E97-E61E-3CE1-4A4A95585081}"/>
                </a:ext>
              </a:extLst>
            </p:cNvPr>
            <p:cNvSpPr/>
            <p:nvPr/>
          </p:nvSpPr>
          <p:spPr>
            <a:xfrm>
              <a:off x="14386929" y="3864351"/>
              <a:ext cx="1069795" cy="1745762"/>
            </a:xfrm>
            <a:custGeom>
              <a:avLst/>
              <a:gdLst>
                <a:gd name="connsiteX0" fmla="*/ 279990 w 1069795"/>
                <a:gd name="connsiteY0" fmla="*/ 1481537 h 1745762"/>
                <a:gd name="connsiteX1" fmla="*/ 256 w 1069795"/>
                <a:gd name="connsiteY1" fmla="*/ 851578 h 1745762"/>
                <a:gd name="connsiteX2" fmla="*/ 41241 w 1069795"/>
                <a:gd name="connsiteY2" fmla="*/ 594112 h 1745762"/>
                <a:gd name="connsiteX3" fmla="*/ 126130 w 1069795"/>
                <a:gd name="connsiteY3" fmla="*/ 377475 h 1745762"/>
                <a:gd name="connsiteX4" fmla="*/ 129570 w 1069795"/>
                <a:gd name="connsiteY4" fmla="*/ 384814 h 1745762"/>
                <a:gd name="connsiteX5" fmla="*/ 147138 w 1069795"/>
                <a:gd name="connsiteY5" fmla="*/ 413234 h 1745762"/>
                <a:gd name="connsiteX6" fmla="*/ 169747 w 1069795"/>
                <a:gd name="connsiteY6" fmla="*/ 415321 h 1745762"/>
                <a:gd name="connsiteX7" fmla="*/ 222090 w 1069795"/>
                <a:gd name="connsiteY7" fmla="*/ 387578 h 1745762"/>
                <a:gd name="connsiteX8" fmla="*/ 343020 w 1069795"/>
                <a:gd name="connsiteY8" fmla="*/ 173384 h 1745762"/>
                <a:gd name="connsiteX9" fmla="*/ 556362 w 1069795"/>
                <a:gd name="connsiteY9" fmla="*/ 2506 h 1745762"/>
                <a:gd name="connsiteX10" fmla="*/ 674250 w 1069795"/>
                <a:gd name="connsiteY10" fmla="*/ 26998 h 1745762"/>
                <a:gd name="connsiteX11" fmla="*/ 760069 w 1069795"/>
                <a:gd name="connsiteY11" fmla="*/ 222739 h 1745762"/>
                <a:gd name="connsiteX12" fmla="*/ 721917 w 1069795"/>
                <a:gd name="connsiteY12" fmla="*/ 271053 h 1745762"/>
                <a:gd name="connsiteX13" fmla="*/ 651403 w 1069795"/>
                <a:gd name="connsiteY13" fmla="*/ 744771 h 1745762"/>
                <a:gd name="connsiteX14" fmla="*/ 421943 w 1069795"/>
                <a:gd name="connsiteY14" fmla="*/ 970834 h 1745762"/>
                <a:gd name="connsiteX15" fmla="*/ 425398 w 1069795"/>
                <a:gd name="connsiteY15" fmla="*/ 978270 h 1745762"/>
                <a:gd name="connsiteX16" fmla="*/ 648264 w 1069795"/>
                <a:gd name="connsiteY16" fmla="*/ 956249 h 1745762"/>
                <a:gd name="connsiteX17" fmla="*/ 737693 w 1069795"/>
                <a:gd name="connsiteY17" fmla="*/ 1011094 h 1745762"/>
                <a:gd name="connsiteX18" fmla="*/ 909905 w 1069795"/>
                <a:gd name="connsiteY18" fmla="*/ 1311525 h 1745762"/>
                <a:gd name="connsiteX19" fmla="*/ 1069795 w 1069795"/>
                <a:gd name="connsiteY19" fmla="*/ 1587824 h 1745762"/>
                <a:gd name="connsiteX20" fmla="*/ 1011783 w 1069795"/>
                <a:gd name="connsiteY20" fmla="*/ 1745762 h 1745762"/>
                <a:gd name="connsiteX21" fmla="*/ 279990 w 1069795"/>
                <a:gd name="connsiteY21" fmla="*/ 1481537 h 1745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9795" h="1745762">
                  <a:moveTo>
                    <a:pt x="279990" y="1481537"/>
                  </a:moveTo>
                  <a:cubicBezTo>
                    <a:pt x="213126" y="1340665"/>
                    <a:pt x="6324" y="996436"/>
                    <a:pt x="256" y="851578"/>
                  </a:cubicBezTo>
                  <a:cubicBezTo>
                    <a:pt x="-2936" y="775429"/>
                    <a:pt x="24476" y="669668"/>
                    <a:pt x="41241" y="594112"/>
                  </a:cubicBezTo>
                  <a:cubicBezTo>
                    <a:pt x="51908" y="546018"/>
                    <a:pt x="83247" y="404854"/>
                    <a:pt x="126130" y="377475"/>
                  </a:cubicBezTo>
                  <a:cubicBezTo>
                    <a:pt x="127278" y="379923"/>
                    <a:pt x="128631" y="382284"/>
                    <a:pt x="129570" y="384814"/>
                  </a:cubicBezTo>
                  <a:cubicBezTo>
                    <a:pt x="134777" y="398858"/>
                    <a:pt x="135016" y="403292"/>
                    <a:pt x="147138" y="413234"/>
                  </a:cubicBezTo>
                  <a:cubicBezTo>
                    <a:pt x="155532" y="415764"/>
                    <a:pt x="160871" y="416679"/>
                    <a:pt x="169747" y="415321"/>
                  </a:cubicBezTo>
                  <a:cubicBezTo>
                    <a:pt x="188322" y="412479"/>
                    <a:pt x="207617" y="398678"/>
                    <a:pt x="222090" y="387578"/>
                  </a:cubicBezTo>
                  <a:cubicBezTo>
                    <a:pt x="319106" y="313161"/>
                    <a:pt x="289991" y="250570"/>
                    <a:pt x="343020" y="173384"/>
                  </a:cubicBezTo>
                  <a:cubicBezTo>
                    <a:pt x="387455" y="108710"/>
                    <a:pt x="477799" y="15747"/>
                    <a:pt x="556362" y="2506"/>
                  </a:cubicBezTo>
                  <a:cubicBezTo>
                    <a:pt x="597021" y="-4346"/>
                    <a:pt x="640444" y="2545"/>
                    <a:pt x="674250" y="26998"/>
                  </a:cubicBezTo>
                  <a:cubicBezTo>
                    <a:pt x="735674" y="71424"/>
                    <a:pt x="750619" y="152673"/>
                    <a:pt x="760069" y="222739"/>
                  </a:cubicBezTo>
                  <a:cubicBezTo>
                    <a:pt x="745801" y="237309"/>
                    <a:pt x="733202" y="254074"/>
                    <a:pt x="721917" y="271053"/>
                  </a:cubicBezTo>
                  <a:cubicBezTo>
                    <a:pt x="633582" y="403988"/>
                    <a:pt x="619630" y="592302"/>
                    <a:pt x="651403" y="744771"/>
                  </a:cubicBezTo>
                  <a:cubicBezTo>
                    <a:pt x="613260" y="792325"/>
                    <a:pt x="431116" y="951636"/>
                    <a:pt x="421943" y="970834"/>
                  </a:cubicBezTo>
                  <a:lnTo>
                    <a:pt x="425398" y="978270"/>
                  </a:lnTo>
                  <a:cubicBezTo>
                    <a:pt x="459979" y="993609"/>
                    <a:pt x="559146" y="932881"/>
                    <a:pt x="648264" y="956249"/>
                  </a:cubicBezTo>
                  <a:cubicBezTo>
                    <a:pt x="683535" y="965500"/>
                    <a:pt x="713702" y="983886"/>
                    <a:pt x="737693" y="1011094"/>
                  </a:cubicBezTo>
                  <a:cubicBezTo>
                    <a:pt x="802752" y="1084892"/>
                    <a:pt x="862263" y="1222816"/>
                    <a:pt x="909905" y="1311525"/>
                  </a:cubicBezTo>
                  <a:cubicBezTo>
                    <a:pt x="961060" y="1404848"/>
                    <a:pt x="1014372" y="1496973"/>
                    <a:pt x="1069795" y="1587824"/>
                  </a:cubicBezTo>
                  <a:cubicBezTo>
                    <a:pt x="1058632" y="1596943"/>
                    <a:pt x="1017428" y="1724262"/>
                    <a:pt x="1011783" y="1745762"/>
                  </a:cubicBezTo>
                  <a:cubicBezTo>
                    <a:pt x="772697" y="1650289"/>
                    <a:pt x="528273" y="1550211"/>
                    <a:pt x="279990" y="1481537"/>
                  </a:cubicBezTo>
                  <a:close/>
                </a:path>
              </a:pathLst>
            </a:custGeom>
            <a:solidFill>
              <a:schemeClr val="bg1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6" name="Полилиния 95">
              <a:extLst>
                <a:ext uri="{FF2B5EF4-FFF2-40B4-BE49-F238E27FC236}">
                  <a16:creationId xmlns="" xmlns:a16="http://schemas.microsoft.com/office/drawing/2014/main" id="{C6EDB4A2-49B2-5E55-4C97-5FBEE45A510B}"/>
                </a:ext>
              </a:extLst>
            </p:cNvPr>
            <p:cNvSpPr/>
            <p:nvPr/>
          </p:nvSpPr>
          <p:spPr>
            <a:xfrm>
              <a:off x="13938291" y="5313950"/>
              <a:ext cx="1394325" cy="1146462"/>
            </a:xfrm>
            <a:custGeom>
              <a:avLst/>
              <a:gdLst>
                <a:gd name="connsiteX0" fmla="*/ 258419 w 1394325"/>
                <a:gd name="connsiteY0" fmla="*/ 888164 h 1146462"/>
                <a:gd name="connsiteX1" fmla="*/ 61116 w 1394325"/>
                <a:gd name="connsiteY1" fmla="*/ 600074 h 1146462"/>
                <a:gd name="connsiteX2" fmla="*/ 25713 w 1394325"/>
                <a:gd name="connsiteY2" fmla="*/ 215435 h 1146462"/>
                <a:gd name="connsiteX3" fmla="*/ 180625 w 1394325"/>
                <a:gd name="connsiteY3" fmla="*/ 23777 h 1146462"/>
                <a:gd name="connsiteX4" fmla="*/ 414250 w 1394325"/>
                <a:gd name="connsiteY4" fmla="*/ 6438 h 1146462"/>
                <a:gd name="connsiteX5" fmla="*/ 1394326 w 1394325"/>
                <a:gd name="connsiteY5" fmla="*/ 304572 h 1146462"/>
                <a:gd name="connsiteX6" fmla="*/ 1123692 w 1394325"/>
                <a:gd name="connsiteY6" fmla="*/ 740299 h 1146462"/>
                <a:gd name="connsiteX7" fmla="*/ 1228543 w 1394325"/>
                <a:gd name="connsiteY7" fmla="*/ 1018213 h 1146462"/>
                <a:gd name="connsiteX8" fmla="*/ 1053149 w 1394325"/>
                <a:gd name="connsiteY8" fmla="*/ 920559 h 1146462"/>
                <a:gd name="connsiteX9" fmla="*/ 412095 w 1394325"/>
                <a:gd name="connsiteY9" fmla="*/ 678637 h 1146462"/>
                <a:gd name="connsiteX10" fmla="*/ 389841 w 1394325"/>
                <a:gd name="connsiteY10" fmla="*/ 695411 h 1146462"/>
                <a:gd name="connsiteX11" fmla="*/ 579377 w 1394325"/>
                <a:gd name="connsiteY11" fmla="*/ 772144 h 1146462"/>
                <a:gd name="connsiteX12" fmla="*/ 1166292 w 1394325"/>
                <a:gd name="connsiteY12" fmla="*/ 1022262 h 1146462"/>
                <a:gd name="connsiteX13" fmla="*/ 1316843 w 1394325"/>
                <a:gd name="connsiteY13" fmla="*/ 1146462 h 1146462"/>
                <a:gd name="connsiteX14" fmla="*/ 1154316 w 1394325"/>
                <a:gd name="connsiteY14" fmla="*/ 1061816 h 1146462"/>
                <a:gd name="connsiteX15" fmla="*/ 938204 w 1394325"/>
                <a:gd name="connsiteY15" fmla="*/ 968868 h 1146462"/>
                <a:gd name="connsiteX16" fmla="*/ 258419 w 1394325"/>
                <a:gd name="connsiteY16" fmla="*/ 888164 h 1146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4325" h="1146462">
                  <a:moveTo>
                    <a:pt x="258419" y="888164"/>
                  </a:moveTo>
                  <a:cubicBezTo>
                    <a:pt x="176965" y="806628"/>
                    <a:pt x="110048" y="704103"/>
                    <a:pt x="61116" y="600074"/>
                  </a:cubicBezTo>
                  <a:cubicBezTo>
                    <a:pt x="1965" y="474307"/>
                    <a:pt x="-22771" y="348282"/>
                    <a:pt x="25713" y="215435"/>
                  </a:cubicBezTo>
                  <a:cubicBezTo>
                    <a:pt x="53427" y="139500"/>
                    <a:pt x="104077" y="57131"/>
                    <a:pt x="180625" y="23777"/>
                  </a:cubicBezTo>
                  <a:cubicBezTo>
                    <a:pt x="253864" y="-8137"/>
                    <a:pt x="336797" y="-1217"/>
                    <a:pt x="414250" y="6438"/>
                  </a:cubicBezTo>
                  <a:cubicBezTo>
                    <a:pt x="756980" y="40303"/>
                    <a:pt x="1076527" y="180757"/>
                    <a:pt x="1394326" y="304572"/>
                  </a:cubicBezTo>
                  <a:cubicBezTo>
                    <a:pt x="1315320" y="370833"/>
                    <a:pt x="1132466" y="635292"/>
                    <a:pt x="1123692" y="740299"/>
                  </a:cubicBezTo>
                  <a:cubicBezTo>
                    <a:pt x="1116704" y="823918"/>
                    <a:pt x="1201977" y="937461"/>
                    <a:pt x="1228543" y="1018213"/>
                  </a:cubicBezTo>
                  <a:cubicBezTo>
                    <a:pt x="1172784" y="981024"/>
                    <a:pt x="1114129" y="948371"/>
                    <a:pt x="1053149" y="920559"/>
                  </a:cubicBezTo>
                  <a:cubicBezTo>
                    <a:pt x="975286" y="884587"/>
                    <a:pt x="453201" y="677785"/>
                    <a:pt x="412095" y="678637"/>
                  </a:cubicBezTo>
                  <a:cubicBezTo>
                    <a:pt x="399301" y="678900"/>
                    <a:pt x="397135" y="686150"/>
                    <a:pt x="389841" y="695411"/>
                  </a:cubicBezTo>
                  <a:cubicBezTo>
                    <a:pt x="398308" y="715008"/>
                    <a:pt x="552310" y="762256"/>
                    <a:pt x="579377" y="772144"/>
                  </a:cubicBezTo>
                  <a:cubicBezTo>
                    <a:pt x="771594" y="842371"/>
                    <a:pt x="996032" y="907985"/>
                    <a:pt x="1166292" y="1022262"/>
                  </a:cubicBezTo>
                  <a:cubicBezTo>
                    <a:pt x="1220620" y="1058721"/>
                    <a:pt x="1268165" y="1103015"/>
                    <a:pt x="1316843" y="1146462"/>
                  </a:cubicBezTo>
                  <a:cubicBezTo>
                    <a:pt x="1261810" y="1120018"/>
                    <a:pt x="1209136" y="1088737"/>
                    <a:pt x="1154316" y="1061816"/>
                  </a:cubicBezTo>
                  <a:cubicBezTo>
                    <a:pt x="1084269" y="1027411"/>
                    <a:pt x="1010582" y="998057"/>
                    <a:pt x="938204" y="968868"/>
                  </a:cubicBezTo>
                  <a:cubicBezTo>
                    <a:pt x="724385" y="882636"/>
                    <a:pt x="483703" y="792559"/>
                    <a:pt x="258419" y="888164"/>
                  </a:cubicBezTo>
                  <a:close/>
                </a:path>
              </a:pathLst>
            </a:custGeom>
            <a:solidFill>
              <a:schemeClr val="bg1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97" name="Полилиния 96">
              <a:extLst>
                <a:ext uri="{FF2B5EF4-FFF2-40B4-BE49-F238E27FC236}">
                  <a16:creationId xmlns="" xmlns:a16="http://schemas.microsoft.com/office/drawing/2014/main" id="{448B16DE-402E-CB2F-9DD2-56CC9CEB671C}"/>
                </a:ext>
              </a:extLst>
            </p:cNvPr>
            <p:cNvSpPr/>
            <p:nvPr/>
          </p:nvSpPr>
          <p:spPr>
            <a:xfrm>
              <a:off x="13983614" y="5341508"/>
              <a:ext cx="257438" cy="372756"/>
            </a:xfrm>
            <a:custGeom>
              <a:avLst/>
              <a:gdLst>
                <a:gd name="connsiteX0" fmla="*/ 184948 w 257438"/>
                <a:gd name="connsiteY0" fmla="*/ 0 h 372756"/>
                <a:gd name="connsiteX1" fmla="*/ 191839 w 257438"/>
                <a:gd name="connsiteY1" fmla="*/ 560 h 372756"/>
                <a:gd name="connsiteX2" fmla="*/ 244542 w 257438"/>
                <a:gd name="connsiteY2" fmla="*/ 26507 h 372756"/>
                <a:gd name="connsiteX3" fmla="*/ 255564 w 257438"/>
                <a:gd name="connsiteY3" fmla="*/ 90091 h 372756"/>
                <a:gd name="connsiteX4" fmla="*/ 69921 w 257438"/>
                <a:gd name="connsiteY4" fmla="*/ 370381 h 372756"/>
                <a:gd name="connsiteX5" fmla="*/ 33993 w 257438"/>
                <a:gd name="connsiteY5" fmla="*/ 368517 h 372756"/>
                <a:gd name="connsiteX6" fmla="*/ 2886 w 257438"/>
                <a:gd name="connsiteY6" fmla="*/ 317279 h 372756"/>
                <a:gd name="connsiteX7" fmla="*/ 63609 w 257438"/>
                <a:gd name="connsiteY7" fmla="*/ 86393 h 372756"/>
                <a:gd name="connsiteX8" fmla="*/ 184948 w 257438"/>
                <a:gd name="connsiteY8" fmla="*/ 0 h 372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438" h="372756">
                  <a:moveTo>
                    <a:pt x="184948" y="0"/>
                  </a:moveTo>
                  <a:cubicBezTo>
                    <a:pt x="187245" y="185"/>
                    <a:pt x="189551" y="282"/>
                    <a:pt x="191839" y="560"/>
                  </a:cubicBezTo>
                  <a:cubicBezTo>
                    <a:pt x="212277" y="3007"/>
                    <a:pt x="231529" y="9670"/>
                    <a:pt x="244542" y="26507"/>
                  </a:cubicBezTo>
                  <a:cubicBezTo>
                    <a:pt x="258654" y="44766"/>
                    <a:pt x="259146" y="68227"/>
                    <a:pt x="255564" y="90091"/>
                  </a:cubicBezTo>
                  <a:cubicBezTo>
                    <a:pt x="241374" y="176718"/>
                    <a:pt x="140805" y="320919"/>
                    <a:pt x="69921" y="370381"/>
                  </a:cubicBezTo>
                  <a:cubicBezTo>
                    <a:pt x="57215" y="372658"/>
                    <a:pt x="46153" y="375052"/>
                    <a:pt x="33993" y="368517"/>
                  </a:cubicBezTo>
                  <a:cubicBezTo>
                    <a:pt x="15184" y="358414"/>
                    <a:pt x="6395" y="337270"/>
                    <a:pt x="2886" y="317279"/>
                  </a:cubicBezTo>
                  <a:cubicBezTo>
                    <a:pt x="-10009" y="243791"/>
                    <a:pt x="22094" y="146819"/>
                    <a:pt x="63609" y="86393"/>
                  </a:cubicBezTo>
                  <a:cubicBezTo>
                    <a:pt x="93820" y="42415"/>
                    <a:pt x="131680" y="9991"/>
                    <a:pt x="184948" y="0"/>
                  </a:cubicBezTo>
                  <a:close/>
                </a:path>
              </a:pathLst>
            </a:custGeom>
            <a:solidFill>
              <a:srgbClr val="000000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8" name="Полилиния 97">
              <a:extLst>
                <a:ext uri="{FF2B5EF4-FFF2-40B4-BE49-F238E27FC236}">
                  <a16:creationId xmlns="" xmlns:a16="http://schemas.microsoft.com/office/drawing/2014/main" id="{74ED9FCE-37FA-D4A9-3932-D5C169BD83C8}"/>
                </a:ext>
              </a:extLst>
            </p:cNvPr>
            <p:cNvSpPr/>
            <p:nvPr/>
          </p:nvSpPr>
          <p:spPr>
            <a:xfrm>
              <a:off x="14013138" y="5374419"/>
              <a:ext cx="195261" cy="302532"/>
            </a:xfrm>
            <a:custGeom>
              <a:avLst/>
              <a:gdLst>
                <a:gd name="connsiteX0" fmla="*/ 144397 w 195261"/>
                <a:gd name="connsiteY0" fmla="*/ 5 h 302532"/>
                <a:gd name="connsiteX1" fmla="*/ 180729 w 195261"/>
                <a:gd name="connsiteY1" fmla="*/ 6978 h 302532"/>
                <a:gd name="connsiteX2" fmla="*/ 194968 w 195261"/>
                <a:gd name="connsiteY2" fmla="*/ 35155 h 302532"/>
                <a:gd name="connsiteX3" fmla="*/ 42062 w 195261"/>
                <a:gd name="connsiteY3" fmla="*/ 297618 h 302532"/>
                <a:gd name="connsiteX4" fmla="*/ 12576 w 195261"/>
                <a:gd name="connsiteY4" fmla="*/ 300051 h 302532"/>
                <a:gd name="connsiteX5" fmla="*/ 5223 w 195261"/>
                <a:gd name="connsiteY5" fmla="*/ 289462 h 302532"/>
                <a:gd name="connsiteX6" fmla="*/ 25462 w 195261"/>
                <a:gd name="connsiteY6" fmla="*/ 141616 h 302532"/>
                <a:gd name="connsiteX7" fmla="*/ 144397 w 195261"/>
                <a:gd name="connsiteY7" fmla="*/ 5 h 30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5261" h="302532">
                  <a:moveTo>
                    <a:pt x="144397" y="5"/>
                  </a:moveTo>
                  <a:cubicBezTo>
                    <a:pt x="157035" y="14"/>
                    <a:pt x="169692" y="-506"/>
                    <a:pt x="180729" y="6978"/>
                  </a:cubicBezTo>
                  <a:cubicBezTo>
                    <a:pt x="190540" y="13631"/>
                    <a:pt x="193966" y="23894"/>
                    <a:pt x="194968" y="35155"/>
                  </a:cubicBezTo>
                  <a:cubicBezTo>
                    <a:pt x="201713" y="110900"/>
                    <a:pt x="90292" y="242813"/>
                    <a:pt x="42062" y="297618"/>
                  </a:cubicBezTo>
                  <a:cubicBezTo>
                    <a:pt x="28368" y="304193"/>
                    <a:pt x="27609" y="303278"/>
                    <a:pt x="12576" y="300051"/>
                  </a:cubicBezTo>
                  <a:cubicBezTo>
                    <a:pt x="8673" y="295764"/>
                    <a:pt x="7968" y="295540"/>
                    <a:pt x="5223" y="289462"/>
                  </a:cubicBezTo>
                  <a:cubicBezTo>
                    <a:pt x="-10310" y="255013"/>
                    <a:pt x="12513" y="176100"/>
                    <a:pt x="25462" y="141616"/>
                  </a:cubicBezTo>
                  <a:cubicBezTo>
                    <a:pt x="48407" y="80519"/>
                    <a:pt x="83163" y="27315"/>
                    <a:pt x="144397" y="5"/>
                  </a:cubicBezTo>
                  <a:close/>
                </a:path>
              </a:pathLst>
            </a:custGeom>
            <a:solidFill>
              <a:srgbClr val="F5F5F5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9" name="Полилиния 98">
              <a:extLst>
                <a:ext uri="{FF2B5EF4-FFF2-40B4-BE49-F238E27FC236}">
                  <a16:creationId xmlns="" xmlns:a16="http://schemas.microsoft.com/office/drawing/2014/main" id="{E66540A9-B931-4244-D33B-18678760CD26}"/>
                </a:ext>
              </a:extLst>
            </p:cNvPr>
            <p:cNvSpPr/>
            <p:nvPr/>
          </p:nvSpPr>
          <p:spPr>
            <a:xfrm>
              <a:off x="15061577" y="5618522"/>
              <a:ext cx="1309782" cy="1248489"/>
            </a:xfrm>
            <a:custGeom>
              <a:avLst/>
              <a:gdLst>
                <a:gd name="connsiteX0" fmla="*/ 105257 w 1309782"/>
                <a:gd name="connsiteY0" fmla="*/ 713641 h 1248489"/>
                <a:gd name="connsiteX1" fmla="*/ 406 w 1309782"/>
                <a:gd name="connsiteY1" fmla="*/ 435727 h 1248489"/>
                <a:gd name="connsiteX2" fmla="*/ 271040 w 1309782"/>
                <a:gd name="connsiteY2" fmla="*/ 0 h 1248489"/>
                <a:gd name="connsiteX3" fmla="*/ 586061 w 1309782"/>
                <a:gd name="connsiteY3" fmla="*/ 127071 h 1248489"/>
                <a:gd name="connsiteX4" fmla="*/ 1285516 w 1309782"/>
                <a:gd name="connsiteY4" fmla="*/ 823938 h 1248489"/>
                <a:gd name="connsiteX5" fmla="*/ 1283423 w 1309782"/>
                <a:gd name="connsiteY5" fmla="*/ 1077919 h 1248489"/>
                <a:gd name="connsiteX6" fmla="*/ 1126093 w 1309782"/>
                <a:gd name="connsiteY6" fmla="*/ 1224694 h 1248489"/>
                <a:gd name="connsiteX7" fmla="*/ 753746 w 1309782"/>
                <a:gd name="connsiteY7" fmla="*/ 1191929 h 1248489"/>
                <a:gd name="connsiteX8" fmla="*/ 177605 w 1309782"/>
                <a:gd name="connsiteY8" fmla="*/ 786797 h 1248489"/>
                <a:gd name="connsiteX9" fmla="*/ 105257 w 1309782"/>
                <a:gd name="connsiteY9" fmla="*/ 713641 h 124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9782" h="1248489">
                  <a:moveTo>
                    <a:pt x="105257" y="713641"/>
                  </a:moveTo>
                  <a:cubicBezTo>
                    <a:pt x="78691" y="632888"/>
                    <a:pt x="-6582" y="519346"/>
                    <a:pt x="406" y="435727"/>
                  </a:cubicBezTo>
                  <a:cubicBezTo>
                    <a:pt x="9180" y="330720"/>
                    <a:pt x="192034" y="66261"/>
                    <a:pt x="271040" y="0"/>
                  </a:cubicBezTo>
                  <a:cubicBezTo>
                    <a:pt x="366844" y="36007"/>
                    <a:pt x="500519" y="74811"/>
                    <a:pt x="586061" y="127071"/>
                  </a:cubicBezTo>
                  <a:cubicBezTo>
                    <a:pt x="714528" y="205551"/>
                    <a:pt x="1226973" y="688360"/>
                    <a:pt x="1285516" y="823938"/>
                  </a:cubicBezTo>
                  <a:cubicBezTo>
                    <a:pt x="1319046" y="901552"/>
                    <a:pt x="1317342" y="1000738"/>
                    <a:pt x="1283423" y="1077919"/>
                  </a:cubicBezTo>
                  <a:cubicBezTo>
                    <a:pt x="1253057" y="1146146"/>
                    <a:pt x="1196266" y="1199117"/>
                    <a:pt x="1126093" y="1224694"/>
                  </a:cubicBezTo>
                  <a:cubicBezTo>
                    <a:pt x="1003718" y="1270443"/>
                    <a:pt x="869362" y="1245133"/>
                    <a:pt x="753746" y="1191929"/>
                  </a:cubicBezTo>
                  <a:cubicBezTo>
                    <a:pt x="548030" y="1097258"/>
                    <a:pt x="338469" y="944439"/>
                    <a:pt x="177605" y="786797"/>
                  </a:cubicBezTo>
                  <a:cubicBezTo>
                    <a:pt x="154621" y="764271"/>
                    <a:pt x="123939" y="739447"/>
                    <a:pt x="105257" y="713641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0" name="Полилиния 99">
              <a:extLst>
                <a:ext uri="{FF2B5EF4-FFF2-40B4-BE49-F238E27FC236}">
                  <a16:creationId xmlns="" xmlns:a16="http://schemas.microsoft.com/office/drawing/2014/main" id="{69CD2EFE-FA56-B8C3-99CE-EC0DE1F37085}"/>
                </a:ext>
              </a:extLst>
            </p:cNvPr>
            <p:cNvSpPr/>
            <p:nvPr/>
          </p:nvSpPr>
          <p:spPr>
            <a:xfrm>
              <a:off x="15118606" y="5695602"/>
              <a:ext cx="475428" cy="520747"/>
            </a:xfrm>
            <a:custGeom>
              <a:avLst/>
              <a:gdLst>
                <a:gd name="connsiteX0" fmla="*/ 274354 w 475428"/>
                <a:gd name="connsiteY0" fmla="*/ 865 h 520747"/>
                <a:gd name="connsiteX1" fmla="*/ 286875 w 475428"/>
                <a:gd name="connsiteY1" fmla="*/ 300 h 520747"/>
                <a:gd name="connsiteX2" fmla="*/ 335655 w 475428"/>
                <a:gd name="connsiteY2" fmla="*/ 10038 h 520747"/>
                <a:gd name="connsiteX3" fmla="*/ 323942 w 475428"/>
                <a:gd name="connsiteY3" fmla="*/ 24881 h 520747"/>
                <a:gd name="connsiteX4" fmla="*/ 287702 w 475428"/>
                <a:gd name="connsiteY4" fmla="*/ 32025 h 520747"/>
                <a:gd name="connsiteX5" fmla="*/ 199742 w 475428"/>
                <a:gd name="connsiteY5" fmla="*/ 91730 h 520747"/>
                <a:gd name="connsiteX6" fmla="*/ 28942 w 475428"/>
                <a:gd name="connsiteY6" fmla="*/ 396833 h 520747"/>
                <a:gd name="connsiteX7" fmla="*/ 60992 w 475428"/>
                <a:gd name="connsiteY7" fmla="*/ 466422 h 520747"/>
                <a:gd name="connsiteX8" fmla="*/ 129379 w 475428"/>
                <a:gd name="connsiteY8" fmla="*/ 487436 h 520747"/>
                <a:gd name="connsiteX9" fmla="*/ 403566 w 475428"/>
                <a:gd name="connsiteY9" fmla="*/ 232554 h 520747"/>
                <a:gd name="connsiteX10" fmla="*/ 442297 w 475428"/>
                <a:gd name="connsiteY10" fmla="*/ 123094 h 520747"/>
                <a:gd name="connsiteX11" fmla="*/ 421104 w 475428"/>
                <a:gd name="connsiteY11" fmla="*/ 109089 h 520747"/>
                <a:gd name="connsiteX12" fmla="*/ 173829 w 475428"/>
                <a:gd name="connsiteY12" fmla="*/ 361571 h 520747"/>
                <a:gd name="connsiteX13" fmla="*/ 138138 w 475428"/>
                <a:gd name="connsiteY13" fmla="*/ 461196 h 520747"/>
                <a:gd name="connsiteX14" fmla="*/ 127934 w 475428"/>
                <a:gd name="connsiteY14" fmla="*/ 462631 h 520747"/>
                <a:gd name="connsiteX15" fmla="*/ 120868 w 475428"/>
                <a:gd name="connsiteY15" fmla="*/ 456174 h 520747"/>
                <a:gd name="connsiteX16" fmla="*/ 124440 w 475428"/>
                <a:gd name="connsiteY16" fmla="*/ 400152 h 520747"/>
                <a:gd name="connsiteX17" fmla="*/ 371268 w 475428"/>
                <a:gd name="connsiteY17" fmla="*/ 96986 h 520747"/>
                <a:gd name="connsiteX18" fmla="*/ 443101 w 475428"/>
                <a:gd name="connsiteY18" fmla="*/ 75286 h 520747"/>
                <a:gd name="connsiteX19" fmla="*/ 468109 w 475428"/>
                <a:gd name="connsiteY19" fmla="*/ 98222 h 520747"/>
                <a:gd name="connsiteX20" fmla="*/ 469534 w 475428"/>
                <a:gd name="connsiteY20" fmla="*/ 172721 h 520747"/>
                <a:gd name="connsiteX21" fmla="*/ 170062 w 475428"/>
                <a:gd name="connsiteY21" fmla="*/ 509505 h 520747"/>
                <a:gd name="connsiteX22" fmla="*/ 96005 w 475428"/>
                <a:gd name="connsiteY22" fmla="*/ 515904 h 520747"/>
                <a:gd name="connsiteX23" fmla="*/ 10522 w 475428"/>
                <a:gd name="connsiteY23" fmla="*/ 441127 h 520747"/>
                <a:gd name="connsiteX24" fmla="*/ 19725 w 475428"/>
                <a:gd name="connsiteY24" fmla="*/ 307000 h 520747"/>
                <a:gd name="connsiteX25" fmla="*/ 274354 w 475428"/>
                <a:gd name="connsiteY25" fmla="*/ 865 h 520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75428" h="520747">
                  <a:moveTo>
                    <a:pt x="274354" y="865"/>
                  </a:moveTo>
                  <a:cubicBezTo>
                    <a:pt x="278524" y="626"/>
                    <a:pt x="282700" y="441"/>
                    <a:pt x="286875" y="300"/>
                  </a:cubicBezTo>
                  <a:cubicBezTo>
                    <a:pt x="302584" y="-196"/>
                    <a:pt x="323460" y="-1427"/>
                    <a:pt x="335655" y="10038"/>
                  </a:cubicBezTo>
                  <a:cubicBezTo>
                    <a:pt x="335033" y="20053"/>
                    <a:pt x="333977" y="21129"/>
                    <a:pt x="323942" y="24881"/>
                  </a:cubicBezTo>
                  <a:cubicBezTo>
                    <a:pt x="313046" y="28954"/>
                    <a:pt x="299240" y="28565"/>
                    <a:pt x="287702" y="32025"/>
                  </a:cubicBezTo>
                  <a:cubicBezTo>
                    <a:pt x="253053" y="42419"/>
                    <a:pt x="224497" y="66138"/>
                    <a:pt x="199742" y="91730"/>
                  </a:cubicBezTo>
                  <a:cubicBezTo>
                    <a:pt x="134781" y="158876"/>
                    <a:pt x="25058" y="298002"/>
                    <a:pt x="28942" y="396833"/>
                  </a:cubicBezTo>
                  <a:cubicBezTo>
                    <a:pt x="29993" y="423700"/>
                    <a:pt x="40529" y="448607"/>
                    <a:pt x="60992" y="466422"/>
                  </a:cubicBezTo>
                  <a:cubicBezTo>
                    <a:pt x="79713" y="482924"/>
                    <a:pt x="104624" y="490579"/>
                    <a:pt x="129379" y="487436"/>
                  </a:cubicBezTo>
                  <a:cubicBezTo>
                    <a:pt x="196949" y="478666"/>
                    <a:pt x="360080" y="292206"/>
                    <a:pt x="403566" y="232554"/>
                  </a:cubicBezTo>
                  <a:cubicBezTo>
                    <a:pt x="426881" y="200572"/>
                    <a:pt x="448453" y="164035"/>
                    <a:pt x="442297" y="123094"/>
                  </a:cubicBezTo>
                  <a:cubicBezTo>
                    <a:pt x="434083" y="111463"/>
                    <a:pt x="435032" y="111755"/>
                    <a:pt x="421104" y="109089"/>
                  </a:cubicBezTo>
                  <a:cubicBezTo>
                    <a:pt x="361238" y="125221"/>
                    <a:pt x="207159" y="300221"/>
                    <a:pt x="173829" y="361571"/>
                  </a:cubicBezTo>
                  <a:cubicBezTo>
                    <a:pt x="157103" y="392351"/>
                    <a:pt x="156261" y="430173"/>
                    <a:pt x="138138" y="461196"/>
                  </a:cubicBezTo>
                  <a:lnTo>
                    <a:pt x="127934" y="462631"/>
                  </a:lnTo>
                  <a:lnTo>
                    <a:pt x="120868" y="456174"/>
                  </a:lnTo>
                  <a:cubicBezTo>
                    <a:pt x="115943" y="436825"/>
                    <a:pt x="120732" y="419272"/>
                    <a:pt x="124440" y="400152"/>
                  </a:cubicBezTo>
                  <a:cubicBezTo>
                    <a:pt x="148120" y="310800"/>
                    <a:pt x="297128" y="149333"/>
                    <a:pt x="371268" y="96986"/>
                  </a:cubicBezTo>
                  <a:cubicBezTo>
                    <a:pt x="391536" y="82674"/>
                    <a:pt x="417420" y="68216"/>
                    <a:pt x="443101" y="75286"/>
                  </a:cubicBezTo>
                  <a:cubicBezTo>
                    <a:pt x="455724" y="78761"/>
                    <a:pt x="461953" y="87355"/>
                    <a:pt x="468109" y="98222"/>
                  </a:cubicBezTo>
                  <a:cubicBezTo>
                    <a:pt x="479506" y="118325"/>
                    <a:pt x="475676" y="151572"/>
                    <a:pt x="469534" y="172721"/>
                  </a:cubicBezTo>
                  <a:cubicBezTo>
                    <a:pt x="448668" y="244578"/>
                    <a:pt x="235807" y="474646"/>
                    <a:pt x="170062" y="509505"/>
                  </a:cubicBezTo>
                  <a:cubicBezTo>
                    <a:pt x="146986" y="521738"/>
                    <a:pt x="120829" y="524172"/>
                    <a:pt x="96005" y="515904"/>
                  </a:cubicBezTo>
                  <a:cubicBezTo>
                    <a:pt x="60490" y="504079"/>
                    <a:pt x="25998" y="475513"/>
                    <a:pt x="10522" y="441127"/>
                  </a:cubicBezTo>
                  <a:cubicBezTo>
                    <a:pt x="-9425" y="396784"/>
                    <a:pt x="2021" y="349955"/>
                    <a:pt x="19725" y="307000"/>
                  </a:cubicBezTo>
                  <a:cubicBezTo>
                    <a:pt x="63741" y="200173"/>
                    <a:pt x="164081" y="46302"/>
                    <a:pt x="274354" y="865"/>
                  </a:cubicBezTo>
                  <a:close/>
                </a:path>
              </a:pathLst>
            </a:custGeom>
            <a:solidFill>
              <a:srgbClr val="000000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1" name="Полилиния 100">
              <a:extLst>
                <a:ext uri="{FF2B5EF4-FFF2-40B4-BE49-F238E27FC236}">
                  <a16:creationId xmlns="" xmlns:a16="http://schemas.microsoft.com/office/drawing/2014/main" id="{E69F3E7F-281D-596B-5007-63634367CF0E}"/>
                </a:ext>
              </a:extLst>
            </p:cNvPr>
            <p:cNvSpPr/>
            <p:nvPr/>
          </p:nvSpPr>
          <p:spPr>
            <a:xfrm>
              <a:off x="15727320" y="6210544"/>
              <a:ext cx="626334" cy="625530"/>
            </a:xfrm>
            <a:custGeom>
              <a:avLst/>
              <a:gdLst>
                <a:gd name="connsiteX0" fmla="*/ 199944 w 626334"/>
                <a:gd name="connsiteY0" fmla="*/ 1823 h 625530"/>
                <a:gd name="connsiteX1" fmla="*/ 380463 w 626334"/>
                <a:gd name="connsiteY1" fmla="*/ 28535 h 625530"/>
                <a:gd name="connsiteX2" fmla="*/ 606488 w 626334"/>
                <a:gd name="connsiteY2" fmla="*/ 240130 h 625530"/>
                <a:gd name="connsiteX3" fmla="*/ 601232 w 626334"/>
                <a:gd name="connsiteY3" fmla="*/ 469609 h 625530"/>
                <a:gd name="connsiteX4" fmla="*/ 431638 w 626334"/>
                <a:gd name="connsiteY4" fmla="*/ 616443 h 625530"/>
                <a:gd name="connsiteX5" fmla="*/ 215245 w 626334"/>
                <a:gd name="connsiteY5" fmla="*/ 583327 h 625530"/>
                <a:gd name="connsiteX6" fmla="*/ 9893 w 626334"/>
                <a:gd name="connsiteY6" fmla="*/ 329224 h 625530"/>
                <a:gd name="connsiteX7" fmla="*/ 38580 w 626334"/>
                <a:gd name="connsiteY7" fmla="*/ 110261 h 625530"/>
                <a:gd name="connsiteX8" fmla="*/ 199944 w 626334"/>
                <a:gd name="connsiteY8" fmla="*/ 1823 h 62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334" h="625530">
                  <a:moveTo>
                    <a:pt x="199944" y="1823"/>
                  </a:moveTo>
                  <a:cubicBezTo>
                    <a:pt x="262828" y="-3983"/>
                    <a:pt x="322169" y="3857"/>
                    <a:pt x="380463" y="28535"/>
                  </a:cubicBezTo>
                  <a:cubicBezTo>
                    <a:pt x="473294" y="67840"/>
                    <a:pt x="569260" y="143800"/>
                    <a:pt x="606488" y="240130"/>
                  </a:cubicBezTo>
                  <a:cubicBezTo>
                    <a:pt x="633885" y="311062"/>
                    <a:pt x="633642" y="400531"/>
                    <a:pt x="601232" y="469609"/>
                  </a:cubicBezTo>
                  <a:cubicBezTo>
                    <a:pt x="568140" y="540157"/>
                    <a:pt x="503417" y="589989"/>
                    <a:pt x="431638" y="616443"/>
                  </a:cubicBezTo>
                  <a:cubicBezTo>
                    <a:pt x="357070" y="637295"/>
                    <a:pt x="281403" y="620599"/>
                    <a:pt x="215245" y="583327"/>
                  </a:cubicBezTo>
                  <a:cubicBezTo>
                    <a:pt x="123133" y="531441"/>
                    <a:pt x="37480" y="432372"/>
                    <a:pt x="9893" y="329224"/>
                  </a:cubicBezTo>
                  <a:cubicBezTo>
                    <a:pt x="-9403" y="257074"/>
                    <a:pt x="-799" y="174370"/>
                    <a:pt x="38580" y="110261"/>
                  </a:cubicBezTo>
                  <a:cubicBezTo>
                    <a:pt x="75920" y="49470"/>
                    <a:pt x="132784" y="18622"/>
                    <a:pt x="199944" y="1823"/>
                  </a:cubicBezTo>
                  <a:close/>
                </a:path>
              </a:pathLst>
            </a:custGeom>
            <a:solidFill>
              <a:srgbClr val="000000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2" name="Полилиния 101">
              <a:extLst>
                <a:ext uri="{FF2B5EF4-FFF2-40B4-BE49-F238E27FC236}">
                  <a16:creationId xmlns="" xmlns:a16="http://schemas.microsoft.com/office/drawing/2014/main" id="{53AFA4D3-9BA5-B358-AC10-4387E2894F98}"/>
                </a:ext>
              </a:extLst>
            </p:cNvPr>
            <p:cNvSpPr/>
            <p:nvPr/>
          </p:nvSpPr>
          <p:spPr>
            <a:xfrm>
              <a:off x="15757373" y="6240276"/>
              <a:ext cx="566478" cy="566479"/>
            </a:xfrm>
            <a:custGeom>
              <a:avLst/>
              <a:gdLst>
                <a:gd name="connsiteX0" fmla="*/ 184787 w 566478"/>
                <a:gd name="connsiteY0" fmla="*/ 1188 h 566479"/>
                <a:gd name="connsiteX1" fmla="*/ 345568 w 566478"/>
                <a:gd name="connsiteY1" fmla="*/ 28508 h 566479"/>
                <a:gd name="connsiteX2" fmla="*/ 547820 w 566478"/>
                <a:gd name="connsiteY2" fmla="*/ 226024 h 566479"/>
                <a:gd name="connsiteX3" fmla="*/ 544024 w 566478"/>
                <a:gd name="connsiteY3" fmla="*/ 429089 h 566479"/>
                <a:gd name="connsiteX4" fmla="*/ 382411 w 566478"/>
                <a:gd name="connsiteY4" fmla="*/ 563066 h 566479"/>
                <a:gd name="connsiteX5" fmla="*/ 200506 w 566478"/>
                <a:gd name="connsiteY5" fmla="*/ 530149 h 566479"/>
                <a:gd name="connsiteX6" fmla="*/ 7393 w 566478"/>
                <a:gd name="connsiteY6" fmla="*/ 284669 h 566479"/>
                <a:gd name="connsiteX7" fmla="*/ 36251 w 566478"/>
                <a:gd name="connsiteY7" fmla="*/ 96335 h 566479"/>
                <a:gd name="connsiteX8" fmla="*/ 184787 w 566478"/>
                <a:gd name="connsiteY8" fmla="*/ 1188 h 566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6478" h="566479">
                  <a:moveTo>
                    <a:pt x="184787" y="1188"/>
                  </a:moveTo>
                  <a:cubicBezTo>
                    <a:pt x="241092" y="-3552"/>
                    <a:pt x="293833" y="5962"/>
                    <a:pt x="345568" y="28508"/>
                  </a:cubicBezTo>
                  <a:cubicBezTo>
                    <a:pt x="431805" y="66076"/>
                    <a:pt x="513901" y="136483"/>
                    <a:pt x="547820" y="226024"/>
                  </a:cubicBezTo>
                  <a:cubicBezTo>
                    <a:pt x="572541" y="291453"/>
                    <a:pt x="574098" y="365013"/>
                    <a:pt x="544024" y="429089"/>
                  </a:cubicBezTo>
                  <a:cubicBezTo>
                    <a:pt x="511322" y="498727"/>
                    <a:pt x="452244" y="537561"/>
                    <a:pt x="382411" y="563066"/>
                  </a:cubicBezTo>
                  <a:cubicBezTo>
                    <a:pt x="317465" y="572589"/>
                    <a:pt x="257598" y="562370"/>
                    <a:pt x="200506" y="530149"/>
                  </a:cubicBezTo>
                  <a:cubicBezTo>
                    <a:pt x="114570" y="481656"/>
                    <a:pt x="31968" y="380966"/>
                    <a:pt x="7393" y="284669"/>
                  </a:cubicBezTo>
                  <a:cubicBezTo>
                    <a:pt x="-8535" y="222248"/>
                    <a:pt x="1359" y="150897"/>
                    <a:pt x="36251" y="96335"/>
                  </a:cubicBezTo>
                  <a:cubicBezTo>
                    <a:pt x="71736" y="40844"/>
                    <a:pt x="122405" y="14741"/>
                    <a:pt x="184787" y="1188"/>
                  </a:cubicBezTo>
                  <a:close/>
                </a:path>
              </a:pathLst>
            </a:custGeom>
            <a:solidFill>
              <a:schemeClr val="bg1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3" name="Полилиния 102">
              <a:extLst>
                <a:ext uri="{FF2B5EF4-FFF2-40B4-BE49-F238E27FC236}">
                  <a16:creationId xmlns="" xmlns:a16="http://schemas.microsoft.com/office/drawing/2014/main" id="{1EECA742-02BB-05BE-C651-DCE22C4BD515}"/>
                </a:ext>
              </a:extLst>
            </p:cNvPr>
            <p:cNvSpPr/>
            <p:nvPr/>
          </p:nvSpPr>
          <p:spPr>
            <a:xfrm>
              <a:off x="14868733" y="6504759"/>
              <a:ext cx="1599103" cy="1353770"/>
            </a:xfrm>
            <a:custGeom>
              <a:avLst/>
              <a:gdLst>
                <a:gd name="connsiteX0" fmla="*/ 402105 w 1599103"/>
                <a:gd name="connsiteY0" fmla="*/ 0 h 1353770"/>
                <a:gd name="connsiteX1" fmla="*/ 769361 w 1599103"/>
                <a:gd name="connsiteY1" fmla="*/ 243222 h 1353770"/>
                <a:gd name="connsiteX2" fmla="*/ 982557 w 1599103"/>
                <a:gd name="connsiteY2" fmla="*/ 353529 h 1353770"/>
                <a:gd name="connsiteX3" fmla="*/ 1112091 w 1599103"/>
                <a:gd name="connsiteY3" fmla="*/ 392941 h 1353770"/>
                <a:gd name="connsiteX4" fmla="*/ 1510721 w 1599103"/>
                <a:gd name="connsiteY4" fmla="*/ 826561 h 1353770"/>
                <a:gd name="connsiteX5" fmla="*/ 1588096 w 1599103"/>
                <a:gd name="connsiteY5" fmla="*/ 979496 h 1353770"/>
                <a:gd name="connsiteX6" fmla="*/ 1559239 w 1599103"/>
                <a:gd name="connsiteY6" fmla="*/ 1191184 h 1353770"/>
                <a:gd name="connsiteX7" fmla="*/ 1421569 w 1599103"/>
                <a:gd name="connsiteY7" fmla="*/ 1319122 h 1353770"/>
                <a:gd name="connsiteX8" fmla="*/ 1327648 w 1599103"/>
                <a:gd name="connsiteY8" fmla="*/ 1327979 h 1353770"/>
                <a:gd name="connsiteX9" fmla="*/ 1318791 w 1599103"/>
                <a:gd name="connsiteY9" fmla="*/ 1328417 h 1353770"/>
                <a:gd name="connsiteX10" fmla="*/ 1290517 w 1599103"/>
                <a:gd name="connsiteY10" fmla="*/ 1327735 h 1353770"/>
                <a:gd name="connsiteX11" fmla="*/ 1300882 w 1599103"/>
                <a:gd name="connsiteY11" fmla="*/ 1353770 h 1353770"/>
                <a:gd name="connsiteX12" fmla="*/ 1186440 w 1599103"/>
                <a:gd name="connsiteY12" fmla="*/ 1287150 h 1353770"/>
                <a:gd name="connsiteX13" fmla="*/ 1173033 w 1599103"/>
                <a:gd name="connsiteY13" fmla="*/ 1276200 h 1353770"/>
                <a:gd name="connsiteX14" fmla="*/ 932166 w 1599103"/>
                <a:gd name="connsiteY14" fmla="*/ 1099355 h 1353770"/>
                <a:gd name="connsiteX15" fmla="*/ 473183 w 1599103"/>
                <a:gd name="connsiteY15" fmla="*/ 877254 h 1353770"/>
                <a:gd name="connsiteX16" fmla="*/ 0 w 1599103"/>
                <a:gd name="connsiteY16" fmla="*/ 651853 h 1353770"/>
                <a:gd name="connsiteX17" fmla="*/ 221727 w 1599103"/>
                <a:gd name="connsiteY17" fmla="*/ 300348 h 1353770"/>
                <a:gd name="connsiteX18" fmla="*/ 402105 w 1599103"/>
                <a:gd name="connsiteY18" fmla="*/ 0 h 135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99103" h="1353770">
                  <a:moveTo>
                    <a:pt x="402105" y="0"/>
                  </a:moveTo>
                  <a:cubicBezTo>
                    <a:pt x="531954" y="67497"/>
                    <a:pt x="643648" y="167482"/>
                    <a:pt x="769361" y="243222"/>
                  </a:cubicBezTo>
                  <a:cubicBezTo>
                    <a:pt x="837505" y="284275"/>
                    <a:pt x="907756" y="325936"/>
                    <a:pt x="982557" y="353529"/>
                  </a:cubicBezTo>
                  <a:cubicBezTo>
                    <a:pt x="1023698" y="368702"/>
                    <a:pt x="1074897" y="371510"/>
                    <a:pt x="1112091" y="392941"/>
                  </a:cubicBezTo>
                  <a:cubicBezTo>
                    <a:pt x="1206134" y="447128"/>
                    <a:pt x="1445998" y="730732"/>
                    <a:pt x="1510721" y="826561"/>
                  </a:cubicBezTo>
                  <a:cubicBezTo>
                    <a:pt x="1542791" y="874091"/>
                    <a:pt x="1570870" y="924555"/>
                    <a:pt x="1588096" y="979496"/>
                  </a:cubicBezTo>
                  <a:cubicBezTo>
                    <a:pt x="1611747" y="1054877"/>
                    <a:pt x="1595056" y="1123542"/>
                    <a:pt x="1559239" y="1191184"/>
                  </a:cubicBezTo>
                  <a:cubicBezTo>
                    <a:pt x="1526731" y="1252598"/>
                    <a:pt x="1491158" y="1297904"/>
                    <a:pt x="1421569" y="1319122"/>
                  </a:cubicBezTo>
                  <a:cubicBezTo>
                    <a:pt x="1390570" y="1328611"/>
                    <a:pt x="1359766" y="1331385"/>
                    <a:pt x="1327648" y="1327979"/>
                  </a:cubicBezTo>
                  <a:lnTo>
                    <a:pt x="1318791" y="1328417"/>
                  </a:lnTo>
                  <a:cubicBezTo>
                    <a:pt x="1309253" y="1328903"/>
                    <a:pt x="1300007" y="1328465"/>
                    <a:pt x="1290517" y="1327735"/>
                  </a:cubicBezTo>
                  <a:cubicBezTo>
                    <a:pt x="1289739" y="1339561"/>
                    <a:pt x="1294897" y="1343989"/>
                    <a:pt x="1300882" y="1353770"/>
                  </a:cubicBezTo>
                  <a:cubicBezTo>
                    <a:pt x="1250710" y="1348466"/>
                    <a:pt x="1238364" y="1295276"/>
                    <a:pt x="1186440" y="1287150"/>
                  </a:cubicBezTo>
                  <a:lnTo>
                    <a:pt x="1173033" y="1276200"/>
                  </a:lnTo>
                  <a:cubicBezTo>
                    <a:pt x="1090791" y="1219507"/>
                    <a:pt x="1017805" y="1152350"/>
                    <a:pt x="932166" y="1099355"/>
                  </a:cubicBezTo>
                  <a:cubicBezTo>
                    <a:pt x="786627" y="1009327"/>
                    <a:pt x="627092" y="950493"/>
                    <a:pt x="473183" y="877254"/>
                  </a:cubicBezTo>
                  <a:cubicBezTo>
                    <a:pt x="314067" y="801552"/>
                    <a:pt x="165039" y="715724"/>
                    <a:pt x="0" y="651853"/>
                  </a:cubicBezTo>
                  <a:cubicBezTo>
                    <a:pt x="52265" y="596400"/>
                    <a:pt x="176056" y="375310"/>
                    <a:pt x="221727" y="300348"/>
                  </a:cubicBezTo>
                  <a:cubicBezTo>
                    <a:pt x="281958" y="201488"/>
                    <a:pt x="352302" y="104443"/>
                    <a:pt x="402105" y="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4" name="Полилиния 103">
              <a:extLst>
                <a:ext uri="{FF2B5EF4-FFF2-40B4-BE49-F238E27FC236}">
                  <a16:creationId xmlns="" xmlns:a16="http://schemas.microsoft.com/office/drawing/2014/main" id="{B02D6625-B30D-E832-F56E-0893F06ACEBA}"/>
                </a:ext>
              </a:extLst>
            </p:cNvPr>
            <p:cNvSpPr/>
            <p:nvPr/>
          </p:nvSpPr>
          <p:spPr>
            <a:xfrm>
              <a:off x="16041766" y="7778912"/>
              <a:ext cx="154614" cy="79617"/>
            </a:xfrm>
            <a:custGeom>
              <a:avLst/>
              <a:gdLst>
                <a:gd name="connsiteX0" fmla="*/ 0 w 154614"/>
                <a:gd name="connsiteY0" fmla="*/ 2047 h 79617"/>
                <a:gd name="connsiteX1" fmla="*/ 71108 w 154614"/>
                <a:gd name="connsiteY1" fmla="*/ 4675 h 79617"/>
                <a:gd name="connsiteX2" fmla="*/ 87702 w 154614"/>
                <a:gd name="connsiteY2" fmla="*/ 16695 h 79617"/>
                <a:gd name="connsiteX3" fmla="*/ 154615 w 154614"/>
                <a:gd name="connsiteY3" fmla="*/ 53826 h 79617"/>
                <a:gd name="connsiteX4" fmla="*/ 145758 w 154614"/>
                <a:gd name="connsiteY4" fmla="*/ 54263 h 79617"/>
                <a:gd name="connsiteX5" fmla="*/ 117484 w 154614"/>
                <a:gd name="connsiteY5" fmla="*/ 53582 h 79617"/>
                <a:gd name="connsiteX6" fmla="*/ 127850 w 154614"/>
                <a:gd name="connsiteY6" fmla="*/ 79617 h 79617"/>
                <a:gd name="connsiteX7" fmla="*/ 13407 w 154614"/>
                <a:gd name="connsiteY7" fmla="*/ 12997 h 79617"/>
                <a:gd name="connsiteX8" fmla="*/ 0 w 154614"/>
                <a:gd name="connsiteY8" fmla="*/ 2047 h 7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614" h="79617">
                  <a:moveTo>
                    <a:pt x="0" y="2047"/>
                  </a:moveTo>
                  <a:cubicBezTo>
                    <a:pt x="25466" y="-1700"/>
                    <a:pt x="45978" y="3"/>
                    <a:pt x="71108" y="4675"/>
                  </a:cubicBezTo>
                  <a:cubicBezTo>
                    <a:pt x="80792" y="8568"/>
                    <a:pt x="82349" y="7156"/>
                    <a:pt x="87702" y="16695"/>
                  </a:cubicBezTo>
                  <a:cubicBezTo>
                    <a:pt x="107557" y="35382"/>
                    <a:pt x="128969" y="45309"/>
                    <a:pt x="154615" y="53826"/>
                  </a:cubicBezTo>
                  <a:lnTo>
                    <a:pt x="145758" y="54263"/>
                  </a:lnTo>
                  <a:cubicBezTo>
                    <a:pt x="136220" y="54750"/>
                    <a:pt x="126974" y="54312"/>
                    <a:pt x="117484" y="53582"/>
                  </a:cubicBezTo>
                  <a:cubicBezTo>
                    <a:pt x="116706" y="65408"/>
                    <a:pt x="121864" y="69836"/>
                    <a:pt x="127850" y="79617"/>
                  </a:cubicBezTo>
                  <a:cubicBezTo>
                    <a:pt x="77677" y="74313"/>
                    <a:pt x="65331" y="21123"/>
                    <a:pt x="13407" y="12997"/>
                  </a:cubicBezTo>
                  <a:lnTo>
                    <a:pt x="0" y="2047"/>
                  </a:lnTo>
                  <a:close/>
                </a:path>
              </a:pathLst>
            </a:custGeom>
            <a:solidFill>
              <a:srgbClr val="181A1B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5" name="Полилиния 104">
              <a:extLst>
                <a:ext uri="{FF2B5EF4-FFF2-40B4-BE49-F238E27FC236}">
                  <a16:creationId xmlns="" xmlns:a16="http://schemas.microsoft.com/office/drawing/2014/main" id="{51491235-3AF9-C4D5-E08D-F74AB064B43F}"/>
                </a:ext>
              </a:extLst>
            </p:cNvPr>
            <p:cNvSpPr/>
            <p:nvPr/>
          </p:nvSpPr>
          <p:spPr>
            <a:xfrm>
              <a:off x="15387641" y="6788445"/>
              <a:ext cx="219998" cy="438018"/>
            </a:xfrm>
            <a:custGeom>
              <a:avLst/>
              <a:gdLst>
                <a:gd name="connsiteX0" fmla="*/ 206904 w 219998"/>
                <a:gd name="connsiteY0" fmla="*/ 0 h 438018"/>
                <a:gd name="connsiteX1" fmla="*/ 216841 w 219998"/>
                <a:gd name="connsiteY1" fmla="*/ 8278 h 438018"/>
                <a:gd name="connsiteX2" fmla="*/ 219980 w 219998"/>
                <a:gd name="connsiteY2" fmla="*/ 18994 h 438018"/>
                <a:gd name="connsiteX3" fmla="*/ 113075 w 219998"/>
                <a:gd name="connsiteY3" fmla="*/ 161725 h 438018"/>
                <a:gd name="connsiteX4" fmla="*/ 21198 w 219998"/>
                <a:gd name="connsiteY4" fmla="*/ 438019 h 438018"/>
                <a:gd name="connsiteX5" fmla="*/ 3635 w 219998"/>
                <a:gd name="connsiteY5" fmla="*/ 428082 h 438018"/>
                <a:gd name="connsiteX6" fmla="*/ 1776 w 219998"/>
                <a:gd name="connsiteY6" fmla="*/ 390464 h 438018"/>
                <a:gd name="connsiteX7" fmla="*/ 206904 w 219998"/>
                <a:gd name="connsiteY7" fmla="*/ 0 h 438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998" h="438018">
                  <a:moveTo>
                    <a:pt x="206904" y="0"/>
                  </a:moveTo>
                  <a:lnTo>
                    <a:pt x="216841" y="8278"/>
                  </a:lnTo>
                  <a:cubicBezTo>
                    <a:pt x="217888" y="11850"/>
                    <a:pt x="220228" y="15281"/>
                    <a:pt x="219980" y="18994"/>
                  </a:cubicBezTo>
                  <a:cubicBezTo>
                    <a:pt x="218622" y="39627"/>
                    <a:pt x="129514" y="131884"/>
                    <a:pt x="113075" y="161725"/>
                  </a:cubicBezTo>
                  <a:cubicBezTo>
                    <a:pt x="66046" y="247071"/>
                    <a:pt x="48464" y="345348"/>
                    <a:pt x="21198" y="438019"/>
                  </a:cubicBezTo>
                  <a:cubicBezTo>
                    <a:pt x="13927" y="435459"/>
                    <a:pt x="8735" y="434267"/>
                    <a:pt x="3635" y="428082"/>
                  </a:cubicBezTo>
                  <a:cubicBezTo>
                    <a:pt x="-2336" y="420840"/>
                    <a:pt x="569" y="399667"/>
                    <a:pt x="1776" y="390464"/>
                  </a:cubicBezTo>
                  <a:cubicBezTo>
                    <a:pt x="19587" y="254473"/>
                    <a:pt x="99848" y="86904"/>
                    <a:pt x="206904" y="0"/>
                  </a:cubicBezTo>
                  <a:close/>
                </a:path>
              </a:pathLst>
            </a:custGeom>
            <a:solidFill>
              <a:srgbClr val="000000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6" name="Полилиния 105">
              <a:extLst>
                <a:ext uri="{FF2B5EF4-FFF2-40B4-BE49-F238E27FC236}">
                  <a16:creationId xmlns="" xmlns:a16="http://schemas.microsoft.com/office/drawing/2014/main" id="{D33A2213-A16D-F060-AB8E-90456590390E}"/>
                </a:ext>
              </a:extLst>
            </p:cNvPr>
            <p:cNvSpPr/>
            <p:nvPr/>
          </p:nvSpPr>
          <p:spPr>
            <a:xfrm>
              <a:off x="15518189" y="6851913"/>
              <a:ext cx="231644" cy="409019"/>
            </a:xfrm>
            <a:custGeom>
              <a:avLst/>
              <a:gdLst>
                <a:gd name="connsiteX0" fmla="*/ 217413 w 231644"/>
                <a:gd name="connsiteY0" fmla="*/ 0 h 409019"/>
                <a:gd name="connsiteX1" fmla="*/ 228786 w 231644"/>
                <a:gd name="connsiteY1" fmla="*/ 10098 h 409019"/>
                <a:gd name="connsiteX2" fmla="*/ 222498 w 231644"/>
                <a:gd name="connsiteY2" fmla="*/ 73059 h 409019"/>
                <a:gd name="connsiteX3" fmla="*/ 19915 w 231644"/>
                <a:gd name="connsiteY3" fmla="*/ 409020 h 409019"/>
                <a:gd name="connsiteX4" fmla="*/ 6932 w 231644"/>
                <a:gd name="connsiteY4" fmla="*/ 389700 h 409019"/>
                <a:gd name="connsiteX5" fmla="*/ 13034 w 231644"/>
                <a:gd name="connsiteY5" fmla="*/ 283097 h 409019"/>
                <a:gd name="connsiteX6" fmla="*/ 217413 w 231644"/>
                <a:gd name="connsiteY6" fmla="*/ 0 h 409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644" h="409019">
                  <a:moveTo>
                    <a:pt x="217413" y="0"/>
                  </a:moveTo>
                  <a:cubicBezTo>
                    <a:pt x="221549" y="2954"/>
                    <a:pt x="226596" y="5265"/>
                    <a:pt x="228786" y="10098"/>
                  </a:cubicBezTo>
                  <a:cubicBezTo>
                    <a:pt x="236294" y="26658"/>
                    <a:pt x="227165" y="55919"/>
                    <a:pt x="222498" y="73059"/>
                  </a:cubicBezTo>
                  <a:cubicBezTo>
                    <a:pt x="196916" y="166995"/>
                    <a:pt x="105671" y="360307"/>
                    <a:pt x="19915" y="409020"/>
                  </a:cubicBezTo>
                  <a:cubicBezTo>
                    <a:pt x="14713" y="402839"/>
                    <a:pt x="10572" y="396985"/>
                    <a:pt x="6932" y="389700"/>
                  </a:cubicBezTo>
                  <a:cubicBezTo>
                    <a:pt x="-7618" y="360589"/>
                    <a:pt x="3847" y="313016"/>
                    <a:pt x="13034" y="283097"/>
                  </a:cubicBezTo>
                  <a:cubicBezTo>
                    <a:pt x="43951" y="182421"/>
                    <a:pt x="121720" y="50450"/>
                    <a:pt x="217413" y="0"/>
                  </a:cubicBezTo>
                  <a:close/>
                </a:path>
              </a:pathLst>
            </a:custGeom>
            <a:solidFill>
              <a:srgbClr val="000000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7" name="Полилиния 106">
              <a:extLst>
                <a:ext uri="{FF2B5EF4-FFF2-40B4-BE49-F238E27FC236}">
                  <a16:creationId xmlns="" xmlns:a16="http://schemas.microsoft.com/office/drawing/2014/main" id="{5B32E2D5-3B22-9D07-010C-C7F1726CA2E7}"/>
                </a:ext>
              </a:extLst>
            </p:cNvPr>
            <p:cNvSpPr/>
            <p:nvPr/>
          </p:nvSpPr>
          <p:spPr>
            <a:xfrm>
              <a:off x="15552029" y="6901326"/>
              <a:ext cx="159927" cy="308942"/>
            </a:xfrm>
            <a:custGeom>
              <a:avLst/>
              <a:gdLst>
                <a:gd name="connsiteX0" fmla="*/ 158579 w 159927"/>
                <a:gd name="connsiteY0" fmla="*/ 0 h 308942"/>
                <a:gd name="connsiteX1" fmla="*/ 159766 w 159927"/>
                <a:gd name="connsiteY1" fmla="*/ 5869 h 308942"/>
                <a:gd name="connsiteX2" fmla="*/ 2392 w 159927"/>
                <a:gd name="connsiteY2" fmla="*/ 308942 h 308942"/>
                <a:gd name="connsiteX3" fmla="*/ 105 w 159927"/>
                <a:gd name="connsiteY3" fmla="*/ 293166 h 308942"/>
                <a:gd name="connsiteX4" fmla="*/ 158579 w 159927"/>
                <a:gd name="connsiteY4" fmla="*/ 0 h 30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927" h="308942">
                  <a:moveTo>
                    <a:pt x="158579" y="0"/>
                  </a:moveTo>
                  <a:cubicBezTo>
                    <a:pt x="158978" y="1956"/>
                    <a:pt x="159601" y="3878"/>
                    <a:pt x="159766" y="5869"/>
                  </a:cubicBezTo>
                  <a:cubicBezTo>
                    <a:pt x="164920" y="67156"/>
                    <a:pt x="44964" y="263739"/>
                    <a:pt x="2392" y="308942"/>
                  </a:cubicBezTo>
                  <a:cubicBezTo>
                    <a:pt x="791" y="301847"/>
                    <a:pt x="460" y="301575"/>
                    <a:pt x="105" y="293166"/>
                  </a:cubicBezTo>
                  <a:cubicBezTo>
                    <a:pt x="-3739" y="201711"/>
                    <a:pt x="98796" y="62314"/>
                    <a:pt x="158579" y="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8" name="Полилиния 107">
              <a:extLst>
                <a:ext uri="{FF2B5EF4-FFF2-40B4-BE49-F238E27FC236}">
                  <a16:creationId xmlns="" xmlns:a16="http://schemas.microsoft.com/office/drawing/2014/main" id="{01DAE911-EA50-168D-DCD9-146741CBEB5B}"/>
                </a:ext>
              </a:extLst>
            </p:cNvPr>
            <p:cNvSpPr/>
            <p:nvPr/>
          </p:nvSpPr>
          <p:spPr>
            <a:xfrm>
              <a:off x="15921904" y="7182126"/>
              <a:ext cx="522921" cy="632265"/>
            </a:xfrm>
            <a:custGeom>
              <a:avLst/>
              <a:gdLst>
                <a:gd name="connsiteX0" fmla="*/ 190970 w 522921"/>
                <a:gd name="connsiteY0" fmla="*/ 601461 h 632265"/>
                <a:gd name="connsiteX1" fmla="*/ 5512 w 522921"/>
                <a:gd name="connsiteY1" fmla="*/ 353859 h 632265"/>
                <a:gd name="connsiteX2" fmla="*/ 55285 w 522921"/>
                <a:gd name="connsiteY2" fmla="*/ 131845 h 632265"/>
                <a:gd name="connsiteX3" fmla="*/ 240947 w 522921"/>
                <a:gd name="connsiteY3" fmla="*/ 0 h 632265"/>
                <a:gd name="connsiteX4" fmla="*/ 480617 w 522921"/>
                <a:gd name="connsiteY4" fmla="*/ 225630 h 632265"/>
                <a:gd name="connsiteX5" fmla="*/ 509621 w 522921"/>
                <a:gd name="connsiteY5" fmla="*/ 466565 h 632265"/>
                <a:gd name="connsiteX6" fmla="*/ 406161 w 522921"/>
                <a:gd name="connsiteY6" fmla="*/ 613384 h 632265"/>
                <a:gd name="connsiteX7" fmla="*/ 207564 w 522921"/>
                <a:gd name="connsiteY7" fmla="*/ 613481 h 632265"/>
                <a:gd name="connsiteX8" fmla="*/ 190970 w 522921"/>
                <a:gd name="connsiteY8" fmla="*/ 601461 h 632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2921" h="632265">
                  <a:moveTo>
                    <a:pt x="190970" y="601461"/>
                  </a:moveTo>
                  <a:cubicBezTo>
                    <a:pt x="113346" y="553381"/>
                    <a:pt x="26014" y="444277"/>
                    <a:pt x="5512" y="353859"/>
                  </a:cubicBezTo>
                  <a:cubicBezTo>
                    <a:pt x="-11652" y="278138"/>
                    <a:pt x="13021" y="195264"/>
                    <a:pt x="55285" y="131845"/>
                  </a:cubicBezTo>
                  <a:cubicBezTo>
                    <a:pt x="100173" y="64470"/>
                    <a:pt x="161533" y="18371"/>
                    <a:pt x="240947" y="0"/>
                  </a:cubicBezTo>
                  <a:cubicBezTo>
                    <a:pt x="344164" y="29374"/>
                    <a:pt x="430055" y="134585"/>
                    <a:pt x="480617" y="225630"/>
                  </a:cubicBezTo>
                  <a:cubicBezTo>
                    <a:pt x="523149" y="302324"/>
                    <a:pt x="535121" y="381792"/>
                    <a:pt x="509621" y="466565"/>
                  </a:cubicBezTo>
                  <a:cubicBezTo>
                    <a:pt x="492491" y="523502"/>
                    <a:pt x="460957" y="585110"/>
                    <a:pt x="406161" y="613384"/>
                  </a:cubicBezTo>
                  <a:cubicBezTo>
                    <a:pt x="347327" y="643750"/>
                    <a:pt x="268248" y="632752"/>
                    <a:pt x="207564" y="613481"/>
                  </a:cubicBezTo>
                  <a:cubicBezTo>
                    <a:pt x="202211" y="603943"/>
                    <a:pt x="200654" y="605354"/>
                    <a:pt x="190970" y="601461"/>
                  </a:cubicBezTo>
                  <a:close/>
                </a:path>
              </a:pathLst>
            </a:custGeom>
            <a:solidFill>
              <a:srgbClr val="000000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9" name="Полилиния 108">
              <a:extLst>
                <a:ext uri="{FF2B5EF4-FFF2-40B4-BE49-F238E27FC236}">
                  <a16:creationId xmlns="" xmlns:a16="http://schemas.microsoft.com/office/drawing/2014/main" id="{828B3B61-849C-74B1-827C-04C6F3896BE9}"/>
                </a:ext>
              </a:extLst>
            </p:cNvPr>
            <p:cNvSpPr/>
            <p:nvPr/>
          </p:nvSpPr>
          <p:spPr>
            <a:xfrm>
              <a:off x="15952453" y="7218097"/>
              <a:ext cx="465843" cy="567485"/>
            </a:xfrm>
            <a:custGeom>
              <a:avLst/>
              <a:gdLst>
                <a:gd name="connsiteX0" fmla="*/ 185726 w 465843"/>
                <a:gd name="connsiteY0" fmla="*/ 1180 h 567485"/>
                <a:gd name="connsiteX1" fmla="*/ 190933 w 465843"/>
                <a:gd name="connsiteY1" fmla="*/ 659 h 567485"/>
                <a:gd name="connsiteX2" fmla="*/ 284173 w 465843"/>
                <a:gd name="connsiteY2" fmla="*/ 34320 h 567485"/>
                <a:gd name="connsiteX3" fmla="*/ 465348 w 465843"/>
                <a:gd name="connsiteY3" fmla="*/ 321831 h 567485"/>
                <a:gd name="connsiteX4" fmla="*/ 395078 w 465843"/>
                <a:gd name="connsiteY4" fmla="*/ 521693 h 567485"/>
                <a:gd name="connsiteX5" fmla="*/ 282081 w 465843"/>
                <a:gd name="connsiteY5" fmla="*/ 567486 h 567485"/>
                <a:gd name="connsiteX6" fmla="*/ 201834 w 465843"/>
                <a:gd name="connsiteY6" fmla="*/ 549188 h 567485"/>
                <a:gd name="connsiteX7" fmla="*/ 13003 w 465843"/>
                <a:gd name="connsiteY7" fmla="*/ 341247 h 567485"/>
                <a:gd name="connsiteX8" fmla="*/ 30405 w 465843"/>
                <a:gd name="connsiteY8" fmla="*/ 147468 h 567485"/>
                <a:gd name="connsiteX9" fmla="*/ 185726 w 465843"/>
                <a:gd name="connsiteY9" fmla="*/ 1180 h 56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5843" h="567485">
                  <a:moveTo>
                    <a:pt x="185726" y="1180"/>
                  </a:moveTo>
                  <a:lnTo>
                    <a:pt x="190933" y="659"/>
                  </a:lnTo>
                  <a:cubicBezTo>
                    <a:pt x="231129" y="-3001"/>
                    <a:pt x="253417" y="8635"/>
                    <a:pt x="284173" y="34320"/>
                  </a:cubicBezTo>
                  <a:cubicBezTo>
                    <a:pt x="359943" y="97636"/>
                    <a:pt x="458536" y="218955"/>
                    <a:pt x="465348" y="321831"/>
                  </a:cubicBezTo>
                  <a:cubicBezTo>
                    <a:pt x="469874" y="390787"/>
                    <a:pt x="443109" y="471083"/>
                    <a:pt x="395078" y="521693"/>
                  </a:cubicBezTo>
                  <a:cubicBezTo>
                    <a:pt x="359797" y="558872"/>
                    <a:pt x="330793" y="565296"/>
                    <a:pt x="282081" y="567486"/>
                  </a:cubicBezTo>
                  <a:cubicBezTo>
                    <a:pt x="255705" y="565101"/>
                    <a:pt x="226166" y="559797"/>
                    <a:pt x="201834" y="549188"/>
                  </a:cubicBezTo>
                  <a:cubicBezTo>
                    <a:pt x="121125" y="513955"/>
                    <a:pt x="43472" y="423295"/>
                    <a:pt x="13003" y="341247"/>
                  </a:cubicBezTo>
                  <a:cubicBezTo>
                    <a:pt x="-11202" y="276086"/>
                    <a:pt x="555" y="208444"/>
                    <a:pt x="30405" y="147468"/>
                  </a:cubicBezTo>
                  <a:cubicBezTo>
                    <a:pt x="62699" y="81509"/>
                    <a:pt x="115601" y="25842"/>
                    <a:pt x="185726" y="118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0" name="Полилиния 109">
              <a:extLst>
                <a:ext uri="{FF2B5EF4-FFF2-40B4-BE49-F238E27FC236}">
                  <a16:creationId xmlns="" xmlns:a16="http://schemas.microsoft.com/office/drawing/2014/main" id="{262E0913-D6FA-40BE-9FC8-D4BBE6533372}"/>
                </a:ext>
              </a:extLst>
            </p:cNvPr>
            <p:cNvSpPr/>
            <p:nvPr/>
          </p:nvSpPr>
          <p:spPr>
            <a:xfrm>
              <a:off x="16029848" y="6284122"/>
              <a:ext cx="1322686" cy="2463009"/>
            </a:xfrm>
            <a:custGeom>
              <a:avLst/>
              <a:gdLst>
                <a:gd name="connsiteX0" fmla="*/ 0 w 1322686"/>
                <a:gd name="connsiteY0" fmla="*/ 613208 h 2463009"/>
                <a:gd name="connsiteX1" fmla="*/ 230331 w 1322686"/>
                <a:gd name="connsiteY1" fmla="*/ 554724 h 2463009"/>
                <a:gd name="connsiteX2" fmla="*/ 364838 w 1322686"/>
                <a:gd name="connsiteY2" fmla="*/ 351918 h 2463009"/>
                <a:gd name="connsiteX3" fmla="*/ 318218 w 1322686"/>
                <a:gd name="connsiteY3" fmla="*/ 104350 h 2463009"/>
                <a:gd name="connsiteX4" fmla="*/ 243324 w 1322686"/>
                <a:gd name="connsiteY4" fmla="*/ 4127 h 2463009"/>
                <a:gd name="connsiteX5" fmla="*/ 240599 w 1322686"/>
                <a:gd name="connsiteY5" fmla="*/ 0 h 2463009"/>
                <a:gd name="connsiteX6" fmla="*/ 257096 w 1322686"/>
                <a:gd name="connsiteY6" fmla="*/ 14599 h 2463009"/>
                <a:gd name="connsiteX7" fmla="*/ 817995 w 1322686"/>
                <a:gd name="connsiteY7" fmla="*/ 224229 h 2463009"/>
                <a:gd name="connsiteX8" fmla="*/ 820477 w 1322686"/>
                <a:gd name="connsiteY8" fmla="*/ 228049 h 2463009"/>
                <a:gd name="connsiteX9" fmla="*/ 1015230 w 1322686"/>
                <a:gd name="connsiteY9" fmla="*/ 499715 h 2463009"/>
                <a:gd name="connsiteX10" fmla="*/ 1242491 w 1322686"/>
                <a:gd name="connsiteY10" fmla="*/ 979711 h 2463009"/>
                <a:gd name="connsiteX11" fmla="*/ 1299379 w 1322686"/>
                <a:gd name="connsiteY11" fmla="*/ 1759038 h 2463009"/>
                <a:gd name="connsiteX12" fmla="*/ 1115283 w 1322686"/>
                <a:gd name="connsiteY12" fmla="*/ 2350158 h 2463009"/>
                <a:gd name="connsiteX13" fmla="*/ 1080148 w 1322686"/>
                <a:gd name="connsiteY13" fmla="*/ 2458824 h 2463009"/>
                <a:gd name="connsiteX14" fmla="*/ 1034209 w 1322686"/>
                <a:gd name="connsiteY14" fmla="*/ 2463009 h 2463009"/>
                <a:gd name="connsiteX15" fmla="*/ 877804 w 1322686"/>
                <a:gd name="connsiteY15" fmla="*/ 2432546 h 2463009"/>
                <a:gd name="connsiteX16" fmla="*/ 313498 w 1322686"/>
                <a:gd name="connsiteY16" fmla="*/ 1958609 h 2463009"/>
                <a:gd name="connsiteX17" fmla="*/ 247364 w 1322686"/>
                <a:gd name="connsiteY17" fmla="*/ 1797482 h 2463009"/>
                <a:gd name="connsiteX18" fmla="*/ 25325 w 1322686"/>
                <a:gd name="connsiteY18" fmla="*/ 1507787 h 2463009"/>
                <a:gd name="connsiteX19" fmla="*/ 139768 w 1322686"/>
                <a:gd name="connsiteY19" fmla="*/ 1574407 h 2463009"/>
                <a:gd name="connsiteX20" fmla="*/ 229260 w 1322686"/>
                <a:gd name="connsiteY20" fmla="*/ 1578592 h 2463009"/>
                <a:gd name="connsiteX21" fmla="*/ 387272 w 1322686"/>
                <a:gd name="connsiteY21" fmla="*/ 1488321 h 2463009"/>
                <a:gd name="connsiteX22" fmla="*/ 465086 w 1322686"/>
                <a:gd name="connsiteY22" fmla="*/ 1236291 h 2463009"/>
                <a:gd name="connsiteX23" fmla="*/ 396615 w 1322686"/>
                <a:gd name="connsiteY23" fmla="*/ 1066050 h 2463009"/>
                <a:gd name="connsiteX24" fmla="*/ 0 w 1322686"/>
                <a:gd name="connsiteY24" fmla="*/ 613208 h 2463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22686" h="2463009">
                  <a:moveTo>
                    <a:pt x="0" y="613208"/>
                  </a:moveTo>
                  <a:cubicBezTo>
                    <a:pt x="80626" y="614474"/>
                    <a:pt x="162445" y="600473"/>
                    <a:pt x="230331" y="554724"/>
                  </a:cubicBezTo>
                  <a:cubicBezTo>
                    <a:pt x="301088" y="507048"/>
                    <a:pt x="348974" y="435843"/>
                    <a:pt x="364838" y="351918"/>
                  </a:cubicBezTo>
                  <a:cubicBezTo>
                    <a:pt x="380799" y="267447"/>
                    <a:pt x="366687" y="176158"/>
                    <a:pt x="318218" y="104350"/>
                  </a:cubicBezTo>
                  <a:cubicBezTo>
                    <a:pt x="294859" y="69784"/>
                    <a:pt x="266683" y="38766"/>
                    <a:pt x="243324" y="4127"/>
                  </a:cubicBezTo>
                  <a:lnTo>
                    <a:pt x="240599" y="0"/>
                  </a:lnTo>
                  <a:lnTo>
                    <a:pt x="257096" y="14599"/>
                  </a:lnTo>
                  <a:cubicBezTo>
                    <a:pt x="410728" y="150298"/>
                    <a:pt x="620713" y="197755"/>
                    <a:pt x="817995" y="224229"/>
                  </a:cubicBezTo>
                  <a:lnTo>
                    <a:pt x="820477" y="228049"/>
                  </a:lnTo>
                  <a:cubicBezTo>
                    <a:pt x="881599" y="321070"/>
                    <a:pt x="956347" y="404406"/>
                    <a:pt x="1015230" y="499715"/>
                  </a:cubicBezTo>
                  <a:cubicBezTo>
                    <a:pt x="1107205" y="648563"/>
                    <a:pt x="1188863" y="813164"/>
                    <a:pt x="1242491" y="979711"/>
                  </a:cubicBezTo>
                  <a:cubicBezTo>
                    <a:pt x="1317287" y="1211959"/>
                    <a:pt x="1347605" y="1521461"/>
                    <a:pt x="1299379" y="1759038"/>
                  </a:cubicBezTo>
                  <a:cubicBezTo>
                    <a:pt x="1257674" y="1964546"/>
                    <a:pt x="1182439" y="2152680"/>
                    <a:pt x="1115283" y="2350158"/>
                  </a:cubicBezTo>
                  <a:cubicBezTo>
                    <a:pt x="1105891" y="2377799"/>
                    <a:pt x="1097861" y="2439067"/>
                    <a:pt x="1080148" y="2458824"/>
                  </a:cubicBezTo>
                  <a:cubicBezTo>
                    <a:pt x="1064770" y="2460771"/>
                    <a:pt x="1049685" y="2462182"/>
                    <a:pt x="1034209" y="2463009"/>
                  </a:cubicBezTo>
                  <a:cubicBezTo>
                    <a:pt x="983015" y="2462425"/>
                    <a:pt x="926273" y="2448119"/>
                    <a:pt x="877804" y="2432546"/>
                  </a:cubicBezTo>
                  <a:cubicBezTo>
                    <a:pt x="641492" y="2356582"/>
                    <a:pt x="435449" y="2172535"/>
                    <a:pt x="313498" y="1958609"/>
                  </a:cubicBezTo>
                  <a:cubicBezTo>
                    <a:pt x="283667" y="1906295"/>
                    <a:pt x="264639" y="1854955"/>
                    <a:pt x="247364" y="1797482"/>
                  </a:cubicBezTo>
                  <a:cubicBezTo>
                    <a:pt x="201376" y="1644824"/>
                    <a:pt x="150911" y="1600735"/>
                    <a:pt x="25325" y="1507787"/>
                  </a:cubicBezTo>
                  <a:cubicBezTo>
                    <a:pt x="77249" y="1515913"/>
                    <a:pt x="89595" y="1569103"/>
                    <a:pt x="139768" y="1574407"/>
                  </a:cubicBezTo>
                  <a:cubicBezTo>
                    <a:pt x="169598" y="1578203"/>
                    <a:pt x="199186" y="1582097"/>
                    <a:pt x="229260" y="1578592"/>
                  </a:cubicBezTo>
                  <a:cubicBezTo>
                    <a:pt x="294129" y="1570952"/>
                    <a:pt x="347270" y="1539759"/>
                    <a:pt x="387272" y="1488321"/>
                  </a:cubicBezTo>
                  <a:cubicBezTo>
                    <a:pt x="442359" y="1417564"/>
                    <a:pt x="477884" y="1326757"/>
                    <a:pt x="465086" y="1236291"/>
                  </a:cubicBezTo>
                  <a:cubicBezTo>
                    <a:pt x="456618" y="1176288"/>
                    <a:pt x="427809" y="1117259"/>
                    <a:pt x="396615" y="1066050"/>
                  </a:cubicBezTo>
                  <a:cubicBezTo>
                    <a:pt x="335153" y="965306"/>
                    <a:pt x="89887" y="678861"/>
                    <a:pt x="0" y="613208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11" name="Полилиния 110">
              <a:extLst>
                <a:ext uri="{FF2B5EF4-FFF2-40B4-BE49-F238E27FC236}">
                  <a16:creationId xmlns="" xmlns:a16="http://schemas.microsoft.com/office/drawing/2014/main" id="{448975C3-01E9-A0F8-2C20-07939154029A}"/>
                </a:ext>
              </a:extLst>
            </p:cNvPr>
            <p:cNvSpPr/>
            <p:nvPr/>
          </p:nvSpPr>
          <p:spPr>
            <a:xfrm>
              <a:off x="15145267" y="3957078"/>
              <a:ext cx="2356132" cy="2091048"/>
            </a:xfrm>
            <a:custGeom>
              <a:avLst/>
              <a:gdLst>
                <a:gd name="connsiteX0" fmla="*/ 228008 w 2356132"/>
                <a:gd name="connsiteY0" fmla="*/ 1097610 h 2091048"/>
                <a:gd name="connsiteX1" fmla="*/ 41124 w 2356132"/>
                <a:gd name="connsiteY1" fmla="*/ 723526 h 2091048"/>
                <a:gd name="connsiteX2" fmla="*/ 57120 w 2356132"/>
                <a:gd name="connsiteY2" fmla="*/ 193211 h 2091048"/>
                <a:gd name="connsiteX3" fmla="*/ 259581 w 2356132"/>
                <a:gd name="connsiteY3" fmla="*/ 14892 h 2091048"/>
                <a:gd name="connsiteX4" fmla="*/ 962837 w 2356132"/>
                <a:gd name="connsiteY4" fmla="*/ 201664 h 2091048"/>
                <a:gd name="connsiteX5" fmla="*/ 1189125 w 2356132"/>
                <a:gd name="connsiteY5" fmla="*/ 496587 h 2091048"/>
                <a:gd name="connsiteX6" fmla="*/ 1683257 w 2356132"/>
                <a:gd name="connsiteY6" fmla="*/ 455665 h 2091048"/>
                <a:gd name="connsiteX7" fmla="*/ 1690070 w 2356132"/>
                <a:gd name="connsiteY7" fmla="*/ 460318 h 2091048"/>
                <a:gd name="connsiteX8" fmla="*/ 1910858 w 2356132"/>
                <a:gd name="connsiteY8" fmla="*/ 585895 h 2091048"/>
                <a:gd name="connsiteX9" fmla="*/ 2354672 w 2356132"/>
                <a:gd name="connsiteY9" fmla="*/ 1123046 h 2091048"/>
                <a:gd name="connsiteX10" fmla="*/ 2356133 w 2356132"/>
                <a:gd name="connsiteY10" fmla="*/ 1135753 h 2091048"/>
                <a:gd name="connsiteX11" fmla="*/ 1717614 w 2356132"/>
                <a:gd name="connsiteY11" fmla="*/ 1960075 h 2091048"/>
                <a:gd name="connsiteX12" fmla="*/ 1543690 w 2356132"/>
                <a:gd name="connsiteY12" fmla="*/ 2091049 h 2091048"/>
                <a:gd name="connsiteX13" fmla="*/ 1175158 w 2356132"/>
                <a:gd name="connsiteY13" fmla="*/ 1493179 h 2091048"/>
                <a:gd name="connsiteX14" fmla="*/ 228008 w 2356132"/>
                <a:gd name="connsiteY14" fmla="*/ 1097610 h 2091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56132" h="2091048">
                  <a:moveTo>
                    <a:pt x="228008" y="1097610"/>
                  </a:moveTo>
                  <a:cubicBezTo>
                    <a:pt x="164760" y="1012803"/>
                    <a:pt x="70089" y="823423"/>
                    <a:pt x="41124" y="723526"/>
                  </a:cubicBezTo>
                  <a:cubicBezTo>
                    <a:pt x="-5359" y="563188"/>
                    <a:pt x="-27321" y="345310"/>
                    <a:pt x="57120" y="193211"/>
                  </a:cubicBezTo>
                  <a:cubicBezTo>
                    <a:pt x="101429" y="113408"/>
                    <a:pt x="169612" y="40344"/>
                    <a:pt x="259581" y="14892"/>
                  </a:cubicBezTo>
                  <a:cubicBezTo>
                    <a:pt x="447186" y="-38171"/>
                    <a:pt x="831893" y="56748"/>
                    <a:pt x="962837" y="201664"/>
                  </a:cubicBezTo>
                  <a:cubicBezTo>
                    <a:pt x="1048242" y="296165"/>
                    <a:pt x="1069022" y="431231"/>
                    <a:pt x="1189125" y="496587"/>
                  </a:cubicBezTo>
                  <a:cubicBezTo>
                    <a:pt x="1337987" y="577602"/>
                    <a:pt x="1534248" y="501482"/>
                    <a:pt x="1683257" y="455665"/>
                  </a:cubicBezTo>
                  <a:lnTo>
                    <a:pt x="1690070" y="460318"/>
                  </a:lnTo>
                  <a:cubicBezTo>
                    <a:pt x="1759270" y="507059"/>
                    <a:pt x="1838933" y="542832"/>
                    <a:pt x="1910858" y="585895"/>
                  </a:cubicBezTo>
                  <a:cubicBezTo>
                    <a:pt x="2109407" y="704781"/>
                    <a:pt x="2309318" y="884277"/>
                    <a:pt x="2354672" y="1123046"/>
                  </a:cubicBezTo>
                  <a:cubicBezTo>
                    <a:pt x="2355889" y="1129587"/>
                    <a:pt x="2355792" y="1130059"/>
                    <a:pt x="2356133" y="1135753"/>
                  </a:cubicBezTo>
                  <a:cubicBezTo>
                    <a:pt x="2277686" y="1536811"/>
                    <a:pt x="2024197" y="1730060"/>
                    <a:pt x="1717614" y="1960075"/>
                  </a:cubicBezTo>
                  <a:cubicBezTo>
                    <a:pt x="1660044" y="2003298"/>
                    <a:pt x="1598582" y="2044589"/>
                    <a:pt x="1543690" y="2091049"/>
                  </a:cubicBezTo>
                  <a:cubicBezTo>
                    <a:pt x="1487045" y="1903235"/>
                    <a:pt x="1316429" y="1625895"/>
                    <a:pt x="1175158" y="1493179"/>
                  </a:cubicBezTo>
                  <a:cubicBezTo>
                    <a:pt x="931162" y="1263894"/>
                    <a:pt x="567186" y="1087843"/>
                    <a:pt x="228008" y="1097610"/>
                  </a:cubicBezTo>
                  <a:close/>
                </a:path>
              </a:pathLst>
            </a:custGeom>
            <a:solidFill>
              <a:srgbClr val="FBDD7A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12" name="Полилиния 111">
              <a:extLst>
                <a:ext uri="{FF2B5EF4-FFF2-40B4-BE49-F238E27FC236}">
                  <a16:creationId xmlns="" xmlns:a16="http://schemas.microsoft.com/office/drawing/2014/main" id="{74EF8FF8-645D-91E7-8988-D0442CF3AC0A}"/>
                </a:ext>
              </a:extLst>
            </p:cNvPr>
            <p:cNvSpPr/>
            <p:nvPr/>
          </p:nvSpPr>
          <p:spPr>
            <a:xfrm>
              <a:off x="16819915" y="4551075"/>
              <a:ext cx="1691016" cy="6412792"/>
            </a:xfrm>
            <a:custGeom>
              <a:avLst/>
              <a:gdLst>
                <a:gd name="connsiteX0" fmla="*/ 1137952 w 1691016"/>
                <a:gd name="connsiteY0" fmla="*/ 0 h 6412792"/>
                <a:gd name="connsiteX1" fmla="*/ 1388376 w 1691016"/>
                <a:gd name="connsiteY1" fmla="*/ 249855 h 6412792"/>
                <a:gd name="connsiteX2" fmla="*/ 1481859 w 1691016"/>
                <a:gd name="connsiteY2" fmla="*/ 526407 h 6412792"/>
                <a:gd name="connsiteX3" fmla="*/ 1583178 w 1691016"/>
                <a:gd name="connsiteY3" fmla="*/ 821436 h 6412792"/>
                <a:gd name="connsiteX4" fmla="*/ 1580161 w 1691016"/>
                <a:gd name="connsiteY4" fmla="*/ 1022467 h 6412792"/>
                <a:gd name="connsiteX5" fmla="*/ 1561473 w 1691016"/>
                <a:gd name="connsiteY5" fmla="*/ 1148506 h 6412792"/>
                <a:gd name="connsiteX6" fmla="*/ 1487894 w 1691016"/>
                <a:gd name="connsiteY6" fmla="*/ 1682972 h 6412792"/>
                <a:gd name="connsiteX7" fmla="*/ 1489159 w 1691016"/>
                <a:gd name="connsiteY7" fmla="*/ 2154671 h 6412792"/>
                <a:gd name="connsiteX8" fmla="*/ 1334067 w 1691016"/>
                <a:gd name="connsiteY8" fmla="*/ 2521163 h 6412792"/>
                <a:gd name="connsiteX9" fmla="*/ 1107537 w 1691016"/>
                <a:gd name="connsiteY9" fmla="*/ 3133140 h 6412792"/>
                <a:gd name="connsiteX10" fmla="*/ 993858 w 1691016"/>
                <a:gd name="connsiteY10" fmla="*/ 4206665 h 6412792"/>
                <a:gd name="connsiteX11" fmla="*/ 1116589 w 1691016"/>
                <a:gd name="connsiteY11" fmla="*/ 4813260 h 6412792"/>
                <a:gd name="connsiteX12" fmla="*/ 1261996 w 1691016"/>
                <a:gd name="connsiteY12" fmla="*/ 5366714 h 6412792"/>
                <a:gd name="connsiteX13" fmla="*/ 1691016 w 1691016"/>
                <a:gd name="connsiteY13" fmla="*/ 6304224 h 6412792"/>
                <a:gd name="connsiteX14" fmla="*/ 780564 w 1691016"/>
                <a:gd name="connsiteY14" fmla="*/ 5985134 h 6412792"/>
                <a:gd name="connsiteX15" fmla="*/ 576176 w 1691016"/>
                <a:gd name="connsiteY15" fmla="*/ 5870774 h 6412792"/>
                <a:gd name="connsiteX16" fmla="*/ 447996 w 1691016"/>
                <a:gd name="connsiteY16" fmla="*/ 5790869 h 6412792"/>
                <a:gd name="connsiteX17" fmla="*/ 428141 w 1691016"/>
                <a:gd name="connsiteY17" fmla="*/ 5785710 h 6412792"/>
                <a:gd name="connsiteX18" fmla="*/ 513692 w 1691016"/>
                <a:gd name="connsiteY18" fmla="*/ 6412793 h 6412792"/>
                <a:gd name="connsiteX19" fmla="*/ 505419 w 1691016"/>
                <a:gd name="connsiteY19" fmla="*/ 6409629 h 6412792"/>
                <a:gd name="connsiteX20" fmla="*/ 492766 w 1691016"/>
                <a:gd name="connsiteY20" fmla="*/ 6374835 h 6412792"/>
                <a:gd name="connsiteX21" fmla="*/ 388382 w 1691016"/>
                <a:gd name="connsiteY21" fmla="*/ 5742059 h 6412792"/>
                <a:gd name="connsiteX22" fmla="*/ 383613 w 1691016"/>
                <a:gd name="connsiteY22" fmla="*/ 5741037 h 6412792"/>
                <a:gd name="connsiteX23" fmla="*/ 327699 w 1691016"/>
                <a:gd name="connsiteY23" fmla="*/ 5701570 h 6412792"/>
                <a:gd name="connsiteX24" fmla="*/ 86083 w 1691016"/>
                <a:gd name="connsiteY24" fmla="*/ 5418931 h 6412792"/>
                <a:gd name="connsiteX25" fmla="*/ 251151 w 1691016"/>
                <a:gd name="connsiteY25" fmla="*/ 4227639 h 6412792"/>
                <a:gd name="connsiteX26" fmla="*/ 617881 w 1691016"/>
                <a:gd name="connsiteY26" fmla="*/ 4142575 h 6412792"/>
                <a:gd name="connsiteX27" fmla="*/ 757595 w 1691016"/>
                <a:gd name="connsiteY27" fmla="*/ 4039505 h 6412792"/>
                <a:gd name="connsiteX28" fmla="*/ 717788 w 1691016"/>
                <a:gd name="connsiteY28" fmla="*/ 4042473 h 6412792"/>
                <a:gd name="connsiteX29" fmla="*/ 610582 w 1691016"/>
                <a:gd name="connsiteY29" fmla="*/ 4109678 h 6412792"/>
                <a:gd name="connsiteX30" fmla="*/ 248960 w 1691016"/>
                <a:gd name="connsiteY30" fmla="*/ 4196981 h 6412792"/>
                <a:gd name="connsiteX31" fmla="*/ 244143 w 1691016"/>
                <a:gd name="connsiteY31" fmla="*/ 4196056 h 6412792"/>
                <a:gd name="connsiteX32" fmla="*/ 290082 w 1691016"/>
                <a:gd name="connsiteY32" fmla="*/ 4191871 h 6412792"/>
                <a:gd name="connsiteX33" fmla="*/ 325217 w 1691016"/>
                <a:gd name="connsiteY33" fmla="*/ 4083205 h 6412792"/>
                <a:gd name="connsiteX34" fmla="*/ 509312 w 1691016"/>
                <a:gd name="connsiteY34" fmla="*/ 3492085 h 6412792"/>
                <a:gd name="connsiteX35" fmla="*/ 452424 w 1691016"/>
                <a:gd name="connsiteY35" fmla="*/ 2712758 h 6412792"/>
                <a:gd name="connsiteX36" fmla="*/ 225164 w 1691016"/>
                <a:gd name="connsiteY36" fmla="*/ 2232761 h 6412792"/>
                <a:gd name="connsiteX37" fmla="*/ 30411 w 1691016"/>
                <a:gd name="connsiteY37" fmla="*/ 1961095 h 6412792"/>
                <a:gd name="connsiteX38" fmla="*/ 27929 w 1691016"/>
                <a:gd name="connsiteY38" fmla="*/ 1957275 h 6412792"/>
                <a:gd name="connsiteX39" fmla="*/ 374172 w 1691016"/>
                <a:gd name="connsiteY39" fmla="*/ 1900017 h 6412792"/>
                <a:gd name="connsiteX40" fmla="*/ 497535 w 1691016"/>
                <a:gd name="connsiteY40" fmla="*/ 1781750 h 6412792"/>
                <a:gd name="connsiteX41" fmla="*/ 747181 w 1691016"/>
                <a:gd name="connsiteY41" fmla="*/ 1036458 h 6412792"/>
                <a:gd name="connsiteX42" fmla="*/ 987824 w 1691016"/>
                <a:gd name="connsiteY42" fmla="*/ 943904 h 6412792"/>
                <a:gd name="connsiteX43" fmla="*/ 1096539 w 1691016"/>
                <a:gd name="connsiteY43" fmla="*/ 927923 h 6412792"/>
                <a:gd name="connsiteX44" fmla="*/ 1112452 w 1691016"/>
                <a:gd name="connsiteY44" fmla="*/ 915786 h 6412792"/>
                <a:gd name="connsiteX45" fmla="*/ 1109970 w 1691016"/>
                <a:gd name="connsiteY45" fmla="*/ 906165 h 6412792"/>
                <a:gd name="connsiteX46" fmla="*/ 1105444 w 1691016"/>
                <a:gd name="connsiteY46" fmla="*/ 903790 h 6412792"/>
                <a:gd name="connsiteX47" fmla="*/ 1050016 w 1691016"/>
                <a:gd name="connsiteY47" fmla="*/ 903824 h 6412792"/>
                <a:gd name="connsiteX48" fmla="*/ 753264 w 1691016"/>
                <a:gd name="connsiteY48" fmla="*/ 995205 h 6412792"/>
                <a:gd name="connsiteX49" fmla="*/ 887431 w 1691016"/>
                <a:gd name="connsiteY49" fmla="*/ 768782 h 6412792"/>
                <a:gd name="connsiteX50" fmla="*/ 1137952 w 1691016"/>
                <a:gd name="connsiteY50" fmla="*/ 0 h 6412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691016" h="6412792">
                  <a:moveTo>
                    <a:pt x="1137952" y="0"/>
                  </a:moveTo>
                  <a:cubicBezTo>
                    <a:pt x="1228223" y="31568"/>
                    <a:pt x="1290124" y="245704"/>
                    <a:pt x="1388376" y="249855"/>
                  </a:cubicBezTo>
                  <a:cubicBezTo>
                    <a:pt x="1413632" y="344448"/>
                    <a:pt x="1445848" y="435376"/>
                    <a:pt x="1481859" y="526407"/>
                  </a:cubicBezTo>
                  <a:cubicBezTo>
                    <a:pt x="1519525" y="621608"/>
                    <a:pt x="1567021" y="719933"/>
                    <a:pt x="1583178" y="821436"/>
                  </a:cubicBezTo>
                  <a:cubicBezTo>
                    <a:pt x="1593543" y="886680"/>
                    <a:pt x="1589991" y="957403"/>
                    <a:pt x="1580161" y="1022467"/>
                  </a:cubicBezTo>
                  <a:cubicBezTo>
                    <a:pt x="1578117" y="1065262"/>
                    <a:pt x="1570233" y="1106645"/>
                    <a:pt x="1561473" y="1148506"/>
                  </a:cubicBezTo>
                  <a:cubicBezTo>
                    <a:pt x="1530864" y="1327779"/>
                    <a:pt x="1493490" y="1500283"/>
                    <a:pt x="1487894" y="1682972"/>
                  </a:cubicBezTo>
                  <a:cubicBezTo>
                    <a:pt x="1483611" y="1822603"/>
                    <a:pt x="1517579" y="2028621"/>
                    <a:pt x="1489159" y="2154671"/>
                  </a:cubicBezTo>
                  <a:cubicBezTo>
                    <a:pt x="1460642" y="2281269"/>
                    <a:pt x="1385359" y="2402248"/>
                    <a:pt x="1334067" y="2521163"/>
                  </a:cubicBezTo>
                  <a:cubicBezTo>
                    <a:pt x="1246327" y="2720422"/>
                    <a:pt x="1170703" y="2924761"/>
                    <a:pt x="1107537" y="3133140"/>
                  </a:cubicBezTo>
                  <a:cubicBezTo>
                    <a:pt x="1009285" y="3464736"/>
                    <a:pt x="952007" y="3861395"/>
                    <a:pt x="993858" y="4206665"/>
                  </a:cubicBezTo>
                  <a:cubicBezTo>
                    <a:pt x="1018482" y="4409837"/>
                    <a:pt x="1070893" y="4613787"/>
                    <a:pt x="1116589" y="4813260"/>
                  </a:cubicBezTo>
                  <a:cubicBezTo>
                    <a:pt x="1159023" y="4998329"/>
                    <a:pt x="1194451" y="5188750"/>
                    <a:pt x="1261996" y="5366714"/>
                  </a:cubicBezTo>
                  <a:cubicBezTo>
                    <a:pt x="1383510" y="5686874"/>
                    <a:pt x="1546972" y="5993699"/>
                    <a:pt x="1691016" y="6304224"/>
                  </a:cubicBezTo>
                  <a:cubicBezTo>
                    <a:pt x="1580501" y="6353909"/>
                    <a:pt x="912638" y="6055989"/>
                    <a:pt x="780564" y="5985134"/>
                  </a:cubicBezTo>
                  <a:cubicBezTo>
                    <a:pt x="711997" y="5948345"/>
                    <a:pt x="642505" y="5911409"/>
                    <a:pt x="576176" y="5870774"/>
                  </a:cubicBezTo>
                  <a:cubicBezTo>
                    <a:pt x="534861" y="5845421"/>
                    <a:pt x="491647" y="5811112"/>
                    <a:pt x="447996" y="5790869"/>
                  </a:cubicBezTo>
                  <a:cubicBezTo>
                    <a:pt x="441475" y="5787852"/>
                    <a:pt x="435148" y="5786829"/>
                    <a:pt x="428141" y="5785710"/>
                  </a:cubicBezTo>
                  <a:cubicBezTo>
                    <a:pt x="439820" y="5876809"/>
                    <a:pt x="545421" y="6365832"/>
                    <a:pt x="513692" y="6412793"/>
                  </a:cubicBezTo>
                  <a:cubicBezTo>
                    <a:pt x="510918" y="6411722"/>
                    <a:pt x="507949" y="6411089"/>
                    <a:pt x="505419" y="6409629"/>
                  </a:cubicBezTo>
                  <a:cubicBezTo>
                    <a:pt x="495248" y="6403692"/>
                    <a:pt x="493934" y="6385006"/>
                    <a:pt x="492766" y="6374835"/>
                  </a:cubicBezTo>
                  <a:cubicBezTo>
                    <a:pt x="468678" y="6161444"/>
                    <a:pt x="425562" y="5953163"/>
                    <a:pt x="388382" y="5742059"/>
                  </a:cubicBezTo>
                  <a:cubicBezTo>
                    <a:pt x="386777" y="5741718"/>
                    <a:pt x="385170" y="5741524"/>
                    <a:pt x="383613" y="5741037"/>
                  </a:cubicBezTo>
                  <a:cubicBezTo>
                    <a:pt x="364391" y="5735441"/>
                    <a:pt x="343027" y="5714028"/>
                    <a:pt x="327699" y="5701570"/>
                  </a:cubicBezTo>
                  <a:cubicBezTo>
                    <a:pt x="230079" y="5622589"/>
                    <a:pt x="142533" y="5532269"/>
                    <a:pt x="86083" y="5418931"/>
                  </a:cubicBezTo>
                  <a:cubicBezTo>
                    <a:pt x="-130909" y="4983438"/>
                    <a:pt x="114453" y="4633642"/>
                    <a:pt x="251151" y="4227639"/>
                  </a:cubicBezTo>
                  <a:cubicBezTo>
                    <a:pt x="385657" y="4235474"/>
                    <a:pt x="499872" y="4207493"/>
                    <a:pt x="617881" y="4142575"/>
                  </a:cubicBezTo>
                  <a:cubicBezTo>
                    <a:pt x="650486" y="4124618"/>
                    <a:pt x="746841" y="4076538"/>
                    <a:pt x="757595" y="4039505"/>
                  </a:cubicBezTo>
                  <a:cubicBezTo>
                    <a:pt x="744213" y="4033227"/>
                    <a:pt x="730976" y="4036488"/>
                    <a:pt x="717788" y="4042473"/>
                  </a:cubicBezTo>
                  <a:cubicBezTo>
                    <a:pt x="680657" y="4059311"/>
                    <a:pt x="646009" y="4088606"/>
                    <a:pt x="610582" y="4109678"/>
                  </a:cubicBezTo>
                  <a:cubicBezTo>
                    <a:pt x="508144" y="4170556"/>
                    <a:pt x="369452" y="4217322"/>
                    <a:pt x="248960" y="4196981"/>
                  </a:cubicBezTo>
                  <a:cubicBezTo>
                    <a:pt x="247355" y="4196689"/>
                    <a:pt x="245748" y="4196348"/>
                    <a:pt x="244143" y="4196056"/>
                  </a:cubicBezTo>
                  <a:cubicBezTo>
                    <a:pt x="259618" y="4195229"/>
                    <a:pt x="274704" y="4193818"/>
                    <a:pt x="290082" y="4191871"/>
                  </a:cubicBezTo>
                  <a:cubicBezTo>
                    <a:pt x="307795" y="4172114"/>
                    <a:pt x="315824" y="4110846"/>
                    <a:pt x="325217" y="4083205"/>
                  </a:cubicBezTo>
                  <a:cubicBezTo>
                    <a:pt x="392373" y="3885727"/>
                    <a:pt x="467607" y="3697592"/>
                    <a:pt x="509312" y="3492085"/>
                  </a:cubicBezTo>
                  <a:cubicBezTo>
                    <a:pt x="557538" y="3254508"/>
                    <a:pt x="527221" y="2945006"/>
                    <a:pt x="452424" y="2712758"/>
                  </a:cubicBezTo>
                  <a:cubicBezTo>
                    <a:pt x="398797" y="2546210"/>
                    <a:pt x="317138" y="2381610"/>
                    <a:pt x="225164" y="2232761"/>
                  </a:cubicBezTo>
                  <a:cubicBezTo>
                    <a:pt x="166281" y="2137453"/>
                    <a:pt x="91533" y="2054116"/>
                    <a:pt x="30411" y="1961095"/>
                  </a:cubicBezTo>
                  <a:lnTo>
                    <a:pt x="27929" y="1957275"/>
                  </a:lnTo>
                  <a:cubicBezTo>
                    <a:pt x="143263" y="1960726"/>
                    <a:pt x="271005" y="1958920"/>
                    <a:pt x="374172" y="1900017"/>
                  </a:cubicBezTo>
                  <a:cubicBezTo>
                    <a:pt x="424199" y="1871067"/>
                    <a:pt x="466488" y="1830501"/>
                    <a:pt x="497535" y="1781750"/>
                  </a:cubicBezTo>
                  <a:cubicBezTo>
                    <a:pt x="605618" y="1614750"/>
                    <a:pt x="693846" y="1236306"/>
                    <a:pt x="747181" y="1036458"/>
                  </a:cubicBezTo>
                  <a:cubicBezTo>
                    <a:pt x="825335" y="993619"/>
                    <a:pt x="899304" y="959223"/>
                    <a:pt x="987824" y="943904"/>
                  </a:cubicBezTo>
                  <a:cubicBezTo>
                    <a:pt x="1023008" y="937811"/>
                    <a:pt x="1062523" y="936906"/>
                    <a:pt x="1096539" y="927923"/>
                  </a:cubicBezTo>
                  <a:cubicBezTo>
                    <a:pt x="1107148" y="925134"/>
                    <a:pt x="1106515" y="925786"/>
                    <a:pt x="1112452" y="915786"/>
                  </a:cubicBezTo>
                  <a:lnTo>
                    <a:pt x="1109970" y="906165"/>
                  </a:lnTo>
                  <a:cubicBezTo>
                    <a:pt x="1108462" y="905372"/>
                    <a:pt x="1107050" y="904389"/>
                    <a:pt x="1105444" y="903790"/>
                  </a:cubicBezTo>
                  <a:cubicBezTo>
                    <a:pt x="1090261" y="898102"/>
                    <a:pt x="1066318" y="902170"/>
                    <a:pt x="1050016" y="903824"/>
                  </a:cubicBezTo>
                  <a:cubicBezTo>
                    <a:pt x="942031" y="914774"/>
                    <a:pt x="850203" y="948702"/>
                    <a:pt x="753264" y="995205"/>
                  </a:cubicBezTo>
                  <a:cubicBezTo>
                    <a:pt x="772194" y="877371"/>
                    <a:pt x="815164" y="855774"/>
                    <a:pt x="887431" y="768782"/>
                  </a:cubicBezTo>
                  <a:cubicBezTo>
                    <a:pt x="1063253" y="557128"/>
                    <a:pt x="1164279" y="276318"/>
                    <a:pt x="1137952" y="0"/>
                  </a:cubicBezTo>
                  <a:close/>
                </a:path>
              </a:pathLst>
            </a:custGeom>
            <a:solidFill>
              <a:schemeClr val="bg1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3" name="Полилиния 112">
              <a:extLst>
                <a:ext uri="{FF2B5EF4-FFF2-40B4-BE49-F238E27FC236}">
                  <a16:creationId xmlns="" xmlns:a16="http://schemas.microsoft.com/office/drawing/2014/main" id="{28369D9F-6B62-108B-06F4-186824B124E9}"/>
                </a:ext>
              </a:extLst>
            </p:cNvPr>
            <p:cNvSpPr/>
            <p:nvPr/>
          </p:nvSpPr>
          <p:spPr>
            <a:xfrm>
              <a:off x="18316050" y="5544849"/>
              <a:ext cx="84025" cy="168144"/>
            </a:xfrm>
            <a:custGeom>
              <a:avLst/>
              <a:gdLst>
                <a:gd name="connsiteX0" fmla="*/ 55119 w 84025"/>
                <a:gd name="connsiteY0" fmla="*/ 154742 h 168144"/>
                <a:gd name="connsiteX1" fmla="*/ 46895 w 84025"/>
                <a:gd name="connsiteY1" fmla="*/ 168144 h 168144"/>
                <a:gd name="connsiteX2" fmla="*/ 23390 w 84025"/>
                <a:gd name="connsiteY2" fmla="*/ 147199 h 168144"/>
                <a:gd name="connsiteX3" fmla="*/ 1832 w 84025"/>
                <a:gd name="connsiteY3" fmla="*/ 58217 h 168144"/>
                <a:gd name="connsiteX4" fmla="*/ 35994 w 84025"/>
                <a:gd name="connsiteY4" fmla="*/ 4673 h 168144"/>
                <a:gd name="connsiteX5" fmla="*/ 65484 w 84025"/>
                <a:gd name="connsiteY5" fmla="*/ 1607 h 168144"/>
                <a:gd name="connsiteX6" fmla="*/ 77845 w 84025"/>
                <a:gd name="connsiteY6" fmla="*/ 24459 h 168144"/>
                <a:gd name="connsiteX7" fmla="*/ 84025 w 84025"/>
                <a:gd name="connsiteY7" fmla="*/ 28693 h 168144"/>
                <a:gd name="connsiteX8" fmla="*/ 65338 w 84025"/>
                <a:gd name="connsiteY8" fmla="*/ 154732 h 168144"/>
                <a:gd name="connsiteX9" fmla="*/ 55119 w 84025"/>
                <a:gd name="connsiteY9" fmla="*/ 154742 h 168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25" h="168144">
                  <a:moveTo>
                    <a:pt x="55119" y="154742"/>
                  </a:moveTo>
                  <a:cubicBezTo>
                    <a:pt x="52491" y="165176"/>
                    <a:pt x="55167" y="160650"/>
                    <a:pt x="46895" y="168144"/>
                  </a:cubicBezTo>
                  <a:cubicBezTo>
                    <a:pt x="34729" y="163954"/>
                    <a:pt x="30349" y="157594"/>
                    <a:pt x="23390" y="147199"/>
                  </a:cubicBezTo>
                  <a:cubicBezTo>
                    <a:pt x="5676" y="120799"/>
                    <a:pt x="-4349" y="90005"/>
                    <a:pt x="1832" y="58217"/>
                  </a:cubicBezTo>
                  <a:cubicBezTo>
                    <a:pt x="5871" y="37603"/>
                    <a:pt x="17404" y="15559"/>
                    <a:pt x="35994" y="4673"/>
                  </a:cubicBezTo>
                  <a:cubicBezTo>
                    <a:pt x="46213" y="-1323"/>
                    <a:pt x="54486" y="-598"/>
                    <a:pt x="65484" y="1607"/>
                  </a:cubicBezTo>
                  <a:cubicBezTo>
                    <a:pt x="75168" y="10707"/>
                    <a:pt x="75363" y="11378"/>
                    <a:pt x="77845" y="24459"/>
                  </a:cubicBezTo>
                  <a:lnTo>
                    <a:pt x="84025" y="28693"/>
                  </a:lnTo>
                  <a:cubicBezTo>
                    <a:pt x="81981" y="71488"/>
                    <a:pt x="74098" y="112872"/>
                    <a:pt x="65338" y="154732"/>
                  </a:cubicBezTo>
                  <a:lnTo>
                    <a:pt x="55119" y="154742"/>
                  </a:lnTo>
                  <a:close/>
                </a:path>
              </a:pathLst>
            </a:custGeom>
            <a:solidFill>
              <a:srgbClr val="000000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4" name="Полилиния 113">
              <a:extLst>
                <a:ext uri="{FF2B5EF4-FFF2-40B4-BE49-F238E27FC236}">
                  <a16:creationId xmlns="" xmlns:a16="http://schemas.microsoft.com/office/drawing/2014/main" id="{0DD92AA2-B1DB-6D42-88F0-EAC1ADF2B326}"/>
                </a:ext>
              </a:extLst>
            </p:cNvPr>
            <p:cNvSpPr/>
            <p:nvPr/>
          </p:nvSpPr>
          <p:spPr>
            <a:xfrm>
              <a:off x="18344054" y="5569308"/>
              <a:ext cx="56020" cy="130282"/>
            </a:xfrm>
            <a:custGeom>
              <a:avLst/>
              <a:gdLst>
                <a:gd name="connsiteX0" fmla="*/ 49841 w 56020"/>
                <a:gd name="connsiteY0" fmla="*/ 0 h 130282"/>
                <a:gd name="connsiteX1" fmla="*/ 56021 w 56020"/>
                <a:gd name="connsiteY1" fmla="*/ 4234 h 130282"/>
                <a:gd name="connsiteX2" fmla="*/ 37334 w 56020"/>
                <a:gd name="connsiteY2" fmla="*/ 130273 h 130282"/>
                <a:gd name="connsiteX3" fmla="*/ 27114 w 56020"/>
                <a:gd name="connsiteY3" fmla="*/ 130283 h 130282"/>
                <a:gd name="connsiteX4" fmla="*/ 4242 w 56020"/>
                <a:gd name="connsiteY4" fmla="*/ 27646 h 130282"/>
                <a:gd name="connsiteX5" fmla="*/ 49841 w 56020"/>
                <a:gd name="connsiteY5" fmla="*/ 0 h 130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020" h="130282">
                  <a:moveTo>
                    <a:pt x="49841" y="0"/>
                  </a:moveTo>
                  <a:lnTo>
                    <a:pt x="56021" y="4234"/>
                  </a:lnTo>
                  <a:cubicBezTo>
                    <a:pt x="53977" y="47029"/>
                    <a:pt x="46093" y="88412"/>
                    <a:pt x="37334" y="130273"/>
                  </a:cubicBezTo>
                  <a:lnTo>
                    <a:pt x="27114" y="130283"/>
                  </a:lnTo>
                  <a:cubicBezTo>
                    <a:pt x="19279" y="99839"/>
                    <a:pt x="-11038" y="59156"/>
                    <a:pt x="4242" y="27646"/>
                  </a:cubicBezTo>
                  <a:cubicBezTo>
                    <a:pt x="13343" y="8818"/>
                    <a:pt x="31543" y="5012"/>
                    <a:pt x="49841" y="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5" name="Полилиния 114">
              <a:extLst>
                <a:ext uri="{FF2B5EF4-FFF2-40B4-BE49-F238E27FC236}">
                  <a16:creationId xmlns="" xmlns:a16="http://schemas.microsoft.com/office/drawing/2014/main" id="{A1443E0B-BC18-6F86-A74A-0687F1AF6A20}"/>
                </a:ext>
              </a:extLst>
            </p:cNvPr>
            <p:cNvSpPr/>
            <p:nvPr/>
          </p:nvSpPr>
          <p:spPr>
            <a:xfrm>
              <a:off x="17179549" y="8980036"/>
              <a:ext cx="159976" cy="1983831"/>
            </a:xfrm>
            <a:custGeom>
              <a:avLst/>
              <a:gdLst>
                <a:gd name="connsiteX0" fmla="*/ 28748 w 159976"/>
                <a:gd name="connsiteY0" fmla="*/ 1313097 h 1983831"/>
                <a:gd name="connsiteX1" fmla="*/ 11326 w 159976"/>
                <a:gd name="connsiteY1" fmla="*/ 692098 h 1983831"/>
                <a:gd name="connsiteX2" fmla="*/ 54296 w 159976"/>
                <a:gd name="connsiteY2" fmla="*/ 275487 h 1983831"/>
                <a:gd name="connsiteX3" fmla="*/ 78385 w 159976"/>
                <a:gd name="connsiteY3" fmla="*/ 0 h 1983831"/>
                <a:gd name="connsiteX4" fmla="*/ 97364 w 159976"/>
                <a:gd name="connsiteY4" fmla="*/ 61803 h 1983831"/>
                <a:gd name="connsiteX5" fmla="*/ 91134 w 159976"/>
                <a:gd name="connsiteY5" fmla="*/ 180008 h 1983831"/>
                <a:gd name="connsiteX6" fmla="*/ 65440 w 159976"/>
                <a:gd name="connsiteY6" fmla="*/ 474619 h 1983831"/>
                <a:gd name="connsiteX7" fmla="*/ 68506 w 159976"/>
                <a:gd name="connsiteY7" fmla="*/ 1356749 h 1983831"/>
                <a:gd name="connsiteX8" fmla="*/ 154057 w 159976"/>
                <a:gd name="connsiteY8" fmla="*/ 1983831 h 1983831"/>
                <a:gd name="connsiteX9" fmla="*/ 145785 w 159976"/>
                <a:gd name="connsiteY9" fmla="*/ 1980668 h 1983831"/>
                <a:gd name="connsiteX10" fmla="*/ 133131 w 159976"/>
                <a:gd name="connsiteY10" fmla="*/ 1945874 h 1983831"/>
                <a:gd name="connsiteX11" fmla="*/ 28748 w 159976"/>
                <a:gd name="connsiteY11" fmla="*/ 1313097 h 1983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9976" h="1983831">
                  <a:moveTo>
                    <a:pt x="28748" y="1313097"/>
                  </a:moveTo>
                  <a:cubicBezTo>
                    <a:pt x="-2397" y="1107590"/>
                    <a:pt x="-8285" y="899017"/>
                    <a:pt x="11326" y="692098"/>
                  </a:cubicBezTo>
                  <a:cubicBezTo>
                    <a:pt x="23200" y="553016"/>
                    <a:pt x="43882" y="414714"/>
                    <a:pt x="54296" y="275487"/>
                  </a:cubicBezTo>
                  <a:cubicBezTo>
                    <a:pt x="58238" y="222540"/>
                    <a:pt x="60768" y="35963"/>
                    <a:pt x="78385" y="0"/>
                  </a:cubicBezTo>
                  <a:cubicBezTo>
                    <a:pt x="93860" y="13918"/>
                    <a:pt x="96391" y="41949"/>
                    <a:pt x="97364" y="61803"/>
                  </a:cubicBezTo>
                  <a:cubicBezTo>
                    <a:pt x="99213" y="100102"/>
                    <a:pt x="93568" y="141661"/>
                    <a:pt x="91134" y="180008"/>
                  </a:cubicBezTo>
                  <a:cubicBezTo>
                    <a:pt x="85830" y="278455"/>
                    <a:pt x="77265" y="376707"/>
                    <a:pt x="65440" y="474619"/>
                  </a:cubicBezTo>
                  <a:cubicBezTo>
                    <a:pt x="30062" y="790788"/>
                    <a:pt x="11326" y="1039655"/>
                    <a:pt x="68506" y="1356749"/>
                  </a:cubicBezTo>
                  <a:cubicBezTo>
                    <a:pt x="80185" y="1447847"/>
                    <a:pt x="185786" y="1936870"/>
                    <a:pt x="154057" y="1983831"/>
                  </a:cubicBezTo>
                  <a:cubicBezTo>
                    <a:pt x="151283" y="1982761"/>
                    <a:pt x="148315" y="1982128"/>
                    <a:pt x="145785" y="1980668"/>
                  </a:cubicBezTo>
                  <a:cubicBezTo>
                    <a:pt x="135613" y="1974731"/>
                    <a:pt x="134299" y="1956044"/>
                    <a:pt x="133131" y="1945874"/>
                  </a:cubicBezTo>
                  <a:cubicBezTo>
                    <a:pt x="109043" y="1732482"/>
                    <a:pt x="65927" y="1524201"/>
                    <a:pt x="28748" y="1313097"/>
                  </a:cubicBezTo>
                  <a:close/>
                </a:path>
              </a:pathLst>
            </a:custGeom>
            <a:solidFill>
              <a:srgbClr val="000000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89980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 2"/>
          <p:cNvSpPr/>
          <p:nvPr/>
        </p:nvSpPr>
        <p:spPr>
          <a:xfrm>
            <a:off x="4347175" y="1030727"/>
            <a:ext cx="18581836" cy="14903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5000" b="1" dirty="0">
                <a:solidFill>
                  <a:srgbClr val="FED659"/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РЕЗУЛЬТАТЫ ДЕЯТЕЛЬНОСТИ </a:t>
            </a:r>
            <a:r>
              <a:rPr lang="ru-RU" sz="5000" b="1" dirty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РУКОВОДИТЕЛЯ СОЦИАЛЬНОЙ СЛУЖБЫ НА ТЕРРИТОРИИ РАЙОНА </a:t>
            </a:r>
            <a:r>
              <a:rPr lang="ru-RU" sz="5000" b="1" dirty="0" smtClean="0">
                <a:solidFill>
                  <a:srgbClr val="4F4C47"/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ЛОМОНОСОВСКИЙ</a:t>
            </a:r>
            <a:endParaRPr lang="ru-RU" sz="5000" b="1" dirty="0">
              <a:solidFill>
                <a:srgbClr val="4F4C47"/>
              </a:solidFill>
              <a:latin typeface="Moskvich Sans Bold" pitchFamily="2" charset="0"/>
              <a:ea typeface="Stolzl Bold" pitchFamily="34" charset="-122"/>
              <a:cs typeface="Stolzl Bold" pitchFamily="34" charset="-120"/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38A28BAA-F2B8-DA3D-5CAF-4CAE95044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8638" y="1025525"/>
            <a:ext cx="3276600" cy="1104900"/>
          </a:xfrm>
          <a:prstGeom prst="rect">
            <a:avLst/>
          </a:prstGeom>
        </p:spPr>
      </p:pic>
      <p:sp>
        <p:nvSpPr>
          <p:cNvPr id="63" name="Скругленный прямоугольник 62">
            <a:extLst>
              <a:ext uri="{FF2B5EF4-FFF2-40B4-BE49-F238E27FC236}">
                <a16:creationId xmlns="" xmlns:a16="http://schemas.microsoft.com/office/drawing/2014/main" id="{D22F7306-EDCF-298D-BC52-4ADD220F6241}"/>
              </a:ext>
            </a:extLst>
          </p:cNvPr>
          <p:cNvSpPr/>
          <p:nvPr/>
        </p:nvSpPr>
        <p:spPr>
          <a:xfrm>
            <a:off x="132730" y="3100040"/>
            <a:ext cx="17524655" cy="9235774"/>
          </a:xfrm>
          <a:prstGeom prst="roundRect">
            <a:avLst>
              <a:gd name="adj" fmla="val 3663"/>
            </a:avLst>
          </a:prstGeom>
          <a:noFill/>
          <a:ln w="38100">
            <a:solidFill>
              <a:srgbClr val="4F4C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sz="3000" b="1" dirty="0" err="1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Брундукова</a:t>
            </a:r>
            <a:r>
              <a:rPr lang="ru-RU" sz="3000" b="1" dirty="0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 Марина Викторовна</a:t>
            </a:r>
          </a:p>
          <a:p>
            <a:pPr lvl="1"/>
            <a:r>
              <a:rPr lang="ru-RU" sz="3000" b="1" dirty="0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Справочная </a:t>
            </a:r>
            <a:r>
              <a:rPr lang="ru-RU" sz="3000" b="1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служба Департамента труда и социальной защиты населения Москвы:</a:t>
            </a:r>
          </a:p>
          <a:p>
            <a:pPr lvl="1"/>
            <a:r>
              <a:rPr lang="ru-RU" sz="3000" b="1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8 (495) 870-44-44</a:t>
            </a:r>
          </a:p>
          <a:p>
            <a:pPr lvl="1"/>
            <a:r>
              <a:rPr lang="ru-RU" sz="3000" b="1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Электронная почта руководителя</a:t>
            </a:r>
          </a:p>
          <a:p>
            <a:pPr lvl="1"/>
            <a:r>
              <a:rPr lang="en-US" sz="3000" b="1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BrundukovaMV@social.mos.ru</a:t>
            </a:r>
            <a:endParaRPr lang="ru-RU" sz="3000" b="1" dirty="0">
              <a:solidFill>
                <a:srgbClr val="4F4C47"/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  <a:p>
            <a:pPr lvl="1"/>
            <a:r>
              <a:rPr lang="ru-RU" sz="3000" b="1" dirty="0">
                <a:solidFill>
                  <a:srgbClr val="FF0000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	</a:t>
            </a:r>
            <a:r>
              <a:rPr lang="ru-RU" sz="3000" b="1" dirty="0">
                <a:solidFill>
                  <a:schemeClr val="tx1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-вручение открыток </a:t>
            </a:r>
            <a:r>
              <a:rPr lang="ru-RU" sz="3000" b="1" dirty="0" smtClean="0">
                <a:solidFill>
                  <a:schemeClr val="tx1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к знаменательным датам; </a:t>
            </a:r>
            <a:r>
              <a:rPr lang="ru-RU" sz="3000" b="1" dirty="0">
                <a:solidFill>
                  <a:schemeClr val="tx1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в том числе к 9 мая, </a:t>
            </a:r>
            <a:r>
              <a:rPr lang="ru-RU" sz="3000" b="1" dirty="0" smtClean="0">
                <a:solidFill>
                  <a:schemeClr val="tx1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дню пожилого </a:t>
            </a:r>
            <a:r>
              <a:rPr lang="ru-RU" sz="3000" b="1" dirty="0">
                <a:solidFill>
                  <a:schemeClr val="tx1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человека, </a:t>
            </a:r>
          </a:p>
          <a:p>
            <a:pPr lvl="1"/>
            <a:r>
              <a:rPr lang="ru-RU" sz="3000" b="1" dirty="0">
                <a:solidFill>
                  <a:schemeClr val="tx1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	-встреча с первичными общественными организациями, </a:t>
            </a:r>
          </a:p>
          <a:p>
            <a:pPr lvl="1"/>
            <a:r>
              <a:rPr lang="ru-RU" sz="3000" b="1" dirty="0">
                <a:solidFill>
                  <a:schemeClr val="tx1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	-участие </a:t>
            </a:r>
            <a:r>
              <a:rPr lang="ru-RU" sz="3000" b="1" dirty="0" smtClean="0">
                <a:solidFill>
                  <a:schemeClr val="tx1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во встречах, организованных Управой района, </a:t>
            </a:r>
            <a:endParaRPr lang="ru-RU" sz="3000" b="1" dirty="0">
              <a:solidFill>
                <a:schemeClr val="tx1"/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  <a:p>
            <a:pPr lvl="1"/>
            <a:r>
              <a:rPr lang="ru-RU" sz="3000" b="1" dirty="0">
                <a:solidFill>
                  <a:schemeClr val="tx1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	-подготовка к празднованию </a:t>
            </a:r>
            <a:r>
              <a:rPr lang="ru-RU" sz="3000" b="1" dirty="0" smtClean="0">
                <a:solidFill>
                  <a:schemeClr val="tx1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79-летия </a:t>
            </a:r>
            <a:r>
              <a:rPr lang="ru-RU" sz="3000" b="1" dirty="0">
                <a:solidFill>
                  <a:schemeClr val="tx1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Победы </a:t>
            </a:r>
            <a:r>
              <a:rPr lang="ru-RU" sz="3000" b="1" dirty="0" smtClean="0">
                <a:solidFill>
                  <a:schemeClr val="tx1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в Великой </a:t>
            </a:r>
            <a:r>
              <a:rPr lang="ru-RU" sz="3000" b="1" dirty="0">
                <a:solidFill>
                  <a:schemeClr val="tx1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О</a:t>
            </a:r>
            <a:r>
              <a:rPr lang="ru-RU" sz="3000" b="1" dirty="0" smtClean="0">
                <a:solidFill>
                  <a:schemeClr val="tx1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течественной </a:t>
            </a:r>
            <a:r>
              <a:rPr lang="ru-RU" sz="3000" b="1" dirty="0">
                <a:solidFill>
                  <a:schemeClr val="tx1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войне, актуализация списка ветеранов, </a:t>
            </a:r>
            <a:r>
              <a:rPr lang="ru-RU" sz="3000" b="1" dirty="0" smtClean="0">
                <a:solidFill>
                  <a:schemeClr val="tx1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установление местонахождения ветеранов, </a:t>
            </a:r>
            <a:endParaRPr lang="ru-RU" sz="3000" b="1" dirty="0">
              <a:solidFill>
                <a:schemeClr val="tx1"/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  <a:p>
            <a:pPr lvl="1"/>
            <a:r>
              <a:rPr lang="ru-RU" sz="3000" b="1" dirty="0">
                <a:solidFill>
                  <a:schemeClr val="tx1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	-координационная работа в избирательной кампании, </a:t>
            </a:r>
          </a:p>
          <a:p>
            <a:pPr lvl="1"/>
            <a:r>
              <a:rPr lang="ru-RU" sz="3000" b="1" dirty="0">
                <a:solidFill>
                  <a:schemeClr val="tx1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	-получение образования в институте дополнительного профессионального образования ДТСЗН (участие в семинарах, лекциях), </a:t>
            </a:r>
          </a:p>
          <a:p>
            <a:pPr lvl="1"/>
            <a:r>
              <a:rPr lang="ru-RU" sz="3000" b="1" dirty="0" smtClean="0">
                <a:solidFill>
                  <a:schemeClr val="tx1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</a:t>
            </a:r>
            <a:r>
              <a:rPr lang="ru-RU" sz="3000" b="1" dirty="0">
                <a:solidFill>
                  <a:schemeClr val="tx1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	-подготовка </a:t>
            </a:r>
            <a:r>
              <a:rPr lang="ru-RU" sz="3000" b="1" dirty="0" smtClean="0">
                <a:solidFill>
                  <a:schemeClr val="tx1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информации </a:t>
            </a:r>
            <a:r>
              <a:rPr lang="ru-RU" sz="3000" b="1" dirty="0">
                <a:solidFill>
                  <a:schemeClr val="tx1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в виде справок, статей, сообщений для средств массовой информации и интернет-ресурсов организации (сайта, социальных сетей)</a:t>
            </a:r>
          </a:p>
        </p:txBody>
      </p:sp>
      <p:grpSp>
        <p:nvGrpSpPr>
          <p:cNvPr id="64" name="Группа 63">
            <a:extLst>
              <a:ext uri="{FF2B5EF4-FFF2-40B4-BE49-F238E27FC236}">
                <a16:creationId xmlns="" xmlns:a16="http://schemas.microsoft.com/office/drawing/2014/main" id="{5C193843-5BB1-436B-5CDE-E92EC245DC1D}"/>
              </a:ext>
            </a:extLst>
          </p:cNvPr>
          <p:cNvGrpSpPr/>
          <p:nvPr/>
        </p:nvGrpSpPr>
        <p:grpSpPr>
          <a:xfrm>
            <a:off x="16981755" y="3768401"/>
            <a:ext cx="8063903" cy="8374632"/>
            <a:chOff x="12194495" y="3288389"/>
            <a:chExt cx="8063903" cy="8374632"/>
          </a:xfrm>
        </p:grpSpPr>
        <p:sp>
          <p:nvSpPr>
            <p:cNvPr id="65" name="Полилиния 64">
              <a:extLst>
                <a:ext uri="{FF2B5EF4-FFF2-40B4-BE49-F238E27FC236}">
                  <a16:creationId xmlns="" xmlns:a16="http://schemas.microsoft.com/office/drawing/2014/main" id="{8C142AF8-35F1-8BA3-03B2-1946A7F3A70A}"/>
                </a:ext>
              </a:extLst>
            </p:cNvPr>
            <p:cNvSpPr/>
            <p:nvPr/>
          </p:nvSpPr>
          <p:spPr>
            <a:xfrm>
              <a:off x="12194495" y="3288389"/>
              <a:ext cx="5034776" cy="4007574"/>
            </a:xfrm>
            <a:custGeom>
              <a:avLst/>
              <a:gdLst>
                <a:gd name="connsiteX0" fmla="*/ 1812835 w 5034776"/>
                <a:gd name="connsiteY0" fmla="*/ 3987415 h 4007574"/>
                <a:gd name="connsiteX1" fmla="*/ 1357433 w 5034776"/>
                <a:gd name="connsiteY1" fmla="*/ 4007274 h 4007574"/>
                <a:gd name="connsiteX2" fmla="*/ 983213 w 5034776"/>
                <a:gd name="connsiteY2" fmla="*/ 3988164 h 4007574"/>
                <a:gd name="connsiteX3" fmla="*/ 241420 w 5034776"/>
                <a:gd name="connsiteY3" fmla="*/ 3582293 h 4007574"/>
                <a:gd name="connsiteX4" fmla="*/ 15440 w 5034776"/>
                <a:gd name="connsiteY4" fmla="*/ 2566240 h 4007574"/>
                <a:gd name="connsiteX5" fmla="*/ 1315247 w 5034776"/>
                <a:gd name="connsiteY5" fmla="*/ 517598 h 4007574"/>
                <a:gd name="connsiteX6" fmla="*/ 3321478 w 5034776"/>
                <a:gd name="connsiteY6" fmla="*/ 27164 h 4007574"/>
                <a:gd name="connsiteX7" fmla="*/ 4931658 w 5034776"/>
                <a:gd name="connsiteY7" fmla="*/ 625496 h 4007574"/>
                <a:gd name="connsiteX8" fmla="*/ 5034776 w 5034776"/>
                <a:gd name="connsiteY8" fmla="*/ 704516 h 4007574"/>
                <a:gd name="connsiteX9" fmla="*/ 4550182 w 5034776"/>
                <a:gd name="connsiteY9" fmla="*/ 842688 h 4007574"/>
                <a:gd name="connsiteX10" fmla="*/ 4371634 w 5034776"/>
                <a:gd name="connsiteY10" fmla="*/ 950916 h 4007574"/>
                <a:gd name="connsiteX11" fmla="*/ 4131088 w 5034776"/>
                <a:gd name="connsiteY11" fmla="*/ 762957 h 4007574"/>
                <a:gd name="connsiteX12" fmla="*/ 3755744 w 5034776"/>
                <a:gd name="connsiteY12" fmla="*/ 605777 h 4007574"/>
                <a:gd name="connsiteX13" fmla="*/ 3227070 w 5034776"/>
                <a:gd name="connsiteY13" fmla="*/ 618488 h 4007574"/>
                <a:gd name="connsiteX14" fmla="*/ 2980572 w 5034776"/>
                <a:gd name="connsiteY14" fmla="*/ 770013 h 4007574"/>
                <a:gd name="connsiteX15" fmla="*/ 2869843 w 5034776"/>
                <a:gd name="connsiteY15" fmla="*/ 568311 h 4007574"/>
                <a:gd name="connsiteX16" fmla="*/ 2721729 w 5034776"/>
                <a:gd name="connsiteY16" fmla="*/ 550948 h 4007574"/>
                <a:gd name="connsiteX17" fmla="*/ 2647561 w 5034776"/>
                <a:gd name="connsiteY17" fmla="*/ 587237 h 4007574"/>
                <a:gd name="connsiteX18" fmla="*/ 2541357 w 5034776"/>
                <a:gd name="connsiteY18" fmla="*/ 692477 h 4007574"/>
                <a:gd name="connsiteX19" fmla="*/ 2267418 w 5034776"/>
                <a:gd name="connsiteY19" fmla="*/ 972216 h 4007574"/>
                <a:gd name="connsiteX20" fmla="*/ 2159307 w 5034776"/>
                <a:gd name="connsiteY20" fmla="*/ 1421749 h 4007574"/>
                <a:gd name="connsiteX21" fmla="*/ 2172738 w 5034776"/>
                <a:gd name="connsiteY21" fmla="*/ 1495849 h 4007574"/>
                <a:gd name="connsiteX22" fmla="*/ 2430082 w 5034776"/>
                <a:gd name="connsiteY22" fmla="*/ 2046418 h 4007574"/>
                <a:gd name="connsiteX23" fmla="*/ 1889159 w 5034776"/>
                <a:gd name="connsiteY23" fmla="*/ 2032164 h 4007574"/>
                <a:gd name="connsiteX24" fmla="*/ 1724641 w 5034776"/>
                <a:gd name="connsiteY24" fmla="*/ 2276452 h 4007574"/>
                <a:gd name="connsiteX25" fmla="*/ 1837590 w 5034776"/>
                <a:gd name="connsiteY25" fmla="*/ 2752024 h 4007574"/>
                <a:gd name="connsiteX26" fmla="*/ 1972754 w 5034776"/>
                <a:gd name="connsiteY26" fmla="*/ 2928348 h 4007574"/>
                <a:gd name="connsiteX27" fmla="*/ 1782113 w 5034776"/>
                <a:gd name="connsiteY27" fmla="*/ 3312199 h 4007574"/>
                <a:gd name="connsiteX28" fmla="*/ 1819628 w 5034776"/>
                <a:gd name="connsiteY28" fmla="*/ 3910170 h 4007574"/>
                <a:gd name="connsiteX29" fmla="*/ 1812835 w 5034776"/>
                <a:gd name="connsiteY29" fmla="*/ 3987415 h 4007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034776" h="4007574">
                  <a:moveTo>
                    <a:pt x="1812835" y="3987415"/>
                  </a:moveTo>
                  <a:cubicBezTo>
                    <a:pt x="1806805" y="3984792"/>
                    <a:pt x="1409299" y="4006564"/>
                    <a:pt x="1357433" y="4007274"/>
                  </a:cubicBezTo>
                  <a:cubicBezTo>
                    <a:pt x="1233360" y="4008963"/>
                    <a:pt x="1106425" y="4003654"/>
                    <a:pt x="983213" y="3988164"/>
                  </a:cubicBezTo>
                  <a:cubicBezTo>
                    <a:pt x="694831" y="3951905"/>
                    <a:pt x="420045" y="3814716"/>
                    <a:pt x="241420" y="3582293"/>
                  </a:cubicBezTo>
                  <a:cubicBezTo>
                    <a:pt x="21289" y="3295867"/>
                    <a:pt x="-30650" y="2916503"/>
                    <a:pt x="15440" y="2566240"/>
                  </a:cubicBezTo>
                  <a:cubicBezTo>
                    <a:pt x="120841" y="1765238"/>
                    <a:pt x="686188" y="998646"/>
                    <a:pt x="1315247" y="517598"/>
                  </a:cubicBezTo>
                  <a:cubicBezTo>
                    <a:pt x="1888570" y="79171"/>
                    <a:pt x="2614095" y="-66660"/>
                    <a:pt x="3321478" y="27164"/>
                  </a:cubicBezTo>
                  <a:cubicBezTo>
                    <a:pt x="3812267" y="92257"/>
                    <a:pt x="4542152" y="310067"/>
                    <a:pt x="4931658" y="625496"/>
                  </a:cubicBezTo>
                  <a:cubicBezTo>
                    <a:pt x="4963581" y="651322"/>
                    <a:pt x="5010737" y="673153"/>
                    <a:pt x="5034776" y="704516"/>
                  </a:cubicBezTo>
                  <a:cubicBezTo>
                    <a:pt x="4867908" y="727890"/>
                    <a:pt x="4699531" y="761010"/>
                    <a:pt x="4550182" y="842688"/>
                  </a:cubicBezTo>
                  <a:cubicBezTo>
                    <a:pt x="4489254" y="876013"/>
                    <a:pt x="4433097" y="919246"/>
                    <a:pt x="4371634" y="950916"/>
                  </a:cubicBezTo>
                  <a:cubicBezTo>
                    <a:pt x="4290852" y="889249"/>
                    <a:pt x="4213720" y="821976"/>
                    <a:pt x="4131088" y="762957"/>
                  </a:cubicBezTo>
                  <a:cubicBezTo>
                    <a:pt x="4046219" y="702399"/>
                    <a:pt x="3865238" y="587577"/>
                    <a:pt x="3755744" y="605777"/>
                  </a:cubicBezTo>
                  <a:cubicBezTo>
                    <a:pt x="3580963" y="544821"/>
                    <a:pt x="3396931" y="535721"/>
                    <a:pt x="3227070" y="618488"/>
                  </a:cubicBezTo>
                  <a:cubicBezTo>
                    <a:pt x="3177043" y="642864"/>
                    <a:pt x="3016681" y="735398"/>
                    <a:pt x="2980572" y="770013"/>
                  </a:cubicBezTo>
                  <a:cubicBezTo>
                    <a:pt x="2962664" y="693781"/>
                    <a:pt x="2941812" y="612157"/>
                    <a:pt x="2869843" y="568311"/>
                  </a:cubicBezTo>
                  <a:cubicBezTo>
                    <a:pt x="2825437" y="541254"/>
                    <a:pt x="2771245" y="537001"/>
                    <a:pt x="2721729" y="550948"/>
                  </a:cubicBezTo>
                  <a:cubicBezTo>
                    <a:pt x="2695690" y="558286"/>
                    <a:pt x="2669508" y="571362"/>
                    <a:pt x="2647561" y="587237"/>
                  </a:cubicBezTo>
                  <a:cubicBezTo>
                    <a:pt x="2607890" y="615929"/>
                    <a:pt x="2576619" y="658490"/>
                    <a:pt x="2541357" y="692477"/>
                  </a:cubicBezTo>
                  <a:cubicBezTo>
                    <a:pt x="2448341" y="782121"/>
                    <a:pt x="2329864" y="855837"/>
                    <a:pt x="2267418" y="972216"/>
                  </a:cubicBezTo>
                  <a:cubicBezTo>
                    <a:pt x="2217182" y="1065831"/>
                    <a:pt x="2159385" y="1315063"/>
                    <a:pt x="2159307" y="1421749"/>
                  </a:cubicBezTo>
                  <a:cubicBezTo>
                    <a:pt x="2159287" y="1447035"/>
                    <a:pt x="2165365" y="1471819"/>
                    <a:pt x="2172738" y="1495849"/>
                  </a:cubicBezTo>
                  <a:cubicBezTo>
                    <a:pt x="2225236" y="1666912"/>
                    <a:pt x="2342477" y="1888625"/>
                    <a:pt x="2430082" y="2046418"/>
                  </a:cubicBezTo>
                  <a:cubicBezTo>
                    <a:pt x="2287156" y="2010562"/>
                    <a:pt x="2020605" y="1956336"/>
                    <a:pt x="1889159" y="2032164"/>
                  </a:cubicBezTo>
                  <a:cubicBezTo>
                    <a:pt x="1802824" y="2081966"/>
                    <a:pt x="1748540" y="2182448"/>
                    <a:pt x="1724641" y="2276452"/>
                  </a:cubicBezTo>
                  <a:cubicBezTo>
                    <a:pt x="1681977" y="2444255"/>
                    <a:pt x="1751630" y="2610252"/>
                    <a:pt x="1837590" y="2752024"/>
                  </a:cubicBezTo>
                  <a:cubicBezTo>
                    <a:pt x="1875776" y="2815010"/>
                    <a:pt x="1920221" y="2876477"/>
                    <a:pt x="1972754" y="2928348"/>
                  </a:cubicBezTo>
                  <a:cubicBezTo>
                    <a:pt x="1856364" y="3027817"/>
                    <a:pt x="1794566" y="3159652"/>
                    <a:pt x="1782113" y="3312199"/>
                  </a:cubicBezTo>
                  <a:cubicBezTo>
                    <a:pt x="1766867" y="3498937"/>
                    <a:pt x="1831862" y="3706892"/>
                    <a:pt x="1819628" y="3910170"/>
                  </a:cubicBezTo>
                  <a:cubicBezTo>
                    <a:pt x="1818212" y="3933714"/>
                    <a:pt x="1819190" y="3965102"/>
                    <a:pt x="1812835" y="3987415"/>
                  </a:cubicBezTo>
                  <a:close/>
                </a:path>
              </a:pathLst>
            </a:custGeom>
            <a:solidFill>
              <a:srgbClr val="F5F5F5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олилиния 65">
              <a:extLst>
                <a:ext uri="{FF2B5EF4-FFF2-40B4-BE49-F238E27FC236}">
                  <a16:creationId xmlns="" xmlns:a16="http://schemas.microsoft.com/office/drawing/2014/main" id="{58469CFE-28DA-1EE7-4327-300BF9A9ABFA}"/>
                </a:ext>
              </a:extLst>
            </p:cNvPr>
            <p:cNvSpPr/>
            <p:nvPr/>
          </p:nvSpPr>
          <p:spPr>
            <a:xfrm>
              <a:off x="17831261" y="5026113"/>
              <a:ext cx="2427137" cy="5867546"/>
            </a:xfrm>
            <a:custGeom>
              <a:avLst/>
              <a:gdLst>
                <a:gd name="connsiteX0" fmla="*/ 486037 w 2427137"/>
                <a:gd name="connsiteY0" fmla="*/ 0 h 5867546"/>
                <a:gd name="connsiteX1" fmla="*/ 544092 w 2427137"/>
                <a:gd name="connsiteY1" fmla="*/ 34293 h 5867546"/>
                <a:gd name="connsiteX2" fmla="*/ 633829 w 2427137"/>
                <a:gd name="connsiteY2" fmla="*/ 157243 h 5867546"/>
                <a:gd name="connsiteX3" fmla="*/ 1261544 w 2427137"/>
                <a:gd name="connsiteY3" fmla="*/ 1141270 h 5867546"/>
                <a:gd name="connsiteX4" fmla="*/ 1528416 w 2427137"/>
                <a:gd name="connsiteY4" fmla="*/ 1661015 h 5867546"/>
                <a:gd name="connsiteX5" fmla="*/ 1951159 w 2427137"/>
                <a:gd name="connsiteY5" fmla="*/ 2545398 h 5867546"/>
                <a:gd name="connsiteX6" fmla="*/ 2052185 w 2427137"/>
                <a:gd name="connsiteY6" fmla="*/ 2767597 h 5867546"/>
                <a:gd name="connsiteX7" fmla="*/ 2285967 w 2427137"/>
                <a:gd name="connsiteY7" fmla="*/ 3409279 h 5867546"/>
                <a:gd name="connsiteX8" fmla="*/ 2421642 w 2427137"/>
                <a:gd name="connsiteY8" fmla="*/ 4376181 h 5867546"/>
                <a:gd name="connsiteX9" fmla="*/ 1817334 w 2427137"/>
                <a:gd name="connsiteY9" fmla="*/ 5569370 h 5867546"/>
                <a:gd name="connsiteX10" fmla="*/ 955692 w 2427137"/>
                <a:gd name="connsiteY10" fmla="*/ 5867388 h 5867546"/>
                <a:gd name="connsiteX11" fmla="*/ 729989 w 2427137"/>
                <a:gd name="connsiteY11" fmla="*/ 5862229 h 5867546"/>
                <a:gd name="connsiteX12" fmla="*/ 689597 w 2427137"/>
                <a:gd name="connsiteY12" fmla="*/ 5781593 h 5867546"/>
                <a:gd name="connsiteX13" fmla="*/ 591199 w 2427137"/>
                <a:gd name="connsiteY13" fmla="*/ 5570100 h 5867546"/>
                <a:gd name="connsiteX14" fmla="*/ 382675 w 2427137"/>
                <a:gd name="connsiteY14" fmla="*/ 5124875 h 5867546"/>
                <a:gd name="connsiteX15" fmla="*/ 269141 w 2427137"/>
                <a:gd name="connsiteY15" fmla="*/ 4864620 h 5867546"/>
                <a:gd name="connsiteX16" fmla="*/ 119013 w 2427137"/>
                <a:gd name="connsiteY16" fmla="*/ 4263767 h 5867546"/>
                <a:gd name="connsiteX17" fmla="*/ 10639 w 2427137"/>
                <a:gd name="connsiteY17" fmla="*/ 3713865 h 5867546"/>
                <a:gd name="connsiteX18" fmla="*/ 22027 w 2427137"/>
                <a:gd name="connsiteY18" fmla="*/ 3175448 h 5867546"/>
                <a:gd name="connsiteX19" fmla="*/ 435182 w 2427137"/>
                <a:gd name="connsiteY19" fmla="*/ 1879340 h 5867546"/>
                <a:gd name="connsiteX20" fmla="*/ 514164 w 2427137"/>
                <a:gd name="connsiteY20" fmla="*/ 1657569 h 5867546"/>
                <a:gd name="connsiteX21" fmla="*/ 511634 w 2427137"/>
                <a:gd name="connsiteY21" fmla="*/ 1375922 h 5867546"/>
                <a:gd name="connsiteX22" fmla="*/ 517814 w 2427137"/>
                <a:gd name="connsiteY22" fmla="*/ 1056833 h 5867546"/>
                <a:gd name="connsiteX23" fmla="*/ 605409 w 2427137"/>
                <a:gd name="connsiteY23" fmla="*/ 370337 h 5867546"/>
                <a:gd name="connsiteX24" fmla="*/ 486037 w 2427137"/>
                <a:gd name="connsiteY24" fmla="*/ 0 h 5867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427137" h="5867546">
                  <a:moveTo>
                    <a:pt x="486037" y="0"/>
                  </a:moveTo>
                  <a:cubicBezTo>
                    <a:pt x="515673" y="2141"/>
                    <a:pt x="525016" y="12263"/>
                    <a:pt x="544092" y="34293"/>
                  </a:cubicBezTo>
                  <a:cubicBezTo>
                    <a:pt x="577184" y="72538"/>
                    <a:pt x="602879" y="117217"/>
                    <a:pt x="633829" y="157243"/>
                  </a:cubicBezTo>
                  <a:cubicBezTo>
                    <a:pt x="871162" y="464015"/>
                    <a:pt x="1077156" y="800161"/>
                    <a:pt x="1261544" y="1141270"/>
                  </a:cubicBezTo>
                  <a:cubicBezTo>
                    <a:pt x="1354054" y="1312435"/>
                    <a:pt x="1439410" y="1487971"/>
                    <a:pt x="1528416" y="1661015"/>
                  </a:cubicBezTo>
                  <a:cubicBezTo>
                    <a:pt x="1680297" y="1950443"/>
                    <a:pt x="1821324" y="2245443"/>
                    <a:pt x="1951159" y="2545398"/>
                  </a:cubicBezTo>
                  <a:cubicBezTo>
                    <a:pt x="1984202" y="2619707"/>
                    <a:pt x="2020067" y="2692898"/>
                    <a:pt x="2052185" y="2767597"/>
                  </a:cubicBezTo>
                  <a:cubicBezTo>
                    <a:pt x="2141241" y="2974954"/>
                    <a:pt x="2221925" y="3193211"/>
                    <a:pt x="2285967" y="3409279"/>
                  </a:cubicBezTo>
                  <a:cubicBezTo>
                    <a:pt x="2378282" y="3720776"/>
                    <a:pt x="2447579" y="4049403"/>
                    <a:pt x="2421642" y="4376181"/>
                  </a:cubicBezTo>
                  <a:cubicBezTo>
                    <a:pt x="2386555" y="4838342"/>
                    <a:pt x="2169125" y="5267606"/>
                    <a:pt x="1817334" y="5569370"/>
                  </a:cubicBezTo>
                  <a:cubicBezTo>
                    <a:pt x="1542675" y="5802957"/>
                    <a:pt x="1311181" y="5871329"/>
                    <a:pt x="955692" y="5867388"/>
                  </a:cubicBezTo>
                  <a:cubicBezTo>
                    <a:pt x="905665" y="5866852"/>
                    <a:pt x="767313" y="5852399"/>
                    <a:pt x="729989" y="5862229"/>
                  </a:cubicBezTo>
                  <a:cubicBezTo>
                    <a:pt x="714027" y="5838968"/>
                    <a:pt x="702007" y="5807190"/>
                    <a:pt x="689597" y="5781593"/>
                  </a:cubicBezTo>
                  <a:cubicBezTo>
                    <a:pt x="655776" y="5711566"/>
                    <a:pt x="624388" y="5640419"/>
                    <a:pt x="591199" y="5570100"/>
                  </a:cubicBezTo>
                  <a:cubicBezTo>
                    <a:pt x="520296" y="5422356"/>
                    <a:pt x="450755" y="5273931"/>
                    <a:pt x="382675" y="5124875"/>
                  </a:cubicBezTo>
                  <a:cubicBezTo>
                    <a:pt x="343305" y="5038885"/>
                    <a:pt x="301893" y="4953383"/>
                    <a:pt x="269141" y="4864620"/>
                  </a:cubicBezTo>
                  <a:cubicBezTo>
                    <a:pt x="198238" y="4672349"/>
                    <a:pt x="164222" y="4463289"/>
                    <a:pt x="119013" y="4263767"/>
                  </a:cubicBezTo>
                  <a:cubicBezTo>
                    <a:pt x="77990" y="4082786"/>
                    <a:pt x="29862" y="3898691"/>
                    <a:pt x="10639" y="3713865"/>
                  </a:cubicBezTo>
                  <a:cubicBezTo>
                    <a:pt x="-8194" y="3532641"/>
                    <a:pt x="-553" y="3355894"/>
                    <a:pt x="22027" y="3175448"/>
                  </a:cubicBezTo>
                  <a:cubicBezTo>
                    <a:pt x="80375" y="2708275"/>
                    <a:pt x="238435" y="2303884"/>
                    <a:pt x="435182" y="1879340"/>
                  </a:cubicBezTo>
                  <a:cubicBezTo>
                    <a:pt x="467836" y="1808850"/>
                    <a:pt x="503507" y="1735237"/>
                    <a:pt x="514164" y="1657569"/>
                  </a:cubicBezTo>
                  <a:cubicBezTo>
                    <a:pt x="526768" y="1565755"/>
                    <a:pt x="515429" y="1468281"/>
                    <a:pt x="511634" y="1375922"/>
                  </a:cubicBezTo>
                  <a:cubicBezTo>
                    <a:pt x="506719" y="1269538"/>
                    <a:pt x="508762" y="1162945"/>
                    <a:pt x="517814" y="1056833"/>
                  </a:cubicBezTo>
                  <a:cubicBezTo>
                    <a:pt x="539323" y="826288"/>
                    <a:pt x="622587" y="604191"/>
                    <a:pt x="605409" y="370337"/>
                  </a:cubicBezTo>
                  <a:cubicBezTo>
                    <a:pt x="596017" y="242064"/>
                    <a:pt x="529737" y="119246"/>
                    <a:pt x="486037" y="0"/>
                  </a:cubicBezTo>
                  <a:close/>
                </a:path>
              </a:pathLst>
            </a:custGeom>
            <a:solidFill>
              <a:srgbClr val="F5F5F5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" name="Полилиния 66">
              <a:extLst>
                <a:ext uri="{FF2B5EF4-FFF2-40B4-BE49-F238E27FC236}">
                  <a16:creationId xmlns="" xmlns:a16="http://schemas.microsoft.com/office/drawing/2014/main" id="{71E921AF-8B9A-9BED-0935-14023C7A7342}"/>
                </a:ext>
              </a:extLst>
            </p:cNvPr>
            <p:cNvSpPr/>
            <p:nvPr/>
          </p:nvSpPr>
          <p:spPr>
            <a:xfrm>
              <a:off x="13906227" y="3831563"/>
              <a:ext cx="5050416" cy="7831458"/>
            </a:xfrm>
            <a:custGeom>
              <a:avLst/>
              <a:gdLst>
                <a:gd name="connsiteX0" fmla="*/ 718349 w 5050416"/>
                <a:gd name="connsiteY0" fmla="*/ 1503244 h 7831458"/>
                <a:gd name="connsiteX1" fmla="*/ 461005 w 5050416"/>
                <a:gd name="connsiteY1" fmla="*/ 952675 h 7831458"/>
                <a:gd name="connsiteX2" fmla="*/ 447574 w 5050416"/>
                <a:gd name="connsiteY2" fmla="*/ 878575 h 7831458"/>
                <a:gd name="connsiteX3" fmla="*/ 555686 w 5050416"/>
                <a:gd name="connsiteY3" fmla="*/ 429043 h 7831458"/>
                <a:gd name="connsiteX4" fmla="*/ 829624 w 5050416"/>
                <a:gd name="connsiteY4" fmla="*/ 149303 h 7831458"/>
                <a:gd name="connsiteX5" fmla="*/ 935828 w 5050416"/>
                <a:gd name="connsiteY5" fmla="*/ 44063 h 7831458"/>
                <a:gd name="connsiteX6" fmla="*/ 1009997 w 5050416"/>
                <a:gd name="connsiteY6" fmla="*/ 7774 h 7831458"/>
                <a:gd name="connsiteX7" fmla="*/ 1158110 w 5050416"/>
                <a:gd name="connsiteY7" fmla="*/ 25137 h 7831458"/>
                <a:gd name="connsiteX8" fmla="*/ 1268840 w 5050416"/>
                <a:gd name="connsiteY8" fmla="*/ 226839 h 7831458"/>
                <a:gd name="connsiteX9" fmla="*/ 1515337 w 5050416"/>
                <a:gd name="connsiteY9" fmla="*/ 75315 h 7831458"/>
                <a:gd name="connsiteX10" fmla="*/ 2044011 w 5050416"/>
                <a:gd name="connsiteY10" fmla="*/ 62604 h 7831458"/>
                <a:gd name="connsiteX11" fmla="*/ 2419356 w 5050416"/>
                <a:gd name="connsiteY11" fmla="*/ 219783 h 7831458"/>
                <a:gd name="connsiteX12" fmla="*/ 2659902 w 5050416"/>
                <a:gd name="connsiteY12" fmla="*/ 407742 h 7831458"/>
                <a:gd name="connsiteX13" fmla="*/ 2838449 w 5050416"/>
                <a:gd name="connsiteY13" fmla="*/ 299514 h 7831458"/>
                <a:gd name="connsiteX14" fmla="*/ 3323044 w 5050416"/>
                <a:gd name="connsiteY14" fmla="*/ 161343 h 7831458"/>
                <a:gd name="connsiteX15" fmla="*/ 3882338 w 5050416"/>
                <a:gd name="connsiteY15" fmla="*/ 339272 h 7831458"/>
                <a:gd name="connsiteX16" fmla="*/ 3889881 w 5050416"/>
                <a:gd name="connsiteY16" fmla="*/ 346261 h 7831458"/>
                <a:gd name="connsiteX17" fmla="*/ 4077674 w 5050416"/>
                <a:gd name="connsiteY17" fmla="*/ 279328 h 7831458"/>
                <a:gd name="connsiteX18" fmla="*/ 4215539 w 5050416"/>
                <a:gd name="connsiteY18" fmla="*/ 332839 h 7831458"/>
                <a:gd name="connsiteX19" fmla="*/ 4304059 w 5050416"/>
                <a:gd name="connsiteY19" fmla="*/ 833245 h 7831458"/>
                <a:gd name="connsiteX20" fmla="*/ 4411071 w 5050416"/>
                <a:gd name="connsiteY20" fmla="*/ 1194549 h 7831458"/>
                <a:gd name="connsiteX21" fmla="*/ 4530443 w 5050416"/>
                <a:gd name="connsiteY21" fmla="*/ 1564886 h 7831458"/>
                <a:gd name="connsiteX22" fmla="*/ 4442848 w 5050416"/>
                <a:gd name="connsiteY22" fmla="*/ 2251383 h 7831458"/>
                <a:gd name="connsiteX23" fmla="*/ 4436668 w 5050416"/>
                <a:gd name="connsiteY23" fmla="*/ 2570471 h 7831458"/>
                <a:gd name="connsiteX24" fmla="*/ 4439199 w 5050416"/>
                <a:gd name="connsiteY24" fmla="*/ 2852119 h 7831458"/>
                <a:gd name="connsiteX25" fmla="*/ 4360217 w 5050416"/>
                <a:gd name="connsiteY25" fmla="*/ 3073889 h 7831458"/>
                <a:gd name="connsiteX26" fmla="*/ 3947061 w 5050416"/>
                <a:gd name="connsiteY26" fmla="*/ 4369998 h 7831458"/>
                <a:gd name="connsiteX27" fmla="*/ 3935673 w 5050416"/>
                <a:gd name="connsiteY27" fmla="*/ 4908415 h 7831458"/>
                <a:gd name="connsiteX28" fmla="*/ 4044048 w 5050416"/>
                <a:gd name="connsiteY28" fmla="*/ 5458317 h 7831458"/>
                <a:gd name="connsiteX29" fmla="*/ 4194175 w 5050416"/>
                <a:gd name="connsiteY29" fmla="*/ 6059169 h 7831458"/>
                <a:gd name="connsiteX30" fmla="*/ 4307709 w 5050416"/>
                <a:gd name="connsiteY30" fmla="*/ 6319424 h 7831458"/>
                <a:gd name="connsiteX31" fmla="*/ 4516233 w 5050416"/>
                <a:gd name="connsiteY31" fmla="*/ 6764650 h 7831458"/>
                <a:gd name="connsiteX32" fmla="*/ 4614631 w 5050416"/>
                <a:gd name="connsiteY32" fmla="*/ 6976143 h 7831458"/>
                <a:gd name="connsiteX33" fmla="*/ 4655023 w 5050416"/>
                <a:gd name="connsiteY33" fmla="*/ 7056778 h 7831458"/>
                <a:gd name="connsiteX34" fmla="*/ 4903306 w 5050416"/>
                <a:gd name="connsiteY34" fmla="*/ 7556605 h 7831458"/>
                <a:gd name="connsiteX35" fmla="*/ 4994258 w 5050416"/>
                <a:gd name="connsiteY35" fmla="*/ 7715736 h 7831458"/>
                <a:gd name="connsiteX36" fmla="*/ 5046328 w 5050416"/>
                <a:gd name="connsiteY36" fmla="*/ 7801190 h 7831458"/>
                <a:gd name="connsiteX37" fmla="*/ 5047205 w 5050416"/>
                <a:gd name="connsiteY37" fmla="*/ 7829658 h 7831458"/>
                <a:gd name="connsiteX38" fmla="*/ 5038688 w 5050416"/>
                <a:gd name="connsiteY38" fmla="*/ 7831459 h 7831458"/>
                <a:gd name="connsiteX39" fmla="*/ 4604704 w 5050416"/>
                <a:gd name="connsiteY39" fmla="*/ 7023736 h 7831458"/>
                <a:gd name="connsiteX40" fmla="*/ 3694252 w 5050416"/>
                <a:gd name="connsiteY40" fmla="*/ 6704647 h 7831458"/>
                <a:gd name="connsiteX41" fmla="*/ 3489863 w 5050416"/>
                <a:gd name="connsiteY41" fmla="*/ 6590287 h 7831458"/>
                <a:gd name="connsiteX42" fmla="*/ 3361683 w 5050416"/>
                <a:gd name="connsiteY42" fmla="*/ 6510381 h 7831458"/>
                <a:gd name="connsiteX43" fmla="*/ 3341828 w 5050416"/>
                <a:gd name="connsiteY43" fmla="*/ 6505222 h 7831458"/>
                <a:gd name="connsiteX44" fmla="*/ 3427379 w 5050416"/>
                <a:gd name="connsiteY44" fmla="*/ 7132305 h 7831458"/>
                <a:gd name="connsiteX45" fmla="*/ 3419107 w 5050416"/>
                <a:gd name="connsiteY45" fmla="*/ 7129141 h 7831458"/>
                <a:gd name="connsiteX46" fmla="*/ 3406454 w 5050416"/>
                <a:gd name="connsiteY46" fmla="*/ 7094347 h 7831458"/>
                <a:gd name="connsiteX47" fmla="*/ 3302070 w 5050416"/>
                <a:gd name="connsiteY47" fmla="*/ 6461571 h 7831458"/>
                <a:gd name="connsiteX48" fmla="*/ 3297301 w 5050416"/>
                <a:gd name="connsiteY48" fmla="*/ 6460549 h 7831458"/>
                <a:gd name="connsiteX49" fmla="*/ 3241386 w 5050416"/>
                <a:gd name="connsiteY49" fmla="*/ 6421082 h 7831458"/>
                <a:gd name="connsiteX50" fmla="*/ 2999770 w 5050416"/>
                <a:gd name="connsiteY50" fmla="*/ 6138443 h 7831458"/>
                <a:gd name="connsiteX51" fmla="*/ 3164838 w 5050416"/>
                <a:gd name="connsiteY51" fmla="*/ 4947151 h 7831458"/>
                <a:gd name="connsiteX52" fmla="*/ 2925606 w 5050416"/>
                <a:gd name="connsiteY52" fmla="*/ 4888025 h 7831458"/>
                <a:gd name="connsiteX53" fmla="*/ 2366458 w 5050416"/>
                <a:gd name="connsiteY53" fmla="*/ 4335301 h 7831458"/>
                <a:gd name="connsiteX54" fmla="*/ 2306651 w 5050416"/>
                <a:gd name="connsiteY54" fmla="*/ 4427616 h 7831458"/>
                <a:gd name="connsiteX55" fmla="*/ 2193225 w 5050416"/>
                <a:gd name="connsiteY55" fmla="*/ 4467277 h 7831458"/>
                <a:gd name="connsiteX56" fmla="*/ 1612587 w 5050416"/>
                <a:gd name="connsiteY56" fmla="*/ 4342600 h 7831458"/>
                <a:gd name="connsiteX57" fmla="*/ 1324093 w 5050416"/>
                <a:gd name="connsiteY57" fmla="*/ 4167167 h 7831458"/>
                <a:gd name="connsiteX58" fmla="*/ 995349 w 5050416"/>
                <a:gd name="connsiteY58" fmla="*/ 4141910 h 7831458"/>
                <a:gd name="connsiteX59" fmla="*/ 823945 w 5050416"/>
                <a:gd name="connsiteY59" fmla="*/ 4122347 h 7831458"/>
                <a:gd name="connsiteX60" fmla="*/ 777150 w 5050416"/>
                <a:gd name="connsiteY60" fmla="*/ 4178117 h 7831458"/>
                <a:gd name="connsiteX61" fmla="*/ 493303 w 5050416"/>
                <a:gd name="connsiteY61" fmla="*/ 4355983 h 7831458"/>
                <a:gd name="connsiteX62" fmla="*/ 393747 w 5050416"/>
                <a:gd name="connsiteY62" fmla="*/ 4378417 h 7831458"/>
                <a:gd name="connsiteX63" fmla="*/ 360762 w 5050416"/>
                <a:gd name="connsiteY63" fmla="*/ 4365910 h 7831458"/>
                <a:gd name="connsiteX64" fmla="*/ 365430 w 5050416"/>
                <a:gd name="connsiteY64" fmla="*/ 4354961 h 7831458"/>
                <a:gd name="connsiteX65" fmla="*/ 406740 w 5050416"/>
                <a:gd name="connsiteY65" fmla="*/ 4346201 h 7831458"/>
                <a:gd name="connsiteX66" fmla="*/ 790119 w 5050416"/>
                <a:gd name="connsiteY66" fmla="*/ 4116848 h 7831458"/>
                <a:gd name="connsiteX67" fmla="*/ 587006 w 5050416"/>
                <a:gd name="connsiteY67" fmla="*/ 4050812 h 7831458"/>
                <a:gd name="connsiteX68" fmla="*/ 568932 w 5050416"/>
                <a:gd name="connsiteY68" fmla="*/ 4027891 h 7831458"/>
                <a:gd name="connsiteX69" fmla="*/ 576903 w 5050416"/>
                <a:gd name="connsiteY69" fmla="*/ 4016698 h 7831458"/>
                <a:gd name="connsiteX70" fmla="*/ 699891 w 5050416"/>
                <a:gd name="connsiteY70" fmla="*/ 4062394 h 7831458"/>
                <a:gd name="connsiteX71" fmla="*/ 791603 w 5050416"/>
                <a:gd name="connsiteY71" fmla="*/ 4085168 h 7831458"/>
                <a:gd name="connsiteX72" fmla="*/ 1211889 w 5050416"/>
                <a:gd name="connsiteY72" fmla="*/ 4118455 h 7831458"/>
                <a:gd name="connsiteX73" fmla="*/ 1341748 w 5050416"/>
                <a:gd name="connsiteY73" fmla="*/ 3926427 h 7831458"/>
                <a:gd name="connsiteX74" fmla="*/ 1368732 w 5050416"/>
                <a:gd name="connsiteY74" fmla="*/ 3873724 h 7831458"/>
                <a:gd name="connsiteX75" fmla="*/ 1379550 w 5050416"/>
                <a:gd name="connsiteY75" fmla="*/ 3874308 h 7831458"/>
                <a:gd name="connsiteX76" fmla="*/ 1385663 w 5050416"/>
                <a:gd name="connsiteY76" fmla="*/ 3881705 h 7831458"/>
                <a:gd name="connsiteX77" fmla="*/ 1259720 w 5050416"/>
                <a:gd name="connsiteY77" fmla="*/ 4124440 h 7831458"/>
                <a:gd name="connsiteX78" fmla="*/ 1367715 w 5050416"/>
                <a:gd name="connsiteY78" fmla="*/ 4143613 h 7831458"/>
                <a:gd name="connsiteX79" fmla="*/ 1572425 w 5050416"/>
                <a:gd name="connsiteY79" fmla="*/ 3649481 h 7831458"/>
                <a:gd name="connsiteX80" fmla="*/ 583487 w 5050416"/>
                <a:gd name="connsiteY80" fmla="*/ 3307038 h 7831458"/>
                <a:gd name="connsiteX81" fmla="*/ 581225 w 5050416"/>
                <a:gd name="connsiteY81" fmla="*/ 3313836 h 7831458"/>
                <a:gd name="connsiteX82" fmla="*/ 601717 w 5050416"/>
                <a:gd name="connsiteY82" fmla="*/ 3348899 h 7831458"/>
                <a:gd name="connsiteX83" fmla="*/ 562056 w 5050416"/>
                <a:gd name="connsiteY83" fmla="*/ 3679652 h 7831458"/>
                <a:gd name="connsiteX84" fmla="*/ 532629 w 5050416"/>
                <a:gd name="connsiteY84" fmla="*/ 3752210 h 7831458"/>
                <a:gd name="connsiteX85" fmla="*/ 472709 w 5050416"/>
                <a:gd name="connsiteY85" fmla="*/ 3800631 h 7831458"/>
                <a:gd name="connsiteX86" fmla="*/ 439335 w 5050416"/>
                <a:gd name="connsiteY86" fmla="*/ 3789974 h 7831458"/>
                <a:gd name="connsiteX87" fmla="*/ 399017 w 5050416"/>
                <a:gd name="connsiteY87" fmla="*/ 3688120 h 7831458"/>
                <a:gd name="connsiteX88" fmla="*/ 496218 w 5050416"/>
                <a:gd name="connsiteY88" fmla="*/ 3328844 h 7831458"/>
                <a:gd name="connsiteX89" fmla="*/ 402414 w 5050416"/>
                <a:gd name="connsiteY89" fmla="*/ 3395076 h 7831458"/>
                <a:gd name="connsiteX90" fmla="*/ 75393 w 5050416"/>
                <a:gd name="connsiteY90" fmla="*/ 3796494 h 7831458"/>
                <a:gd name="connsiteX91" fmla="*/ 49591 w 5050416"/>
                <a:gd name="connsiteY91" fmla="*/ 3901949 h 7831458"/>
                <a:gd name="connsiteX92" fmla="*/ 495172 w 5050416"/>
                <a:gd name="connsiteY92" fmla="*/ 4790600 h 7831458"/>
                <a:gd name="connsiteX93" fmla="*/ 959878 w 5050416"/>
                <a:gd name="connsiteY93" fmla="*/ 4482363 h 7831458"/>
                <a:gd name="connsiteX94" fmla="*/ 1048762 w 5050416"/>
                <a:gd name="connsiteY94" fmla="*/ 4366932 h 7831458"/>
                <a:gd name="connsiteX95" fmla="*/ 1058145 w 5050416"/>
                <a:gd name="connsiteY95" fmla="*/ 4369706 h 7831458"/>
                <a:gd name="connsiteX96" fmla="*/ 1061352 w 5050416"/>
                <a:gd name="connsiteY96" fmla="*/ 4379585 h 7831458"/>
                <a:gd name="connsiteX97" fmla="*/ 1051234 w 5050416"/>
                <a:gd name="connsiteY97" fmla="*/ 4409416 h 7831458"/>
                <a:gd name="connsiteX98" fmla="*/ 960277 w 5050416"/>
                <a:gd name="connsiteY98" fmla="*/ 4532049 h 7831458"/>
                <a:gd name="connsiteX99" fmla="*/ 514939 w 5050416"/>
                <a:gd name="connsiteY99" fmla="*/ 4816148 h 7831458"/>
                <a:gd name="connsiteX100" fmla="*/ 1171751 w 5050416"/>
                <a:gd name="connsiteY100" fmla="*/ 5566594 h 7831458"/>
                <a:gd name="connsiteX101" fmla="*/ 1385497 w 5050416"/>
                <a:gd name="connsiteY101" fmla="*/ 5297093 h 7831458"/>
                <a:gd name="connsiteX102" fmla="*/ 1412690 w 5050416"/>
                <a:gd name="connsiteY102" fmla="*/ 5287701 h 7831458"/>
                <a:gd name="connsiteX103" fmla="*/ 1415294 w 5050416"/>
                <a:gd name="connsiteY103" fmla="*/ 5292227 h 7831458"/>
                <a:gd name="connsiteX104" fmla="*/ 1278719 w 5050416"/>
                <a:gd name="connsiteY104" fmla="*/ 5672875 h 7831458"/>
                <a:gd name="connsiteX105" fmla="*/ 1445704 w 5050416"/>
                <a:gd name="connsiteY105" fmla="*/ 5841982 h 7831458"/>
                <a:gd name="connsiteX106" fmla="*/ 1611502 w 5050416"/>
                <a:gd name="connsiteY106" fmla="*/ 5553893 h 7831458"/>
                <a:gd name="connsiteX107" fmla="*/ 1639581 w 5050416"/>
                <a:gd name="connsiteY107" fmla="*/ 5540218 h 7831458"/>
                <a:gd name="connsiteX108" fmla="*/ 1643912 w 5050416"/>
                <a:gd name="connsiteY108" fmla="*/ 5552432 h 7831458"/>
                <a:gd name="connsiteX109" fmla="*/ 1644613 w 5050416"/>
                <a:gd name="connsiteY109" fmla="*/ 5557931 h 7831458"/>
                <a:gd name="connsiteX110" fmla="*/ 1644715 w 5050416"/>
                <a:gd name="connsiteY110" fmla="*/ 5551752 h 7831458"/>
                <a:gd name="connsiteX111" fmla="*/ 1550467 w 5050416"/>
                <a:gd name="connsiteY111" fmla="*/ 5950795 h 7831458"/>
                <a:gd name="connsiteX112" fmla="*/ 1670964 w 5050416"/>
                <a:gd name="connsiteY112" fmla="*/ 6092650 h 7831458"/>
                <a:gd name="connsiteX113" fmla="*/ 1811355 w 5050416"/>
                <a:gd name="connsiteY113" fmla="*/ 5857458 h 7831458"/>
                <a:gd name="connsiteX114" fmla="*/ 1838523 w 5050416"/>
                <a:gd name="connsiteY114" fmla="*/ 5847676 h 7831458"/>
                <a:gd name="connsiteX115" fmla="*/ 1694001 w 5050416"/>
                <a:gd name="connsiteY115" fmla="*/ 6119172 h 7831458"/>
                <a:gd name="connsiteX116" fmla="*/ 1880491 w 5050416"/>
                <a:gd name="connsiteY116" fmla="*/ 6380692 h 7831458"/>
                <a:gd name="connsiteX117" fmla="*/ 2527682 w 5050416"/>
                <a:gd name="connsiteY117" fmla="*/ 5624893 h 7831458"/>
                <a:gd name="connsiteX118" fmla="*/ 2667639 w 5050416"/>
                <a:gd name="connsiteY118" fmla="*/ 5359724 h 7831458"/>
                <a:gd name="connsiteX119" fmla="*/ 2696789 w 5050416"/>
                <a:gd name="connsiteY119" fmla="*/ 5331353 h 7831458"/>
                <a:gd name="connsiteX120" fmla="*/ 2702483 w 5050416"/>
                <a:gd name="connsiteY120" fmla="*/ 5345562 h 7831458"/>
                <a:gd name="connsiteX121" fmla="*/ 2632260 w 5050416"/>
                <a:gd name="connsiteY121" fmla="*/ 5501044 h 7831458"/>
                <a:gd name="connsiteX122" fmla="*/ 1952850 w 5050416"/>
                <a:gd name="connsiteY122" fmla="*/ 6346773 h 7831458"/>
                <a:gd name="connsiteX123" fmla="*/ 2256527 w 5050416"/>
                <a:gd name="connsiteY123" fmla="*/ 6158687 h 7831458"/>
                <a:gd name="connsiteX124" fmla="*/ 2616493 w 5050416"/>
                <a:gd name="connsiteY124" fmla="*/ 5888213 h 7831458"/>
                <a:gd name="connsiteX125" fmla="*/ 2661994 w 5050416"/>
                <a:gd name="connsiteY125" fmla="*/ 5888797 h 7831458"/>
                <a:gd name="connsiteX126" fmla="*/ 2670997 w 5050416"/>
                <a:gd name="connsiteY126" fmla="*/ 5908652 h 7831458"/>
                <a:gd name="connsiteX127" fmla="*/ 2092744 w 5050416"/>
                <a:gd name="connsiteY127" fmla="*/ 6760026 h 7831458"/>
                <a:gd name="connsiteX128" fmla="*/ 2195531 w 5050416"/>
                <a:gd name="connsiteY128" fmla="*/ 6995316 h 7831458"/>
                <a:gd name="connsiteX129" fmla="*/ 2434101 w 5050416"/>
                <a:gd name="connsiteY129" fmla="*/ 7762940 h 7831458"/>
                <a:gd name="connsiteX130" fmla="*/ 2426266 w 5050416"/>
                <a:gd name="connsiteY130" fmla="*/ 7767125 h 7831458"/>
                <a:gd name="connsiteX131" fmla="*/ 2411083 w 5050416"/>
                <a:gd name="connsiteY131" fmla="*/ 7736369 h 7831458"/>
                <a:gd name="connsiteX132" fmla="*/ 2382858 w 5050416"/>
                <a:gd name="connsiteY132" fmla="*/ 7629504 h 7831458"/>
                <a:gd name="connsiteX133" fmla="*/ 2272926 w 5050416"/>
                <a:gd name="connsiteY133" fmla="*/ 7289441 h 7831458"/>
                <a:gd name="connsiteX134" fmla="*/ 1937438 w 5050416"/>
                <a:gd name="connsiteY134" fmla="*/ 6536319 h 7831458"/>
                <a:gd name="connsiteX135" fmla="*/ 1616456 w 5050416"/>
                <a:gd name="connsiteY135" fmla="*/ 6076396 h 7831458"/>
                <a:gd name="connsiteX136" fmla="*/ 1059960 w 5050416"/>
                <a:gd name="connsiteY136" fmla="*/ 5496566 h 7831458"/>
                <a:gd name="connsiteX137" fmla="*/ 585959 w 5050416"/>
                <a:gd name="connsiteY137" fmla="*/ 4953964 h 7831458"/>
                <a:gd name="connsiteX138" fmla="*/ 17113 w 5050416"/>
                <a:gd name="connsiteY138" fmla="*/ 3927449 h 7831458"/>
                <a:gd name="connsiteX139" fmla="*/ 101102 w 5050416"/>
                <a:gd name="connsiteY139" fmla="*/ 3444241 h 7831458"/>
                <a:gd name="connsiteX140" fmla="*/ 107895 w 5050416"/>
                <a:gd name="connsiteY140" fmla="*/ 3366997 h 7831458"/>
                <a:gd name="connsiteX141" fmla="*/ 70380 w 5050416"/>
                <a:gd name="connsiteY141" fmla="*/ 2769025 h 7831458"/>
                <a:gd name="connsiteX142" fmla="*/ 261021 w 5050416"/>
                <a:gd name="connsiteY142" fmla="*/ 2385174 h 7831458"/>
                <a:gd name="connsiteX143" fmla="*/ 125857 w 5050416"/>
                <a:gd name="connsiteY143" fmla="*/ 2208850 h 7831458"/>
                <a:gd name="connsiteX144" fmla="*/ 12908 w 5050416"/>
                <a:gd name="connsiteY144" fmla="*/ 1733278 h 7831458"/>
                <a:gd name="connsiteX145" fmla="*/ 177426 w 5050416"/>
                <a:gd name="connsiteY145" fmla="*/ 1488990 h 7831458"/>
                <a:gd name="connsiteX146" fmla="*/ 718349 w 5050416"/>
                <a:gd name="connsiteY146" fmla="*/ 1503244 h 783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5050416" h="7831458">
                  <a:moveTo>
                    <a:pt x="718349" y="1503244"/>
                  </a:moveTo>
                  <a:cubicBezTo>
                    <a:pt x="630745" y="1345451"/>
                    <a:pt x="513504" y="1123739"/>
                    <a:pt x="461005" y="952675"/>
                  </a:cubicBezTo>
                  <a:cubicBezTo>
                    <a:pt x="453633" y="928645"/>
                    <a:pt x="447555" y="903861"/>
                    <a:pt x="447574" y="878575"/>
                  </a:cubicBezTo>
                  <a:cubicBezTo>
                    <a:pt x="447652" y="771889"/>
                    <a:pt x="505450" y="522657"/>
                    <a:pt x="555686" y="429043"/>
                  </a:cubicBezTo>
                  <a:cubicBezTo>
                    <a:pt x="618131" y="312663"/>
                    <a:pt x="736608" y="238947"/>
                    <a:pt x="829624" y="149303"/>
                  </a:cubicBezTo>
                  <a:cubicBezTo>
                    <a:pt x="864886" y="115316"/>
                    <a:pt x="896158" y="72755"/>
                    <a:pt x="935828" y="44063"/>
                  </a:cubicBezTo>
                  <a:cubicBezTo>
                    <a:pt x="957776" y="28189"/>
                    <a:pt x="983957" y="15113"/>
                    <a:pt x="1009997" y="7774"/>
                  </a:cubicBezTo>
                  <a:cubicBezTo>
                    <a:pt x="1059512" y="-6173"/>
                    <a:pt x="1113704" y="-1920"/>
                    <a:pt x="1158110" y="25137"/>
                  </a:cubicBezTo>
                  <a:cubicBezTo>
                    <a:pt x="1230079" y="68983"/>
                    <a:pt x="1250932" y="150607"/>
                    <a:pt x="1268840" y="226839"/>
                  </a:cubicBezTo>
                  <a:cubicBezTo>
                    <a:pt x="1304949" y="192225"/>
                    <a:pt x="1465311" y="99690"/>
                    <a:pt x="1515337" y="75315"/>
                  </a:cubicBezTo>
                  <a:cubicBezTo>
                    <a:pt x="1685198" y="-7453"/>
                    <a:pt x="1869230" y="1647"/>
                    <a:pt x="2044011" y="62604"/>
                  </a:cubicBezTo>
                  <a:cubicBezTo>
                    <a:pt x="2153505" y="44403"/>
                    <a:pt x="2334486" y="159226"/>
                    <a:pt x="2419356" y="219783"/>
                  </a:cubicBezTo>
                  <a:cubicBezTo>
                    <a:pt x="2501987" y="278803"/>
                    <a:pt x="2579119" y="346075"/>
                    <a:pt x="2659902" y="407742"/>
                  </a:cubicBezTo>
                  <a:cubicBezTo>
                    <a:pt x="2721364" y="376072"/>
                    <a:pt x="2777522" y="332839"/>
                    <a:pt x="2838449" y="299514"/>
                  </a:cubicBezTo>
                  <a:cubicBezTo>
                    <a:pt x="2987799" y="217836"/>
                    <a:pt x="3156176" y="184716"/>
                    <a:pt x="3323044" y="161343"/>
                  </a:cubicBezTo>
                  <a:cubicBezTo>
                    <a:pt x="3544854" y="150841"/>
                    <a:pt x="3713668" y="186692"/>
                    <a:pt x="3882338" y="339272"/>
                  </a:cubicBezTo>
                  <a:cubicBezTo>
                    <a:pt x="3884868" y="341569"/>
                    <a:pt x="3887399" y="343900"/>
                    <a:pt x="3889881" y="346261"/>
                  </a:cubicBezTo>
                  <a:cubicBezTo>
                    <a:pt x="3938690" y="298122"/>
                    <a:pt x="4010129" y="278545"/>
                    <a:pt x="4077674" y="279328"/>
                  </a:cubicBezTo>
                  <a:cubicBezTo>
                    <a:pt x="4128966" y="279922"/>
                    <a:pt x="4179820" y="294273"/>
                    <a:pt x="4215539" y="332839"/>
                  </a:cubicBezTo>
                  <a:cubicBezTo>
                    <a:pt x="4298657" y="422585"/>
                    <a:pt x="4281722" y="702130"/>
                    <a:pt x="4304059" y="833245"/>
                  </a:cubicBezTo>
                  <a:cubicBezTo>
                    <a:pt x="4324449" y="952904"/>
                    <a:pt x="4360898" y="1083377"/>
                    <a:pt x="4411071" y="1194549"/>
                  </a:cubicBezTo>
                  <a:cubicBezTo>
                    <a:pt x="4454771" y="1313795"/>
                    <a:pt x="4521051" y="1436613"/>
                    <a:pt x="4530443" y="1564886"/>
                  </a:cubicBezTo>
                  <a:cubicBezTo>
                    <a:pt x="4547621" y="1798741"/>
                    <a:pt x="4464357" y="2020837"/>
                    <a:pt x="4442848" y="2251383"/>
                  </a:cubicBezTo>
                  <a:cubicBezTo>
                    <a:pt x="4433796" y="2357494"/>
                    <a:pt x="4431753" y="2464088"/>
                    <a:pt x="4436668" y="2570471"/>
                  </a:cubicBezTo>
                  <a:cubicBezTo>
                    <a:pt x="4440463" y="2662831"/>
                    <a:pt x="4451802" y="2760305"/>
                    <a:pt x="4439199" y="2852119"/>
                  </a:cubicBezTo>
                  <a:cubicBezTo>
                    <a:pt x="4428541" y="2929786"/>
                    <a:pt x="4392870" y="3003400"/>
                    <a:pt x="4360217" y="3073889"/>
                  </a:cubicBezTo>
                  <a:cubicBezTo>
                    <a:pt x="4163469" y="3498433"/>
                    <a:pt x="4005409" y="3902825"/>
                    <a:pt x="3947061" y="4369998"/>
                  </a:cubicBezTo>
                  <a:cubicBezTo>
                    <a:pt x="3924481" y="4550444"/>
                    <a:pt x="3916840" y="4727191"/>
                    <a:pt x="3935673" y="4908415"/>
                  </a:cubicBezTo>
                  <a:cubicBezTo>
                    <a:pt x="3954896" y="5093240"/>
                    <a:pt x="4003024" y="5277336"/>
                    <a:pt x="4044048" y="5458317"/>
                  </a:cubicBezTo>
                  <a:cubicBezTo>
                    <a:pt x="4089256" y="5657838"/>
                    <a:pt x="4123272" y="5866898"/>
                    <a:pt x="4194175" y="6059169"/>
                  </a:cubicBezTo>
                  <a:cubicBezTo>
                    <a:pt x="4226927" y="6147932"/>
                    <a:pt x="4268339" y="6233435"/>
                    <a:pt x="4307709" y="6319424"/>
                  </a:cubicBezTo>
                  <a:cubicBezTo>
                    <a:pt x="4375789" y="6468481"/>
                    <a:pt x="4445330" y="6616906"/>
                    <a:pt x="4516233" y="6764650"/>
                  </a:cubicBezTo>
                  <a:cubicBezTo>
                    <a:pt x="4549422" y="6834969"/>
                    <a:pt x="4580810" y="6906115"/>
                    <a:pt x="4614631" y="6976143"/>
                  </a:cubicBezTo>
                  <a:cubicBezTo>
                    <a:pt x="4627041" y="7001740"/>
                    <a:pt x="4639061" y="7033517"/>
                    <a:pt x="4655023" y="7056778"/>
                  </a:cubicBezTo>
                  <a:cubicBezTo>
                    <a:pt x="4732836" y="7225301"/>
                    <a:pt x="4813958" y="7393922"/>
                    <a:pt x="4903306" y="7556605"/>
                  </a:cubicBezTo>
                  <a:cubicBezTo>
                    <a:pt x="4932747" y="7610136"/>
                    <a:pt x="4963065" y="7663227"/>
                    <a:pt x="4994258" y="7715736"/>
                  </a:cubicBezTo>
                  <a:cubicBezTo>
                    <a:pt x="5010999" y="7743377"/>
                    <a:pt x="5033919" y="7771359"/>
                    <a:pt x="5046328" y="7801190"/>
                  </a:cubicBezTo>
                  <a:cubicBezTo>
                    <a:pt x="5051049" y="7812480"/>
                    <a:pt x="5052120" y="7818174"/>
                    <a:pt x="5047205" y="7829658"/>
                  </a:cubicBezTo>
                  <a:lnTo>
                    <a:pt x="5038688" y="7831459"/>
                  </a:lnTo>
                  <a:cubicBezTo>
                    <a:pt x="4965109" y="7781286"/>
                    <a:pt x="4661252" y="7139945"/>
                    <a:pt x="4604704" y="7023736"/>
                  </a:cubicBezTo>
                  <a:cubicBezTo>
                    <a:pt x="4494188" y="7073422"/>
                    <a:pt x="3826325" y="6775502"/>
                    <a:pt x="3694252" y="6704647"/>
                  </a:cubicBezTo>
                  <a:cubicBezTo>
                    <a:pt x="3625684" y="6667857"/>
                    <a:pt x="3556192" y="6630921"/>
                    <a:pt x="3489863" y="6590287"/>
                  </a:cubicBezTo>
                  <a:cubicBezTo>
                    <a:pt x="3448548" y="6564933"/>
                    <a:pt x="3405334" y="6530625"/>
                    <a:pt x="3361683" y="6510381"/>
                  </a:cubicBezTo>
                  <a:cubicBezTo>
                    <a:pt x="3355162" y="6507364"/>
                    <a:pt x="3348836" y="6506341"/>
                    <a:pt x="3341828" y="6505222"/>
                  </a:cubicBezTo>
                  <a:cubicBezTo>
                    <a:pt x="3353507" y="6596321"/>
                    <a:pt x="3459108" y="7085344"/>
                    <a:pt x="3427379" y="7132305"/>
                  </a:cubicBezTo>
                  <a:cubicBezTo>
                    <a:pt x="3424605" y="7131234"/>
                    <a:pt x="3421637" y="7130602"/>
                    <a:pt x="3419107" y="7129141"/>
                  </a:cubicBezTo>
                  <a:cubicBezTo>
                    <a:pt x="3408935" y="7123205"/>
                    <a:pt x="3407621" y="7104518"/>
                    <a:pt x="3406454" y="7094347"/>
                  </a:cubicBezTo>
                  <a:cubicBezTo>
                    <a:pt x="3382365" y="6880956"/>
                    <a:pt x="3339249" y="6672675"/>
                    <a:pt x="3302070" y="6461571"/>
                  </a:cubicBezTo>
                  <a:cubicBezTo>
                    <a:pt x="3300464" y="6461230"/>
                    <a:pt x="3298858" y="6461036"/>
                    <a:pt x="3297301" y="6460549"/>
                  </a:cubicBezTo>
                  <a:cubicBezTo>
                    <a:pt x="3278078" y="6454953"/>
                    <a:pt x="3256715" y="6433541"/>
                    <a:pt x="3241386" y="6421082"/>
                  </a:cubicBezTo>
                  <a:cubicBezTo>
                    <a:pt x="3143766" y="6342101"/>
                    <a:pt x="3056220" y="6251781"/>
                    <a:pt x="2999770" y="6138443"/>
                  </a:cubicBezTo>
                  <a:cubicBezTo>
                    <a:pt x="2782778" y="5702950"/>
                    <a:pt x="3028141" y="5353154"/>
                    <a:pt x="3164838" y="4947151"/>
                  </a:cubicBezTo>
                  <a:cubicBezTo>
                    <a:pt x="3081379" y="4938976"/>
                    <a:pt x="3002787" y="4921408"/>
                    <a:pt x="2925606" y="4888025"/>
                  </a:cubicBezTo>
                  <a:cubicBezTo>
                    <a:pt x="2688856" y="4785782"/>
                    <a:pt x="2463251" y="4577744"/>
                    <a:pt x="2366458" y="4335301"/>
                  </a:cubicBezTo>
                  <a:cubicBezTo>
                    <a:pt x="2353319" y="4372870"/>
                    <a:pt x="2340034" y="4403138"/>
                    <a:pt x="2306651" y="4427616"/>
                  </a:cubicBezTo>
                  <a:cubicBezTo>
                    <a:pt x="2274094" y="4451510"/>
                    <a:pt x="2232389" y="4460561"/>
                    <a:pt x="2193225" y="4467277"/>
                  </a:cubicBezTo>
                  <a:cubicBezTo>
                    <a:pt x="2001669" y="4499979"/>
                    <a:pt x="1779222" y="4436375"/>
                    <a:pt x="1612587" y="4342600"/>
                  </a:cubicBezTo>
                  <a:cubicBezTo>
                    <a:pt x="1542890" y="4303377"/>
                    <a:pt x="1381195" y="4183372"/>
                    <a:pt x="1324093" y="4167167"/>
                  </a:cubicBezTo>
                  <a:cubicBezTo>
                    <a:pt x="1222522" y="4138309"/>
                    <a:pt x="1100590" y="4146874"/>
                    <a:pt x="995349" y="4141910"/>
                  </a:cubicBezTo>
                  <a:cubicBezTo>
                    <a:pt x="937629" y="4139137"/>
                    <a:pt x="880969" y="4131156"/>
                    <a:pt x="823945" y="4122347"/>
                  </a:cubicBezTo>
                  <a:cubicBezTo>
                    <a:pt x="809993" y="4142981"/>
                    <a:pt x="794878" y="4160646"/>
                    <a:pt x="777150" y="4178117"/>
                  </a:cubicBezTo>
                  <a:cubicBezTo>
                    <a:pt x="692665" y="4261137"/>
                    <a:pt x="604573" y="4315981"/>
                    <a:pt x="493303" y="4355983"/>
                  </a:cubicBezTo>
                  <a:cubicBezTo>
                    <a:pt x="463555" y="4366689"/>
                    <a:pt x="425627" y="4379974"/>
                    <a:pt x="393747" y="4378417"/>
                  </a:cubicBezTo>
                  <a:cubicBezTo>
                    <a:pt x="380072" y="4377736"/>
                    <a:pt x="370252" y="4375887"/>
                    <a:pt x="360762" y="4365910"/>
                  </a:cubicBezTo>
                  <a:lnTo>
                    <a:pt x="365430" y="4354961"/>
                  </a:lnTo>
                  <a:cubicBezTo>
                    <a:pt x="378997" y="4346056"/>
                    <a:pt x="391343" y="4347467"/>
                    <a:pt x="406740" y="4346201"/>
                  </a:cubicBezTo>
                  <a:cubicBezTo>
                    <a:pt x="544663" y="4334863"/>
                    <a:pt x="703400" y="4218848"/>
                    <a:pt x="790119" y="4116848"/>
                  </a:cubicBezTo>
                  <a:cubicBezTo>
                    <a:pt x="722179" y="4102736"/>
                    <a:pt x="647612" y="4086093"/>
                    <a:pt x="587006" y="4050812"/>
                  </a:cubicBezTo>
                  <a:cubicBezTo>
                    <a:pt x="575750" y="4044242"/>
                    <a:pt x="572027" y="4040349"/>
                    <a:pt x="568932" y="4027891"/>
                  </a:cubicBezTo>
                  <a:lnTo>
                    <a:pt x="576903" y="4016698"/>
                  </a:lnTo>
                  <a:cubicBezTo>
                    <a:pt x="603600" y="4016358"/>
                    <a:pt x="670673" y="4052612"/>
                    <a:pt x="699891" y="4062394"/>
                  </a:cubicBezTo>
                  <a:cubicBezTo>
                    <a:pt x="729756" y="4072370"/>
                    <a:pt x="760750" y="4079037"/>
                    <a:pt x="791603" y="4085168"/>
                  </a:cubicBezTo>
                  <a:cubicBezTo>
                    <a:pt x="930271" y="4112712"/>
                    <a:pt x="1070929" y="4116605"/>
                    <a:pt x="1211889" y="4118455"/>
                  </a:cubicBezTo>
                  <a:cubicBezTo>
                    <a:pt x="1279045" y="4069012"/>
                    <a:pt x="1310170" y="4001223"/>
                    <a:pt x="1341748" y="3926427"/>
                  </a:cubicBezTo>
                  <a:cubicBezTo>
                    <a:pt x="1349130" y="3908908"/>
                    <a:pt x="1355374" y="3887350"/>
                    <a:pt x="1368732" y="3873724"/>
                  </a:cubicBezTo>
                  <a:lnTo>
                    <a:pt x="1379550" y="3874308"/>
                  </a:lnTo>
                  <a:lnTo>
                    <a:pt x="1385663" y="3881705"/>
                  </a:lnTo>
                  <a:cubicBezTo>
                    <a:pt x="1388572" y="3944286"/>
                    <a:pt x="1300846" y="4075630"/>
                    <a:pt x="1259720" y="4124440"/>
                  </a:cubicBezTo>
                  <a:cubicBezTo>
                    <a:pt x="1296841" y="4127944"/>
                    <a:pt x="1331660" y="4134173"/>
                    <a:pt x="1367715" y="4143613"/>
                  </a:cubicBezTo>
                  <a:cubicBezTo>
                    <a:pt x="1497010" y="3968375"/>
                    <a:pt x="1491959" y="3836253"/>
                    <a:pt x="1572425" y="3649481"/>
                  </a:cubicBezTo>
                  <a:cubicBezTo>
                    <a:pt x="1276446" y="3518273"/>
                    <a:pt x="916961" y="3269100"/>
                    <a:pt x="583487" y="3307038"/>
                  </a:cubicBezTo>
                  <a:lnTo>
                    <a:pt x="581225" y="3313836"/>
                  </a:lnTo>
                  <a:cubicBezTo>
                    <a:pt x="588033" y="3324270"/>
                    <a:pt x="597979" y="3337039"/>
                    <a:pt x="601717" y="3348899"/>
                  </a:cubicBezTo>
                  <a:cubicBezTo>
                    <a:pt x="613362" y="3385844"/>
                    <a:pt x="574256" y="3632302"/>
                    <a:pt x="562056" y="3679652"/>
                  </a:cubicBezTo>
                  <a:cubicBezTo>
                    <a:pt x="555515" y="3705006"/>
                    <a:pt x="546673" y="3729971"/>
                    <a:pt x="532629" y="3752210"/>
                  </a:cubicBezTo>
                  <a:cubicBezTo>
                    <a:pt x="520346" y="3771676"/>
                    <a:pt x="497372" y="3797954"/>
                    <a:pt x="472709" y="3800631"/>
                  </a:cubicBezTo>
                  <a:cubicBezTo>
                    <a:pt x="459000" y="3802139"/>
                    <a:pt x="449847" y="3798733"/>
                    <a:pt x="439335" y="3789974"/>
                  </a:cubicBezTo>
                  <a:cubicBezTo>
                    <a:pt x="413533" y="3768415"/>
                    <a:pt x="403329" y="3720335"/>
                    <a:pt x="399017" y="3688120"/>
                  </a:cubicBezTo>
                  <a:cubicBezTo>
                    <a:pt x="382793" y="3566898"/>
                    <a:pt x="422064" y="3425535"/>
                    <a:pt x="496218" y="3328844"/>
                  </a:cubicBezTo>
                  <a:cubicBezTo>
                    <a:pt x="463244" y="3348101"/>
                    <a:pt x="431963" y="3370929"/>
                    <a:pt x="402414" y="3395076"/>
                  </a:cubicBezTo>
                  <a:cubicBezTo>
                    <a:pt x="304721" y="3474928"/>
                    <a:pt x="126188" y="3683400"/>
                    <a:pt x="75393" y="3796494"/>
                  </a:cubicBezTo>
                  <a:cubicBezTo>
                    <a:pt x="60419" y="3829878"/>
                    <a:pt x="53119" y="3865743"/>
                    <a:pt x="49591" y="3901949"/>
                  </a:cubicBezTo>
                  <a:cubicBezTo>
                    <a:pt x="21901" y="4186584"/>
                    <a:pt x="321394" y="4576819"/>
                    <a:pt x="495172" y="4790600"/>
                  </a:cubicBezTo>
                  <a:cubicBezTo>
                    <a:pt x="687813" y="4730110"/>
                    <a:pt x="840087" y="4652930"/>
                    <a:pt x="959878" y="4482363"/>
                  </a:cubicBezTo>
                  <a:cubicBezTo>
                    <a:pt x="983271" y="4449077"/>
                    <a:pt x="1014114" y="4385862"/>
                    <a:pt x="1048762" y="4366932"/>
                  </a:cubicBezTo>
                  <a:lnTo>
                    <a:pt x="1058145" y="4369706"/>
                  </a:lnTo>
                  <a:lnTo>
                    <a:pt x="1061352" y="4379585"/>
                  </a:lnTo>
                  <a:cubicBezTo>
                    <a:pt x="1059376" y="4390583"/>
                    <a:pt x="1056583" y="4399537"/>
                    <a:pt x="1051234" y="4409416"/>
                  </a:cubicBezTo>
                  <a:cubicBezTo>
                    <a:pt x="1028046" y="4452143"/>
                    <a:pt x="991568" y="4494967"/>
                    <a:pt x="960277" y="4532049"/>
                  </a:cubicBezTo>
                  <a:cubicBezTo>
                    <a:pt x="835527" y="4679890"/>
                    <a:pt x="700217" y="4764419"/>
                    <a:pt x="514939" y="4816148"/>
                  </a:cubicBezTo>
                  <a:cubicBezTo>
                    <a:pt x="725532" y="5072266"/>
                    <a:pt x="938076" y="5331109"/>
                    <a:pt x="1171751" y="5566594"/>
                  </a:cubicBezTo>
                  <a:cubicBezTo>
                    <a:pt x="1227991" y="5476955"/>
                    <a:pt x="1302000" y="5362157"/>
                    <a:pt x="1385497" y="5297093"/>
                  </a:cubicBezTo>
                  <a:cubicBezTo>
                    <a:pt x="1395040" y="5289647"/>
                    <a:pt x="1400383" y="5286144"/>
                    <a:pt x="1412690" y="5287701"/>
                  </a:cubicBezTo>
                  <a:cubicBezTo>
                    <a:pt x="1413561" y="5289210"/>
                    <a:pt x="1414622" y="5290621"/>
                    <a:pt x="1415294" y="5292227"/>
                  </a:cubicBezTo>
                  <a:cubicBezTo>
                    <a:pt x="1429401" y="5326097"/>
                    <a:pt x="1303099" y="5621098"/>
                    <a:pt x="1278719" y="5672875"/>
                  </a:cubicBezTo>
                  <a:cubicBezTo>
                    <a:pt x="1326623" y="5734533"/>
                    <a:pt x="1389341" y="5788014"/>
                    <a:pt x="1445704" y="5841982"/>
                  </a:cubicBezTo>
                  <a:cubicBezTo>
                    <a:pt x="1488406" y="5759886"/>
                    <a:pt x="1546083" y="5616134"/>
                    <a:pt x="1611502" y="5553893"/>
                  </a:cubicBezTo>
                  <a:cubicBezTo>
                    <a:pt x="1620772" y="5545084"/>
                    <a:pt x="1626339" y="5539537"/>
                    <a:pt x="1639581" y="5540218"/>
                  </a:cubicBezTo>
                  <a:cubicBezTo>
                    <a:pt x="1643498" y="5547517"/>
                    <a:pt x="1642681" y="5544500"/>
                    <a:pt x="1643912" y="5552432"/>
                  </a:cubicBezTo>
                  <a:cubicBezTo>
                    <a:pt x="1644189" y="5554282"/>
                    <a:pt x="1644379" y="5556082"/>
                    <a:pt x="1644613" y="5557931"/>
                  </a:cubicBezTo>
                  <a:lnTo>
                    <a:pt x="1644715" y="5551752"/>
                  </a:lnTo>
                  <a:cubicBezTo>
                    <a:pt x="1649377" y="5599831"/>
                    <a:pt x="1573223" y="5902277"/>
                    <a:pt x="1550467" y="5950795"/>
                  </a:cubicBezTo>
                  <a:cubicBezTo>
                    <a:pt x="1591316" y="5997561"/>
                    <a:pt x="1632199" y="6044132"/>
                    <a:pt x="1670964" y="6092650"/>
                  </a:cubicBezTo>
                  <a:cubicBezTo>
                    <a:pt x="1693929" y="6050945"/>
                    <a:pt x="1786312" y="5879940"/>
                    <a:pt x="1811355" y="5857458"/>
                  </a:cubicBezTo>
                  <a:cubicBezTo>
                    <a:pt x="1820182" y="5849574"/>
                    <a:pt x="1827034" y="5847044"/>
                    <a:pt x="1838523" y="5847676"/>
                  </a:cubicBezTo>
                  <a:cubicBezTo>
                    <a:pt x="1848485" y="5882860"/>
                    <a:pt x="1718207" y="6072406"/>
                    <a:pt x="1694001" y="6119172"/>
                  </a:cubicBezTo>
                  <a:lnTo>
                    <a:pt x="1880491" y="6380692"/>
                  </a:lnTo>
                  <a:cubicBezTo>
                    <a:pt x="2126414" y="6161266"/>
                    <a:pt x="2357358" y="5908262"/>
                    <a:pt x="2527682" y="5624893"/>
                  </a:cubicBezTo>
                  <a:cubicBezTo>
                    <a:pt x="2579363" y="5538953"/>
                    <a:pt x="2615861" y="5444448"/>
                    <a:pt x="2667639" y="5359724"/>
                  </a:cubicBezTo>
                  <a:cubicBezTo>
                    <a:pt x="2675230" y="5347266"/>
                    <a:pt x="2682092" y="5334954"/>
                    <a:pt x="2696789" y="5331353"/>
                  </a:cubicBezTo>
                  <a:cubicBezTo>
                    <a:pt x="2700585" y="5336949"/>
                    <a:pt x="2703261" y="5338311"/>
                    <a:pt x="2702483" y="5345562"/>
                  </a:cubicBezTo>
                  <a:cubicBezTo>
                    <a:pt x="2698005" y="5386781"/>
                    <a:pt x="2653137" y="5461529"/>
                    <a:pt x="2632260" y="5501044"/>
                  </a:cubicBezTo>
                  <a:cubicBezTo>
                    <a:pt x="2459017" y="5829232"/>
                    <a:pt x="2228010" y="6099901"/>
                    <a:pt x="1952850" y="6346773"/>
                  </a:cubicBezTo>
                  <a:cubicBezTo>
                    <a:pt x="2059399" y="6296989"/>
                    <a:pt x="2163374" y="6230515"/>
                    <a:pt x="2256527" y="6158687"/>
                  </a:cubicBezTo>
                  <a:cubicBezTo>
                    <a:pt x="2354730" y="6082966"/>
                    <a:pt x="2506172" y="5926415"/>
                    <a:pt x="2616493" y="5888213"/>
                  </a:cubicBezTo>
                  <a:cubicBezTo>
                    <a:pt x="2633526" y="5882276"/>
                    <a:pt x="2645594" y="5880913"/>
                    <a:pt x="2661994" y="5888797"/>
                  </a:cubicBezTo>
                  <a:cubicBezTo>
                    <a:pt x="2666130" y="5895123"/>
                    <a:pt x="2669926" y="5900963"/>
                    <a:pt x="2670997" y="5908652"/>
                  </a:cubicBezTo>
                  <a:cubicBezTo>
                    <a:pt x="2688516" y="6031675"/>
                    <a:pt x="2196037" y="6624449"/>
                    <a:pt x="2092744" y="6760026"/>
                  </a:cubicBezTo>
                  <a:cubicBezTo>
                    <a:pt x="2121246" y="6840030"/>
                    <a:pt x="2163583" y="6916383"/>
                    <a:pt x="2195531" y="6995316"/>
                  </a:cubicBezTo>
                  <a:cubicBezTo>
                    <a:pt x="2238716" y="7101987"/>
                    <a:pt x="2456146" y="7685613"/>
                    <a:pt x="2434101" y="7762940"/>
                  </a:cubicBezTo>
                  <a:lnTo>
                    <a:pt x="2426266" y="7767125"/>
                  </a:lnTo>
                  <a:cubicBezTo>
                    <a:pt x="2418188" y="7758317"/>
                    <a:pt x="2414927" y="7747465"/>
                    <a:pt x="2411083" y="7736369"/>
                  </a:cubicBezTo>
                  <a:cubicBezTo>
                    <a:pt x="2399160" y="7701623"/>
                    <a:pt x="2393613" y="7664639"/>
                    <a:pt x="2382858" y="7629504"/>
                  </a:cubicBezTo>
                  <a:cubicBezTo>
                    <a:pt x="2347382" y="7515776"/>
                    <a:pt x="2310738" y="7402438"/>
                    <a:pt x="2272926" y="7289441"/>
                  </a:cubicBezTo>
                  <a:cubicBezTo>
                    <a:pt x="2183034" y="7029138"/>
                    <a:pt x="2075380" y="6775015"/>
                    <a:pt x="1937438" y="6536319"/>
                  </a:cubicBezTo>
                  <a:cubicBezTo>
                    <a:pt x="1843862" y="6374073"/>
                    <a:pt x="1736471" y="6220198"/>
                    <a:pt x="1616456" y="6076396"/>
                  </a:cubicBezTo>
                  <a:cubicBezTo>
                    <a:pt x="1443193" y="5872641"/>
                    <a:pt x="1244489" y="5690200"/>
                    <a:pt x="1059960" y="5496566"/>
                  </a:cubicBezTo>
                  <a:cubicBezTo>
                    <a:pt x="894732" y="5323128"/>
                    <a:pt x="739358" y="5137914"/>
                    <a:pt x="585959" y="4953964"/>
                  </a:cubicBezTo>
                  <a:cubicBezTo>
                    <a:pt x="386228" y="4714490"/>
                    <a:pt x="1672" y="4252572"/>
                    <a:pt x="17113" y="3927449"/>
                  </a:cubicBezTo>
                  <a:cubicBezTo>
                    <a:pt x="24373" y="3774596"/>
                    <a:pt x="86629" y="3605294"/>
                    <a:pt x="101102" y="3444241"/>
                  </a:cubicBezTo>
                  <a:cubicBezTo>
                    <a:pt x="107457" y="3421929"/>
                    <a:pt x="106479" y="3390540"/>
                    <a:pt x="107895" y="3366997"/>
                  </a:cubicBezTo>
                  <a:cubicBezTo>
                    <a:pt x="120129" y="3163718"/>
                    <a:pt x="55134" y="2955763"/>
                    <a:pt x="70380" y="2769025"/>
                  </a:cubicBezTo>
                  <a:cubicBezTo>
                    <a:pt x="82833" y="2616478"/>
                    <a:pt x="144632" y="2484643"/>
                    <a:pt x="261021" y="2385174"/>
                  </a:cubicBezTo>
                  <a:cubicBezTo>
                    <a:pt x="208489" y="2333303"/>
                    <a:pt x="164044" y="2271836"/>
                    <a:pt x="125857" y="2208850"/>
                  </a:cubicBezTo>
                  <a:cubicBezTo>
                    <a:pt x="39897" y="2067078"/>
                    <a:pt x="-29755" y="1901081"/>
                    <a:pt x="12908" y="1733278"/>
                  </a:cubicBezTo>
                  <a:cubicBezTo>
                    <a:pt x="36807" y="1639274"/>
                    <a:pt x="91092" y="1538793"/>
                    <a:pt x="177426" y="1488990"/>
                  </a:cubicBezTo>
                  <a:cubicBezTo>
                    <a:pt x="308872" y="1413162"/>
                    <a:pt x="575424" y="1467388"/>
                    <a:pt x="718349" y="1503244"/>
                  </a:cubicBezTo>
                  <a:close/>
                </a:path>
              </a:pathLst>
            </a:custGeom>
            <a:solidFill>
              <a:srgbClr val="000000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 67">
              <a:extLst>
                <a:ext uri="{FF2B5EF4-FFF2-40B4-BE49-F238E27FC236}">
                  <a16:creationId xmlns="" xmlns:a16="http://schemas.microsoft.com/office/drawing/2014/main" id="{22890FA0-08CA-0AD7-43AE-78C8EF2EF31F}"/>
                </a:ext>
              </a:extLst>
            </p:cNvPr>
            <p:cNvSpPr/>
            <p:nvPr/>
          </p:nvSpPr>
          <p:spPr>
            <a:xfrm>
              <a:off x="14538461" y="4075104"/>
              <a:ext cx="140088" cy="172698"/>
            </a:xfrm>
            <a:custGeom>
              <a:avLst/>
              <a:gdLst>
                <a:gd name="connsiteX0" fmla="*/ 136565 w 140088"/>
                <a:gd name="connsiteY0" fmla="*/ 0 h 172698"/>
                <a:gd name="connsiteX1" fmla="*/ 140089 w 140088"/>
                <a:gd name="connsiteY1" fmla="*/ 6808 h 172698"/>
                <a:gd name="connsiteX2" fmla="*/ 128064 w 140088"/>
                <a:gd name="connsiteY2" fmla="*/ 40425 h 172698"/>
                <a:gd name="connsiteX3" fmla="*/ 9801 w 140088"/>
                <a:gd name="connsiteY3" fmla="*/ 172698 h 172698"/>
                <a:gd name="connsiteX4" fmla="*/ 0 w 140088"/>
                <a:gd name="connsiteY4" fmla="*/ 141320 h 172698"/>
                <a:gd name="connsiteX5" fmla="*/ 136565 w 140088"/>
                <a:gd name="connsiteY5" fmla="*/ 0 h 172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088" h="172698">
                  <a:moveTo>
                    <a:pt x="136565" y="0"/>
                  </a:moveTo>
                  <a:lnTo>
                    <a:pt x="140089" y="6808"/>
                  </a:lnTo>
                  <a:cubicBezTo>
                    <a:pt x="136526" y="18176"/>
                    <a:pt x="132706" y="29442"/>
                    <a:pt x="128064" y="40425"/>
                  </a:cubicBezTo>
                  <a:cubicBezTo>
                    <a:pt x="104666" y="95804"/>
                    <a:pt x="66991" y="149714"/>
                    <a:pt x="9801" y="172698"/>
                  </a:cubicBezTo>
                  <a:cubicBezTo>
                    <a:pt x="3450" y="161048"/>
                    <a:pt x="107" y="154999"/>
                    <a:pt x="0" y="141320"/>
                  </a:cubicBezTo>
                  <a:cubicBezTo>
                    <a:pt x="19830" y="89707"/>
                    <a:pt x="95347" y="37515"/>
                    <a:pt x="136565" y="0"/>
                  </a:cubicBezTo>
                  <a:close/>
                </a:path>
              </a:pathLst>
            </a:custGeom>
            <a:solidFill>
              <a:srgbClr val="F5F5F5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" name="Полилиния 68">
              <a:extLst>
                <a:ext uri="{FF2B5EF4-FFF2-40B4-BE49-F238E27FC236}">
                  <a16:creationId xmlns="" xmlns:a16="http://schemas.microsoft.com/office/drawing/2014/main" id="{75EF351A-574E-1335-F635-58A42270810C}"/>
                </a:ext>
              </a:extLst>
            </p:cNvPr>
            <p:cNvSpPr/>
            <p:nvPr/>
          </p:nvSpPr>
          <p:spPr>
            <a:xfrm>
              <a:off x="15376628" y="9447064"/>
              <a:ext cx="132731" cy="302348"/>
            </a:xfrm>
            <a:custGeom>
              <a:avLst/>
              <a:gdLst>
                <a:gd name="connsiteX0" fmla="*/ 132419 w 132731"/>
                <a:gd name="connsiteY0" fmla="*/ 0 h 302348"/>
                <a:gd name="connsiteX1" fmla="*/ 57341 w 132731"/>
                <a:gd name="connsiteY1" fmla="*/ 302349 h 302348"/>
                <a:gd name="connsiteX2" fmla="*/ 26551 w 132731"/>
                <a:gd name="connsiteY2" fmla="*/ 278552 h 302348"/>
                <a:gd name="connsiteX3" fmla="*/ 0 w 132731"/>
                <a:gd name="connsiteY3" fmla="*/ 249694 h 302348"/>
                <a:gd name="connsiteX4" fmla="*/ 132419 w 132731"/>
                <a:gd name="connsiteY4" fmla="*/ 0 h 302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731" h="302348">
                  <a:moveTo>
                    <a:pt x="132419" y="0"/>
                  </a:moveTo>
                  <a:cubicBezTo>
                    <a:pt x="137865" y="24040"/>
                    <a:pt x="70533" y="275632"/>
                    <a:pt x="57341" y="302349"/>
                  </a:cubicBezTo>
                  <a:cubicBezTo>
                    <a:pt x="46708" y="300499"/>
                    <a:pt x="34814" y="285949"/>
                    <a:pt x="26551" y="278552"/>
                  </a:cubicBezTo>
                  <a:lnTo>
                    <a:pt x="0" y="249694"/>
                  </a:lnTo>
                  <a:cubicBezTo>
                    <a:pt x="40021" y="164922"/>
                    <a:pt x="80962" y="78495"/>
                    <a:pt x="132419" y="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" name="Полилиния 69">
              <a:extLst>
                <a:ext uri="{FF2B5EF4-FFF2-40B4-BE49-F238E27FC236}">
                  <a16:creationId xmlns="" xmlns:a16="http://schemas.microsoft.com/office/drawing/2014/main" id="{5A422C35-D29A-40DE-502A-9417020227D2}"/>
                </a:ext>
              </a:extLst>
            </p:cNvPr>
            <p:cNvSpPr/>
            <p:nvPr/>
          </p:nvSpPr>
          <p:spPr>
            <a:xfrm>
              <a:off x="15420357" y="3875526"/>
              <a:ext cx="727116" cy="275863"/>
            </a:xfrm>
            <a:custGeom>
              <a:avLst/>
              <a:gdLst>
                <a:gd name="connsiteX0" fmla="*/ 0 w 727116"/>
                <a:gd name="connsiteY0" fmla="*/ 62063 h 275863"/>
                <a:gd name="connsiteX1" fmla="*/ 251028 w 727116"/>
                <a:gd name="connsiteY1" fmla="*/ 138 h 275863"/>
                <a:gd name="connsiteX2" fmla="*/ 677990 w 727116"/>
                <a:gd name="connsiteY2" fmla="*/ 142908 h 275863"/>
                <a:gd name="connsiteX3" fmla="*/ 674593 w 727116"/>
                <a:gd name="connsiteY3" fmla="*/ 150807 h 275863"/>
                <a:gd name="connsiteX4" fmla="*/ 302227 w 727116"/>
                <a:gd name="connsiteY4" fmla="*/ 9711 h 275863"/>
                <a:gd name="connsiteX5" fmla="*/ 213717 w 727116"/>
                <a:gd name="connsiteY5" fmla="*/ 9336 h 275863"/>
                <a:gd name="connsiteX6" fmla="*/ 138517 w 727116"/>
                <a:gd name="connsiteY6" fmla="*/ 30514 h 275863"/>
                <a:gd name="connsiteX7" fmla="*/ 136356 w 727116"/>
                <a:gd name="connsiteY7" fmla="*/ 36471 h 275863"/>
                <a:gd name="connsiteX8" fmla="*/ 301254 w 727116"/>
                <a:gd name="connsiteY8" fmla="*/ 62053 h 275863"/>
                <a:gd name="connsiteX9" fmla="*/ 723807 w 727116"/>
                <a:gd name="connsiteY9" fmla="*/ 261035 h 275863"/>
                <a:gd name="connsiteX10" fmla="*/ 727116 w 727116"/>
                <a:gd name="connsiteY10" fmla="*/ 269800 h 275863"/>
                <a:gd name="connsiteX11" fmla="*/ 723612 w 727116"/>
                <a:gd name="connsiteY11" fmla="*/ 275863 h 275863"/>
                <a:gd name="connsiteX12" fmla="*/ 678189 w 727116"/>
                <a:gd name="connsiteY12" fmla="*/ 232041 h 275863"/>
                <a:gd name="connsiteX13" fmla="*/ 170518 w 727116"/>
                <a:gd name="connsiteY13" fmla="*/ 52812 h 275863"/>
                <a:gd name="connsiteX14" fmla="*/ 0 w 727116"/>
                <a:gd name="connsiteY14" fmla="*/ 62063 h 27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27116" h="275863">
                  <a:moveTo>
                    <a:pt x="0" y="62063"/>
                  </a:moveTo>
                  <a:cubicBezTo>
                    <a:pt x="81035" y="25468"/>
                    <a:pt x="161583" y="2022"/>
                    <a:pt x="251028" y="138"/>
                  </a:cubicBezTo>
                  <a:cubicBezTo>
                    <a:pt x="392620" y="-2845"/>
                    <a:pt x="573241" y="42301"/>
                    <a:pt x="677990" y="142908"/>
                  </a:cubicBezTo>
                  <a:lnTo>
                    <a:pt x="674593" y="150807"/>
                  </a:lnTo>
                  <a:cubicBezTo>
                    <a:pt x="562661" y="63655"/>
                    <a:pt x="444408" y="17034"/>
                    <a:pt x="302227" y="9711"/>
                  </a:cubicBezTo>
                  <a:cubicBezTo>
                    <a:pt x="273350" y="8221"/>
                    <a:pt x="242346" y="5501"/>
                    <a:pt x="213717" y="9336"/>
                  </a:cubicBezTo>
                  <a:cubicBezTo>
                    <a:pt x="187872" y="12801"/>
                    <a:pt x="161783" y="18543"/>
                    <a:pt x="138517" y="30514"/>
                  </a:cubicBezTo>
                  <a:lnTo>
                    <a:pt x="136356" y="36471"/>
                  </a:lnTo>
                  <a:cubicBezTo>
                    <a:pt x="179258" y="51036"/>
                    <a:pt x="252186" y="52053"/>
                    <a:pt x="301254" y="62053"/>
                  </a:cubicBezTo>
                  <a:cubicBezTo>
                    <a:pt x="393262" y="80799"/>
                    <a:pt x="677401" y="174083"/>
                    <a:pt x="723807" y="261035"/>
                  </a:cubicBezTo>
                  <a:cubicBezTo>
                    <a:pt x="725316" y="263789"/>
                    <a:pt x="725997" y="266880"/>
                    <a:pt x="727116" y="269800"/>
                  </a:cubicBezTo>
                  <a:lnTo>
                    <a:pt x="723612" y="275863"/>
                  </a:lnTo>
                  <a:cubicBezTo>
                    <a:pt x="708916" y="260938"/>
                    <a:pt x="694365" y="245365"/>
                    <a:pt x="678189" y="232041"/>
                  </a:cubicBezTo>
                  <a:cubicBezTo>
                    <a:pt x="547595" y="124611"/>
                    <a:pt x="337323" y="61542"/>
                    <a:pt x="170518" y="52812"/>
                  </a:cubicBezTo>
                  <a:cubicBezTo>
                    <a:pt x="113139" y="49805"/>
                    <a:pt x="56942" y="56039"/>
                    <a:pt x="0" y="62063"/>
                  </a:cubicBezTo>
                  <a:close/>
                </a:path>
              </a:pathLst>
            </a:custGeom>
            <a:solidFill>
              <a:srgbClr val="FBDD7A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" name="Полилиния 70">
              <a:extLst>
                <a:ext uri="{FF2B5EF4-FFF2-40B4-BE49-F238E27FC236}">
                  <a16:creationId xmlns="" xmlns:a16="http://schemas.microsoft.com/office/drawing/2014/main" id="{5D826D19-A3F6-838C-7944-694F6241C003}"/>
                </a:ext>
              </a:extLst>
            </p:cNvPr>
            <p:cNvSpPr/>
            <p:nvPr/>
          </p:nvSpPr>
          <p:spPr>
            <a:xfrm>
              <a:off x="14895221" y="4657863"/>
              <a:ext cx="258342" cy="198013"/>
            </a:xfrm>
            <a:custGeom>
              <a:avLst/>
              <a:gdLst>
                <a:gd name="connsiteX0" fmla="*/ 146931 w 258342"/>
                <a:gd name="connsiteY0" fmla="*/ 0 h 198013"/>
                <a:gd name="connsiteX1" fmla="*/ 169886 w 258342"/>
                <a:gd name="connsiteY1" fmla="*/ 53248 h 198013"/>
                <a:gd name="connsiteX2" fmla="*/ 258342 w 258342"/>
                <a:gd name="connsiteY2" fmla="*/ 198013 h 198013"/>
                <a:gd name="connsiteX3" fmla="*/ 156162 w 258342"/>
                <a:gd name="connsiteY3" fmla="*/ 135884 h 198013"/>
                <a:gd name="connsiteX4" fmla="*/ 0 w 258342"/>
                <a:gd name="connsiteY4" fmla="*/ 135071 h 198013"/>
                <a:gd name="connsiteX5" fmla="*/ 146931 w 258342"/>
                <a:gd name="connsiteY5" fmla="*/ 0 h 19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342" h="198013">
                  <a:moveTo>
                    <a:pt x="146931" y="0"/>
                  </a:moveTo>
                  <a:cubicBezTo>
                    <a:pt x="158897" y="6015"/>
                    <a:pt x="165661" y="40591"/>
                    <a:pt x="169886" y="53248"/>
                  </a:cubicBezTo>
                  <a:cubicBezTo>
                    <a:pt x="189156" y="111002"/>
                    <a:pt x="218413" y="152513"/>
                    <a:pt x="258342" y="198013"/>
                  </a:cubicBezTo>
                  <a:cubicBezTo>
                    <a:pt x="226170" y="169428"/>
                    <a:pt x="196111" y="151486"/>
                    <a:pt x="156162" y="135884"/>
                  </a:cubicBezTo>
                  <a:cubicBezTo>
                    <a:pt x="102525" y="123256"/>
                    <a:pt x="53856" y="127027"/>
                    <a:pt x="0" y="135071"/>
                  </a:cubicBezTo>
                  <a:cubicBezTo>
                    <a:pt x="50221" y="91435"/>
                    <a:pt x="98379" y="45471"/>
                    <a:pt x="146931" y="0"/>
                  </a:cubicBezTo>
                  <a:close/>
                </a:path>
              </a:pathLst>
            </a:custGeom>
            <a:solidFill>
              <a:srgbClr val="F5F5F5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2" name="Полилиния 71">
              <a:extLst>
                <a:ext uri="{FF2B5EF4-FFF2-40B4-BE49-F238E27FC236}">
                  <a16:creationId xmlns="" xmlns:a16="http://schemas.microsoft.com/office/drawing/2014/main" id="{4C9C60AC-2DAF-B0B9-303A-ACA728CC0828}"/>
                </a:ext>
              </a:extLst>
            </p:cNvPr>
            <p:cNvSpPr/>
            <p:nvPr/>
          </p:nvSpPr>
          <p:spPr>
            <a:xfrm>
              <a:off x="15101570" y="9188951"/>
              <a:ext cx="171670" cy="293199"/>
            </a:xfrm>
            <a:custGeom>
              <a:avLst/>
              <a:gdLst>
                <a:gd name="connsiteX0" fmla="*/ 171642 w 171670"/>
                <a:gd name="connsiteY0" fmla="*/ 0 h 293199"/>
                <a:gd name="connsiteX1" fmla="*/ 62149 w 171670"/>
                <a:gd name="connsiteY1" fmla="*/ 293200 h 293199"/>
                <a:gd name="connsiteX2" fmla="*/ 30751 w 171670"/>
                <a:gd name="connsiteY2" fmla="*/ 267408 h 293199"/>
                <a:gd name="connsiteX3" fmla="*/ 0 w 171670"/>
                <a:gd name="connsiteY3" fmla="*/ 233538 h 293199"/>
                <a:gd name="connsiteX4" fmla="*/ 171642 w 171670"/>
                <a:gd name="connsiteY4" fmla="*/ 0 h 29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670" h="293199">
                  <a:moveTo>
                    <a:pt x="171642" y="0"/>
                  </a:moveTo>
                  <a:cubicBezTo>
                    <a:pt x="173550" y="21169"/>
                    <a:pt x="79419" y="251738"/>
                    <a:pt x="62149" y="293200"/>
                  </a:cubicBezTo>
                  <a:cubicBezTo>
                    <a:pt x="51379" y="285219"/>
                    <a:pt x="41111" y="275924"/>
                    <a:pt x="30751" y="267408"/>
                  </a:cubicBezTo>
                  <a:lnTo>
                    <a:pt x="0" y="233538"/>
                  </a:lnTo>
                  <a:cubicBezTo>
                    <a:pt x="45000" y="147549"/>
                    <a:pt x="104768" y="69881"/>
                    <a:pt x="171642" y="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3" name="Полилиния 72">
              <a:extLst>
                <a:ext uri="{FF2B5EF4-FFF2-40B4-BE49-F238E27FC236}">
                  <a16:creationId xmlns="" xmlns:a16="http://schemas.microsoft.com/office/drawing/2014/main" id="{811C6EFF-06A1-960C-1C12-FF01593F9E13}"/>
                </a:ext>
              </a:extLst>
            </p:cNvPr>
            <p:cNvSpPr/>
            <p:nvPr/>
          </p:nvSpPr>
          <p:spPr>
            <a:xfrm>
              <a:off x="15398712" y="5452174"/>
              <a:ext cx="211522" cy="239849"/>
            </a:xfrm>
            <a:custGeom>
              <a:avLst/>
              <a:gdLst>
                <a:gd name="connsiteX0" fmla="*/ 0 w 211522"/>
                <a:gd name="connsiteY0" fmla="*/ 157939 h 239849"/>
                <a:gd name="connsiteX1" fmla="*/ 58012 w 211522"/>
                <a:gd name="connsiteY1" fmla="*/ 0 h 239849"/>
                <a:gd name="connsiteX2" fmla="*/ 211522 w 211522"/>
                <a:gd name="connsiteY2" fmla="*/ 239850 h 239849"/>
                <a:gd name="connsiteX3" fmla="*/ 0 w 211522"/>
                <a:gd name="connsiteY3" fmla="*/ 157939 h 239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522" h="239849">
                  <a:moveTo>
                    <a:pt x="0" y="157939"/>
                  </a:moveTo>
                  <a:cubicBezTo>
                    <a:pt x="5645" y="136439"/>
                    <a:pt x="46849" y="9120"/>
                    <a:pt x="58012" y="0"/>
                  </a:cubicBezTo>
                  <a:cubicBezTo>
                    <a:pt x="111971" y="78188"/>
                    <a:pt x="157695" y="161768"/>
                    <a:pt x="211522" y="239850"/>
                  </a:cubicBezTo>
                  <a:cubicBezTo>
                    <a:pt x="141446" y="210612"/>
                    <a:pt x="71502" y="183429"/>
                    <a:pt x="0" y="157939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4" name="Полилиния 73">
              <a:extLst>
                <a:ext uri="{FF2B5EF4-FFF2-40B4-BE49-F238E27FC236}">
                  <a16:creationId xmlns="" xmlns:a16="http://schemas.microsoft.com/office/drawing/2014/main" id="{57FE528A-2BF6-8DAB-C8A8-1D5E8389E620}"/>
                </a:ext>
              </a:extLst>
            </p:cNvPr>
            <p:cNvSpPr/>
            <p:nvPr/>
          </p:nvSpPr>
          <p:spPr>
            <a:xfrm>
              <a:off x="13989654" y="7260412"/>
              <a:ext cx="223873" cy="288518"/>
            </a:xfrm>
            <a:custGeom>
              <a:avLst/>
              <a:gdLst>
                <a:gd name="connsiteX0" fmla="*/ 51078 w 223873"/>
                <a:gd name="connsiteY0" fmla="*/ 5494 h 288518"/>
                <a:gd name="connsiteX1" fmla="*/ 223873 w 223873"/>
                <a:gd name="connsiteY1" fmla="*/ 8643 h 288518"/>
                <a:gd name="connsiteX2" fmla="*/ 0 w 223873"/>
                <a:gd name="connsiteY2" fmla="*/ 288518 h 288518"/>
                <a:gd name="connsiteX3" fmla="*/ 51078 w 223873"/>
                <a:gd name="connsiteY3" fmla="*/ 5494 h 28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873" h="288518">
                  <a:moveTo>
                    <a:pt x="51078" y="5494"/>
                  </a:moveTo>
                  <a:cubicBezTo>
                    <a:pt x="87157" y="-316"/>
                    <a:pt x="191814" y="-4385"/>
                    <a:pt x="223873" y="8643"/>
                  </a:cubicBezTo>
                  <a:cubicBezTo>
                    <a:pt x="144926" y="99751"/>
                    <a:pt x="70874" y="190850"/>
                    <a:pt x="0" y="288518"/>
                  </a:cubicBezTo>
                  <a:cubicBezTo>
                    <a:pt x="21957" y="194256"/>
                    <a:pt x="42819" y="102233"/>
                    <a:pt x="51078" y="5494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Полилиния 74">
              <a:extLst>
                <a:ext uri="{FF2B5EF4-FFF2-40B4-BE49-F238E27FC236}">
                  <a16:creationId xmlns="" xmlns:a16="http://schemas.microsoft.com/office/drawing/2014/main" id="{F4BD71BC-B1B5-8BBD-8B46-2920553EACA8}"/>
                </a:ext>
              </a:extLst>
            </p:cNvPr>
            <p:cNvSpPr/>
            <p:nvPr/>
          </p:nvSpPr>
          <p:spPr>
            <a:xfrm>
              <a:off x="16522672" y="6271070"/>
              <a:ext cx="284669" cy="200436"/>
            </a:xfrm>
            <a:custGeom>
              <a:avLst/>
              <a:gdLst>
                <a:gd name="connsiteX0" fmla="*/ 148181 w 284669"/>
                <a:gd name="connsiteY0" fmla="*/ 0 h 200436"/>
                <a:gd name="connsiteX1" fmla="*/ 284392 w 284669"/>
                <a:gd name="connsiteY1" fmla="*/ 189896 h 200436"/>
                <a:gd name="connsiteX2" fmla="*/ 281959 w 284669"/>
                <a:gd name="connsiteY2" fmla="*/ 200437 h 200436"/>
                <a:gd name="connsiteX3" fmla="*/ 0 w 284669"/>
                <a:gd name="connsiteY3" fmla="*/ 131684 h 200436"/>
                <a:gd name="connsiteX4" fmla="*/ 148181 w 284669"/>
                <a:gd name="connsiteY4" fmla="*/ 0 h 20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669" h="200436">
                  <a:moveTo>
                    <a:pt x="148181" y="0"/>
                  </a:moveTo>
                  <a:cubicBezTo>
                    <a:pt x="171784" y="21222"/>
                    <a:pt x="280645" y="164299"/>
                    <a:pt x="284392" y="189896"/>
                  </a:cubicBezTo>
                  <a:cubicBezTo>
                    <a:pt x="285170" y="195400"/>
                    <a:pt x="284295" y="195347"/>
                    <a:pt x="281959" y="200437"/>
                  </a:cubicBezTo>
                  <a:cubicBezTo>
                    <a:pt x="185944" y="193794"/>
                    <a:pt x="89931" y="164469"/>
                    <a:pt x="0" y="131684"/>
                  </a:cubicBezTo>
                  <a:cubicBezTo>
                    <a:pt x="48080" y="86393"/>
                    <a:pt x="98349" y="43418"/>
                    <a:pt x="148181" y="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 75">
              <a:extLst>
                <a:ext uri="{FF2B5EF4-FFF2-40B4-BE49-F238E27FC236}">
                  <a16:creationId xmlns="" xmlns:a16="http://schemas.microsoft.com/office/drawing/2014/main" id="{7D6733C9-2C8E-34B9-AF35-F3C2807C0956}"/>
                </a:ext>
              </a:extLst>
            </p:cNvPr>
            <p:cNvSpPr/>
            <p:nvPr/>
          </p:nvSpPr>
          <p:spPr>
            <a:xfrm>
              <a:off x="14331538" y="7167775"/>
              <a:ext cx="144040" cy="432544"/>
            </a:xfrm>
            <a:custGeom>
              <a:avLst/>
              <a:gdLst>
                <a:gd name="connsiteX0" fmla="*/ 115673 w 144040"/>
                <a:gd name="connsiteY0" fmla="*/ 0 h 432544"/>
                <a:gd name="connsiteX1" fmla="*/ 138969 w 144040"/>
                <a:gd name="connsiteY1" fmla="*/ 19315 h 432544"/>
                <a:gd name="connsiteX2" fmla="*/ 87940 w 144040"/>
                <a:gd name="connsiteY2" fmla="*/ 389573 h 432544"/>
                <a:gd name="connsiteX3" fmla="*/ 41626 w 144040"/>
                <a:gd name="connsiteY3" fmla="*/ 432544 h 432544"/>
                <a:gd name="connsiteX4" fmla="*/ 26181 w 144040"/>
                <a:gd name="connsiteY4" fmla="*/ 415852 h 432544"/>
                <a:gd name="connsiteX5" fmla="*/ 6004 w 144040"/>
                <a:gd name="connsiteY5" fmla="*/ 233460 h 432544"/>
                <a:gd name="connsiteX6" fmla="*/ 115673 w 144040"/>
                <a:gd name="connsiteY6" fmla="*/ 0 h 432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040" h="432544">
                  <a:moveTo>
                    <a:pt x="115673" y="0"/>
                  </a:moveTo>
                  <a:cubicBezTo>
                    <a:pt x="129528" y="5012"/>
                    <a:pt x="132419" y="5144"/>
                    <a:pt x="138969" y="19315"/>
                  </a:cubicBezTo>
                  <a:cubicBezTo>
                    <a:pt x="159622" y="64008"/>
                    <a:pt x="112087" y="340228"/>
                    <a:pt x="87940" y="389573"/>
                  </a:cubicBezTo>
                  <a:cubicBezTo>
                    <a:pt x="76392" y="413127"/>
                    <a:pt x="66192" y="423638"/>
                    <a:pt x="41626" y="432544"/>
                  </a:cubicBezTo>
                  <a:cubicBezTo>
                    <a:pt x="36137" y="427239"/>
                    <a:pt x="30818" y="421984"/>
                    <a:pt x="26181" y="415852"/>
                  </a:cubicBezTo>
                  <a:cubicBezTo>
                    <a:pt x="-8356" y="370498"/>
                    <a:pt x="-1285" y="286844"/>
                    <a:pt x="6004" y="233460"/>
                  </a:cubicBezTo>
                  <a:cubicBezTo>
                    <a:pt x="17261" y="151067"/>
                    <a:pt x="47379" y="52367"/>
                    <a:pt x="115673" y="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7" name="Полилиния 76">
              <a:extLst>
                <a:ext uri="{FF2B5EF4-FFF2-40B4-BE49-F238E27FC236}">
                  <a16:creationId xmlns="" xmlns:a16="http://schemas.microsoft.com/office/drawing/2014/main" id="{A21D625B-A153-452F-8C88-B19A82F31F5F}"/>
                </a:ext>
              </a:extLst>
            </p:cNvPr>
            <p:cNvSpPr/>
            <p:nvPr/>
          </p:nvSpPr>
          <p:spPr>
            <a:xfrm>
              <a:off x="15950239" y="3892234"/>
              <a:ext cx="615890" cy="361869"/>
            </a:xfrm>
            <a:custGeom>
              <a:avLst/>
              <a:gdLst>
                <a:gd name="connsiteX0" fmla="*/ 0 w 615890"/>
                <a:gd name="connsiteY0" fmla="*/ 1932 h 361869"/>
                <a:gd name="connsiteX1" fmla="*/ 375344 w 615890"/>
                <a:gd name="connsiteY1" fmla="*/ 159112 h 361869"/>
                <a:gd name="connsiteX2" fmla="*/ 615890 w 615890"/>
                <a:gd name="connsiteY2" fmla="*/ 347071 h 361869"/>
                <a:gd name="connsiteX3" fmla="*/ 597592 w 615890"/>
                <a:gd name="connsiteY3" fmla="*/ 354045 h 361869"/>
                <a:gd name="connsiteX4" fmla="*/ 175579 w 615890"/>
                <a:gd name="connsiteY4" fmla="*/ 107212 h 361869"/>
                <a:gd name="connsiteX5" fmla="*/ 0 w 615890"/>
                <a:gd name="connsiteY5" fmla="*/ 1932 h 361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5890" h="361869">
                  <a:moveTo>
                    <a:pt x="0" y="1932"/>
                  </a:moveTo>
                  <a:cubicBezTo>
                    <a:pt x="109494" y="-16268"/>
                    <a:pt x="290475" y="98554"/>
                    <a:pt x="375344" y="159112"/>
                  </a:cubicBezTo>
                  <a:cubicBezTo>
                    <a:pt x="457976" y="218131"/>
                    <a:pt x="535108" y="285404"/>
                    <a:pt x="615890" y="347071"/>
                  </a:cubicBezTo>
                  <a:cubicBezTo>
                    <a:pt x="609856" y="349558"/>
                    <a:pt x="603773" y="351884"/>
                    <a:pt x="597592" y="354045"/>
                  </a:cubicBezTo>
                  <a:cubicBezTo>
                    <a:pt x="448194" y="405565"/>
                    <a:pt x="277725" y="188855"/>
                    <a:pt x="175579" y="107212"/>
                  </a:cubicBezTo>
                  <a:cubicBezTo>
                    <a:pt x="121480" y="63959"/>
                    <a:pt x="62202" y="31822"/>
                    <a:pt x="0" y="1932"/>
                  </a:cubicBezTo>
                  <a:close/>
                </a:path>
              </a:pathLst>
            </a:custGeom>
            <a:solidFill>
              <a:srgbClr val="FBDD7A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Полилиния 77">
              <a:extLst>
                <a:ext uri="{FF2B5EF4-FFF2-40B4-BE49-F238E27FC236}">
                  <a16:creationId xmlns="" xmlns:a16="http://schemas.microsoft.com/office/drawing/2014/main" id="{74C1F498-D563-12A4-C411-9796B83AC525}"/>
                </a:ext>
              </a:extLst>
            </p:cNvPr>
            <p:cNvSpPr/>
            <p:nvPr/>
          </p:nvSpPr>
          <p:spPr>
            <a:xfrm>
              <a:off x="15301004" y="5060834"/>
              <a:ext cx="547560" cy="807990"/>
            </a:xfrm>
            <a:custGeom>
              <a:avLst/>
              <a:gdLst>
                <a:gd name="connsiteX0" fmla="*/ 0 w 547560"/>
                <a:gd name="connsiteY0" fmla="*/ 59097 h 807990"/>
                <a:gd name="connsiteX1" fmla="*/ 41505 w 547560"/>
                <a:gd name="connsiteY1" fmla="*/ 0 h 807990"/>
                <a:gd name="connsiteX2" fmla="*/ 547561 w 547560"/>
                <a:gd name="connsiteY2" fmla="*/ 807990 h 807990"/>
                <a:gd name="connsiteX3" fmla="*/ 370853 w 547560"/>
                <a:gd name="connsiteY3" fmla="*/ 662276 h 807990"/>
                <a:gd name="connsiteX4" fmla="*/ 258955 w 547560"/>
                <a:gd name="connsiteY4" fmla="*/ 496717 h 807990"/>
                <a:gd name="connsiteX5" fmla="*/ 0 w 547560"/>
                <a:gd name="connsiteY5" fmla="*/ 59097 h 80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7560" h="807990">
                  <a:moveTo>
                    <a:pt x="0" y="59097"/>
                  </a:moveTo>
                  <a:cubicBezTo>
                    <a:pt x="15169" y="40070"/>
                    <a:pt x="28386" y="20434"/>
                    <a:pt x="41505" y="0"/>
                  </a:cubicBezTo>
                  <a:cubicBezTo>
                    <a:pt x="207172" y="273072"/>
                    <a:pt x="355889" y="551371"/>
                    <a:pt x="547561" y="807990"/>
                  </a:cubicBezTo>
                  <a:cubicBezTo>
                    <a:pt x="492279" y="756679"/>
                    <a:pt x="421346" y="716736"/>
                    <a:pt x="370853" y="662276"/>
                  </a:cubicBezTo>
                  <a:cubicBezTo>
                    <a:pt x="326705" y="614659"/>
                    <a:pt x="293891" y="551400"/>
                    <a:pt x="258955" y="496717"/>
                  </a:cubicBezTo>
                  <a:cubicBezTo>
                    <a:pt x="168382" y="354935"/>
                    <a:pt x="72100" y="211396"/>
                    <a:pt x="0" y="59097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9" name="Полилиния 78">
              <a:extLst>
                <a:ext uri="{FF2B5EF4-FFF2-40B4-BE49-F238E27FC236}">
                  <a16:creationId xmlns="" xmlns:a16="http://schemas.microsoft.com/office/drawing/2014/main" id="{2B9D95B8-2629-AB6E-38A7-7AC63D54B201}"/>
                </a:ext>
              </a:extLst>
            </p:cNvPr>
            <p:cNvSpPr/>
            <p:nvPr/>
          </p:nvSpPr>
          <p:spPr>
            <a:xfrm>
              <a:off x="15055183" y="4134430"/>
              <a:ext cx="287326" cy="985501"/>
            </a:xfrm>
            <a:custGeom>
              <a:avLst/>
              <a:gdLst>
                <a:gd name="connsiteX0" fmla="*/ 29968 w 287326"/>
                <a:gd name="connsiteY0" fmla="*/ 125913 h 985501"/>
                <a:gd name="connsiteX1" fmla="*/ 91863 w 287326"/>
                <a:gd name="connsiteY1" fmla="*/ 0 h 985501"/>
                <a:gd name="connsiteX2" fmla="*/ 97946 w 287326"/>
                <a:gd name="connsiteY2" fmla="*/ 1893 h 985501"/>
                <a:gd name="connsiteX3" fmla="*/ 81595 w 287326"/>
                <a:gd name="connsiteY3" fmla="*/ 80656 h 985501"/>
                <a:gd name="connsiteX4" fmla="*/ 59599 w 287326"/>
                <a:gd name="connsiteY4" fmla="*/ 317035 h 985501"/>
                <a:gd name="connsiteX5" fmla="*/ 287327 w 287326"/>
                <a:gd name="connsiteY5" fmla="*/ 926404 h 985501"/>
                <a:gd name="connsiteX6" fmla="*/ 245821 w 287326"/>
                <a:gd name="connsiteY6" fmla="*/ 985502 h 985501"/>
                <a:gd name="connsiteX7" fmla="*/ 66646 w 287326"/>
                <a:gd name="connsiteY7" fmla="*/ 632679 h 985501"/>
                <a:gd name="connsiteX8" fmla="*/ 29968 w 287326"/>
                <a:gd name="connsiteY8" fmla="*/ 125913 h 985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326" h="985501">
                  <a:moveTo>
                    <a:pt x="29968" y="125913"/>
                  </a:moveTo>
                  <a:cubicBezTo>
                    <a:pt x="43467" y="85254"/>
                    <a:pt x="62023" y="31237"/>
                    <a:pt x="91863" y="0"/>
                  </a:cubicBezTo>
                  <a:lnTo>
                    <a:pt x="97946" y="1893"/>
                  </a:lnTo>
                  <a:cubicBezTo>
                    <a:pt x="103192" y="32366"/>
                    <a:pt x="93314" y="53302"/>
                    <a:pt x="81595" y="80656"/>
                  </a:cubicBezTo>
                  <a:cubicBezTo>
                    <a:pt x="75863" y="160795"/>
                    <a:pt x="58913" y="235596"/>
                    <a:pt x="59599" y="317035"/>
                  </a:cubicBezTo>
                  <a:cubicBezTo>
                    <a:pt x="83099" y="558909"/>
                    <a:pt x="164382" y="723101"/>
                    <a:pt x="287327" y="926404"/>
                  </a:cubicBezTo>
                  <a:cubicBezTo>
                    <a:pt x="274207" y="946838"/>
                    <a:pt x="260990" y="966474"/>
                    <a:pt x="245821" y="985502"/>
                  </a:cubicBezTo>
                  <a:cubicBezTo>
                    <a:pt x="186223" y="868017"/>
                    <a:pt x="120784" y="752791"/>
                    <a:pt x="66646" y="632679"/>
                  </a:cubicBezTo>
                  <a:cubicBezTo>
                    <a:pt x="-12467" y="470039"/>
                    <a:pt x="-16414" y="298198"/>
                    <a:pt x="29968" y="125913"/>
                  </a:cubicBezTo>
                  <a:close/>
                </a:path>
              </a:pathLst>
            </a:custGeom>
            <a:solidFill>
              <a:srgbClr val="FBDD7A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Полилиния 79">
              <a:extLst>
                <a:ext uri="{FF2B5EF4-FFF2-40B4-BE49-F238E27FC236}">
                  <a16:creationId xmlns="" xmlns:a16="http://schemas.microsoft.com/office/drawing/2014/main" id="{887F46BC-731C-181C-3A1E-85D38E7DC892}"/>
                </a:ext>
              </a:extLst>
            </p:cNvPr>
            <p:cNvSpPr/>
            <p:nvPr/>
          </p:nvSpPr>
          <p:spPr>
            <a:xfrm>
              <a:off x="15055183" y="4260343"/>
              <a:ext cx="67180" cy="506765"/>
            </a:xfrm>
            <a:custGeom>
              <a:avLst/>
              <a:gdLst>
                <a:gd name="connsiteX0" fmla="*/ 29968 w 67180"/>
                <a:gd name="connsiteY0" fmla="*/ 0 h 506765"/>
                <a:gd name="connsiteX1" fmla="*/ 51696 w 67180"/>
                <a:gd name="connsiteY1" fmla="*/ 22770 h 506765"/>
                <a:gd name="connsiteX2" fmla="*/ 29496 w 67180"/>
                <a:gd name="connsiteY2" fmla="*/ 202821 h 506765"/>
                <a:gd name="connsiteX3" fmla="*/ 43175 w 67180"/>
                <a:gd name="connsiteY3" fmla="*/ 370264 h 506765"/>
                <a:gd name="connsiteX4" fmla="*/ 66646 w 67180"/>
                <a:gd name="connsiteY4" fmla="*/ 506766 h 506765"/>
                <a:gd name="connsiteX5" fmla="*/ 29968 w 67180"/>
                <a:gd name="connsiteY5" fmla="*/ 0 h 506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180" h="506765">
                  <a:moveTo>
                    <a:pt x="29968" y="0"/>
                  </a:moveTo>
                  <a:cubicBezTo>
                    <a:pt x="37083" y="6876"/>
                    <a:pt x="46830" y="14224"/>
                    <a:pt x="51696" y="22770"/>
                  </a:cubicBezTo>
                  <a:cubicBezTo>
                    <a:pt x="34265" y="81342"/>
                    <a:pt x="24761" y="141738"/>
                    <a:pt x="29496" y="202821"/>
                  </a:cubicBezTo>
                  <a:cubicBezTo>
                    <a:pt x="28089" y="259719"/>
                    <a:pt x="32946" y="314276"/>
                    <a:pt x="43175" y="370264"/>
                  </a:cubicBezTo>
                  <a:cubicBezTo>
                    <a:pt x="50937" y="412777"/>
                    <a:pt x="70666" y="464063"/>
                    <a:pt x="66646" y="506766"/>
                  </a:cubicBezTo>
                  <a:cubicBezTo>
                    <a:pt x="-12467" y="344127"/>
                    <a:pt x="-16414" y="172285"/>
                    <a:pt x="29968" y="0"/>
                  </a:cubicBezTo>
                  <a:close/>
                </a:path>
              </a:pathLst>
            </a:custGeom>
            <a:gradFill>
              <a:gsLst>
                <a:gs pos="0">
                  <a:srgbClr val="A9ADB4"/>
                </a:gs>
                <a:gs pos="50000">
                  <a:srgbClr val="BEC1BC"/>
                </a:gs>
                <a:gs pos="100000">
                  <a:srgbClr val="D4D5C4"/>
                </a:gs>
              </a:gsLst>
              <a:lin ang="21188551" scaled="1"/>
            </a:gra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олилиния 80">
              <a:extLst>
                <a:ext uri="{FF2B5EF4-FFF2-40B4-BE49-F238E27FC236}">
                  <a16:creationId xmlns="" xmlns:a16="http://schemas.microsoft.com/office/drawing/2014/main" id="{E194DF93-6717-C18B-37FA-166A7DA7295B}"/>
                </a:ext>
              </a:extLst>
            </p:cNvPr>
            <p:cNvSpPr/>
            <p:nvPr/>
          </p:nvSpPr>
          <p:spPr>
            <a:xfrm>
              <a:off x="16385878" y="5642815"/>
              <a:ext cx="940283" cy="746878"/>
            </a:xfrm>
            <a:custGeom>
              <a:avLst/>
              <a:gdLst>
                <a:gd name="connsiteX0" fmla="*/ 685382 w 940283"/>
                <a:gd name="connsiteY0" fmla="*/ 194655 h 746878"/>
                <a:gd name="connsiteX1" fmla="*/ 940283 w 940283"/>
                <a:gd name="connsiteY1" fmla="*/ 0 h 746878"/>
                <a:gd name="connsiteX2" fmla="*/ 323858 w 940283"/>
                <a:gd name="connsiteY2" fmla="*/ 550583 h 746878"/>
                <a:gd name="connsiteX3" fmla="*/ 108472 w 940283"/>
                <a:gd name="connsiteY3" fmla="*/ 746878 h 746878"/>
                <a:gd name="connsiteX4" fmla="*/ 0 w 940283"/>
                <a:gd name="connsiteY4" fmla="*/ 687071 h 746878"/>
                <a:gd name="connsiteX5" fmla="*/ 307799 w 940283"/>
                <a:gd name="connsiteY5" fmla="*/ 441955 h 746878"/>
                <a:gd name="connsiteX6" fmla="*/ 644553 w 940283"/>
                <a:gd name="connsiteY6" fmla="*/ 190811 h 746878"/>
                <a:gd name="connsiteX7" fmla="*/ 647035 w 940283"/>
                <a:gd name="connsiteY7" fmla="*/ 199279 h 746878"/>
                <a:gd name="connsiteX8" fmla="*/ 633944 w 940283"/>
                <a:gd name="connsiteY8" fmla="*/ 212462 h 746878"/>
                <a:gd name="connsiteX9" fmla="*/ 643239 w 940283"/>
                <a:gd name="connsiteY9" fmla="*/ 218954 h 746878"/>
                <a:gd name="connsiteX10" fmla="*/ 685382 w 940283"/>
                <a:gd name="connsiteY10" fmla="*/ 194655 h 746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40283" h="746878">
                  <a:moveTo>
                    <a:pt x="685382" y="194655"/>
                  </a:moveTo>
                  <a:cubicBezTo>
                    <a:pt x="747672" y="159510"/>
                    <a:pt x="883638" y="10716"/>
                    <a:pt x="940283" y="0"/>
                  </a:cubicBezTo>
                  <a:cubicBezTo>
                    <a:pt x="735360" y="184237"/>
                    <a:pt x="527224" y="364619"/>
                    <a:pt x="323858" y="550583"/>
                  </a:cubicBezTo>
                  <a:cubicBezTo>
                    <a:pt x="252273" y="616026"/>
                    <a:pt x="176553" y="677790"/>
                    <a:pt x="108472" y="746878"/>
                  </a:cubicBezTo>
                  <a:cubicBezTo>
                    <a:pt x="70757" y="729890"/>
                    <a:pt x="32946" y="712419"/>
                    <a:pt x="0" y="687071"/>
                  </a:cubicBezTo>
                  <a:cubicBezTo>
                    <a:pt x="91683" y="595777"/>
                    <a:pt x="201809" y="515891"/>
                    <a:pt x="307799" y="441955"/>
                  </a:cubicBezTo>
                  <a:cubicBezTo>
                    <a:pt x="422451" y="361529"/>
                    <a:pt x="530631" y="272104"/>
                    <a:pt x="644553" y="190811"/>
                  </a:cubicBezTo>
                  <a:lnTo>
                    <a:pt x="647035" y="199279"/>
                  </a:lnTo>
                  <a:lnTo>
                    <a:pt x="633944" y="212462"/>
                  </a:lnTo>
                  <a:lnTo>
                    <a:pt x="643239" y="218954"/>
                  </a:lnTo>
                  <a:cubicBezTo>
                    <a:pt x="660661" y="213780"/>
                    <a:pt x="665819" y="200821"/>
                    <a:pt x="685382" y="194655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 81">
              <a:extLst>
                <a:ext uri="{FF2B5EF4-FFF2-40B4-BE49-F238E27FC236}">
                  <a16:creationId xmlns="" xmlns:a16="http://schemas.microsoft.com/office/drawing/2014/main" id="{89808883-72FF-D9CE-3EB5-1C2C31801BE7}"/>
                </a:ext>
              </a:extLst>
            </p:cNvPr>
            <p:cNvSpPr/>
            <p:nvPr/>
          </p:nvSpPr>
          <p:spPr>
            <a:xfrm>
              <a:off x="16693677" y="5833626"/>
              <a:ext cx="377582" cy="304387"/>
            </a:xfrm>
            <a:custGeom>
              <a:avLst/>
              <a:gdLst>
                <a:gd name="connsiteX0" fmla="*/ 336754 w 377582"/>
                <a:gd name="connsiteY0" fmla="*/ 0 h 304387"/>
                <a:gd name="connsiteX1" fmla="*/ 339236 w 377582"/>
                <a:gd name="connsiteY1" fmla="*/ 8467 h 304387"/>
                <a:gd name="connsiteX2" fmla="*/ 326145 w 377582"/>
                <a:gd name="connsiteY2" fmla="*/ 21650 h 304387"/>
                <a:gd name="connsiteX3" fmla="*/ 335440 w 377582"/>
                <a:gd name="connsiteY3" fmla="*/ 28142 h 304387"/>
                <a:gd name="connsiteX4" fmla="*/ 377583 w 377582"/>
                <a:gd name="connsiteY4" fmla="*/ 3844 h 304387"/>
                <a:gd name="connsiteX5" fmla="*/ 29198 w 377582"/>
                <a:gd name="connsiteY5" fmla="*/ 304388 h 304387"/>
                <a:gd name="connsiteX6" fmla="*/ 0 w 377582"/>
                <a:gd name="connsiteY6" fmla="*/ 251144 h 304387"/>
                <a:gd name="connsiteX7" fmla="*/ 336754 w 377582"/>
                <a:gd name="connsiteY7" fmla="*/ 0 h 304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7582" h="304387">
                  <a:moveTo>
                    <a:pt x="336754" y="0"/>
                  </a:moveTo>
                  <a:lnTo>
                    <a:pt x="339236" y="8467"/>
                  </a:lnTo>
                  <a:lnTo>
                    <a:pt x="326145" y="21650"/>
                  </a:lnTo>
                  <a:lnTo>
                    <a:pt x="335440" y="28142"/>
                  </a:lnTo>
                  <a:cubicBezTo>
                    <a:pt x="352862" y="22969"/>
                    <a:pt x="358020" y="10010"/>
                    <a:pt x="377583" y="3844"/>
                  </a:cubicBezTo>
                  <a:cubicBezTo>
                    <a:pt x="296363" y="92237"/>
                    <a:pt x="131539" y="244044"/>
                    <a:pt x="29198" y="304388"/>
                  </a:cubicBezTo>
                  <a:cubicBezTo>
                    <a:pt x="19271" y="286757"/>
                    <a:pt x="8954" y="269272"/>
                    <a:pt x="0" y="251144"/>
                  </a:cubicBezTo>
                  <a:cubicBezTo>
                    <a:pt x="114652" y="170718"/>
                    <a:pt x="222832" y="81293"/>
                    <a:pt x="336754" y="0"/>
                  </a:cubicBezTo>
                  <a:close/>
                </a:path>
              </a:pathLst>
            </a:custGeom>
            <a:solidFill>
              <a:srgbClr val="FBDD7A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3" name="Полилиния 82">
              <a:extLst>
                <a:ext uri="{FF2B5EF4-FFF2-40B4-BE49-F238E27FC236}">
                  <a16:creationId xmlns="" xmlns:a16="http://schemas.microsoft.com/office/drawing/2014/main" id="{EC2A989E-54CC-C929-0C5A-716C78A57C23}"/>
                </a:ext>
              </a:extLst>
            </p:cNvPr>
            <p:cNvSpPr/>
            <p:nvPr/>
          </p:nvSpPr>
          <p:spPr>
            <a:xfrm>
              <a:off x="17081868" y="4023257"/>
              <a:ext cx="851554" cy="1489723"/>
            </a:xfrm>
            <a:custGeom>
              <a:avLst/>
              <a:gdLst>
                <a:gd name="connsiteX0" fmla="*/ 0 w 851554"/>
                <a:gd name="connsiteY0" fmla="*/ 24221 h 1489723"/>
                <a:gd name="connsiteX1" fmla="*/ 617057 w 851554"/>
                <a:gd name="connsiteY1" fmla="*/ 111470 h 1489723"/>
                <a:gd name="connsiteX2" fmla="*/ 841593 w 851554"/>
                <a:gd name="connsiteY2" fmla="*/ 488099 h 1489723"/>
                <a:gd name="connsiteX3" fmla="*/ 650830 w 851554"/>
                <a:gd name="connsiteY3" fmla="*/ 1212797 h 1489723"/>
                <a:gd name="connsiteX4" fmla="*/ 394615 w 851554"/>
                <a:gd name="connsiteY4" fmla="*/ 1489723 h 1489723"/>
                <a:gd name="connsiteX5" fmla="*/ 562992 w 851554"/>
                <a:gd name="connsiteY5" fmla="*/ 1296231 h 1489723"/>
                <a:gd name="connsiteX6" fmla="*/ 806604 w 851554"/>
                <a:gd name="connsiteY6" fmla="*/ 686682 h 1489723"/>
                <a:gd name="connsiteX7" fmla="*/ 629467 w 851554"/>
                <a:gd name="connsiteY7" fmla="*/ 261077 h 1489723"/>
                <a:gd name="connsiteX8" fmla="*/ 111343 w 851554"/>
                <a:gd name="connsiteY8" fmla="*/ 28552 h 1489723"/>
                <a:gd name="connsiteX9" fmla="*/ 3941 w 851554"/>
                <a:gd name="connsiteY9" fmla="*/ 30075 h 1489723"/>
                <a:gd name="connsiteX10" fmla="*/ 0 w 851554"/>
                <a:gd name="connsiteY10" fmla="*/ 24221 h 1489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1554" h="1489723">
                  <a:moveTo>
                    <a:pt x="0" y="24221"/>
                  </a:moveTo>
                  <a:cubicBezTo>
                    <a:pt x="219620" y="-12881"/>
                    <a:pt x="425906" y="-23246"/>
                    <a:pt x="617057" y="111470"/>
                  </a:cubicBezTo>
                  <a:cubicBezTo>
                    <a:pt x="743681" y="200686"/>
                    <a:pt x="816920" y="336993"/>
                    <a:pt x="841593" y="488099"/>
                  </a:cubicBezTo>
                  <a:cubicBezTo>
                    <a:pt x="881984" y="735282"/>
                    <a:pt x="795800" y="1012676"/>
                    <a:pt x="650830" y="1212797"/>
                  </a:cubicBezTo>
                  <a:cubicBezTo>
                    <a:pt x="576423" y="1314704"/>
                    <a:pt x="490435" y="1407632"/>
                    <a:pt x="394615" y="1489723"/>
                  </a:cubicBezTo>
                  <a:cubicBezTo>
                    <a:pt x="397389" y="1469070"/>
                    <a:pt x="539001" y="1325633"/>
                    <a:pt x="562992" y="1296231"/>
                  </a:cubicBezTo>
                  <a:cubicBezTo>
                    <a:pt x="705820" y="1121265"/>
                    <a:pt x="805630" y="915855"/>
                    <a:pt x="806604" y="686682"/>
                  </a:cubicBezTo>
                  <a:cubicBezTo>
                    <a:pt x="807334" y="518860"/>
                    <a:pt x="747769" y="380231"/>
                    <a:pt x="629467" y="261077"/>
                  </a:cubicBezTo>
                  <a:cubicBezTo>
                    <a:pt x="488439" y="119003"/>
                    <a:pt x="311400" y="39282"/>
                    <a:pt x="111343" y="28552"/>
                  </a:cubicBezTo>
                  <a:cubicBezTo>
                    <a:pt x="75721" y="26639"/>
                    <a:pt x="39612" y="30124"/>
                    <a:pt x="3941" y="30075"/>
                  </a:cubicBezTo>
                  <a:lnTo>
                    <a:pt x="0" y="24221"/>
                  </a:ln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4" name="Полилиния 83">
              <a:extLst>
                <a:ext uri="{FF2B5EF4-FFF2-40B4-BE49-F238E27FC236}">
                  <a16:creationId xmlns="" xmlns:a16="http://schemas.microsoft.com/office/drawing/2014/main" id="{CAAC2702-29EF-D576-86E3-EB42E5FC95C9}"/>
                </a:ext>
              </a:extLst>
            </p:cNvPr>
            <p:cNvSpPr/>
            <p:nvPr/>
          </p:nvSpPr>
          <p:spPr>
            <a:xfrm>
              <a:off x="15868759" y="7799403"/>
              <a:ext cx="375187" cy="439564"/>
            </a:xfrm>
            <a:custGeom>
              <a:avLst/>
              <a:gdLst>
                <a:gd name="connsiteX0" fmla="*/ 41274 w 375187"/>
                <a:gd name="connsiteY0" fmla="*/ 0 h 439564"/>
                <a:gd name="connsiteX1" fmla="*/ 234630 w 375187"/>
                <a:gd name="connsiteY1" fmla="*/ 111781 h 439564"/>
                <a:gd name="connsiteX2" fmla="*/ 374826 w 375187"/>
                <a:gd name="connsiteY2" fmla="*/ 309113 h 439564"/>
                <a:gd name="connsiteX3" fmla="*/ 328497 w 375187"/>
                <a:gd name="connsiteY3" fmla="*/ 430675 h 439564"/>
                <a:gd name="connsiteX4" fmla="*/ 309032 w 375187"/>
                <a:gd name="connsiteY4" fmla="*/ 436564 h 439564"/>
                <a:gd name="connsiteX5" fmla="*/ 120815 w 375187"/>
                <a:gd name="connsiteY5" fmla="*/ 387510 h 439564"/>
                <a:gd name="connsiteX6" fmla="*/ 7199 w 375187"/>
                <a:gd name="connsiteY6" fmla="*/ 227942 h 439564"/>
                <a:gd name="connsiteX7" fmla="*/ 41274 w 375187"/>
                <a:gd name="connsiteY7" fmla="*/ 0 h 439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5187" h="439564">
                  <a:moveTo>
                    <a:pt x="41274" y="0"/>
                  </a:moveTo>
                  <a:cubicBezTo>
                    <a:pt x="108235" y="6813"/>
                    <a:pt x="184910" y="70271"/>
                    <a:pt x="234630" y="111781"/>
                  </a:cubicBezTo>
                  <a:cubicBezTo>
                    <a:pt x="293022" y="160494"/>
                    <a:pt x="369375" y="227942"/>
                    <a:pt x="374826" y="309113"/>
                  </a:cubicBezTo>
                  <a:cubicBezTo>
                    <a:pt x="378086" y="357583"/>
                    <a:pt x="359058" y="394859"/>
                    <a:pt x="328497" y="430675"/>
                  </a:cubicBezTo>
                  <a:cubicBezTo>
                    <a:pt x="322025" y="432963"/>
                    <a:pt x="315748" y="435152"/>
                    <a:pt x="309032" y="436564"/>
                  </a:cubicBezTo>
                  <a:cubicBezTo>
                    <a:pt x="249759" y="449363"/>
                    <a:pt x="170607" y="418996"/>
                    <a:pt x="120815" y="387510"/>
                  </a:cubicBezTo>
                  <a:cubicBezTo>
                    <a:pt x="62291" y="350575"/>
                    <a:pt x="21034" y="296607"/>
                    <a:pt x="7199" y="227942"/>
                  </a:cubicBezTo>
                  <a:cubicBezTo>
                    <a:pt x="-7848" y="153242"/>
                    <a:pt x="-602" y="64577"/>
                    <a:pt x="41274" y="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" name="Полилиния 84">
              <a:extLst>
                <a:ext uri="{FF2B5EF4-FFF2-40B4-BE49-F238E27FC236}">
                  <a16:creationId xmlns="" xmlns:a16="http://schemas.microsoft.com/office/drawing/2014/main" id="{09B1F2E4-F922-3F1D-8DFC-A1FF2450B78A}"/>
                </a:ext>
              </a:extLst>
            </p:cNvPr>
            <p:cNvSpPr/>
            <p:nvPr/>
          </p:nvSpPr>
          <p:spPr>
            <a:xfrm>
              <a:off x="16828524" y="4395810"/>
              <a:ext cx="684740" cy="697020"/>
            </a:xfrm>
            <a:custGeom>
              <a:avLst/>
              <a:gdLst>
                <a:gd name="connsiteX0" fmla="*/ 0 w 684740"/>
                <a:gd name="connsiteY0" fmla="*/ 16933 h 697020"/>
                <a:gd name="connsiteX1" fmla="*/ 462161 w 684740"/>
                <a:gd name="connsiteY1" fmla="*/ 86858 h 697020"/>
                <a:gd name="connsiteX2" fmla="*/ 672097 w 684740"/>
                <a:gd name="connsiteY2" fmla="*/ 404954 h 697020"/>
                <a:gd name="connsiteX3" fmla="*/ 672875 w 684740"/>
                <a:gd name="connsiteY3" fmla="*/ 697020 h 697020"/>
                <a:gd name="connsiteX4" fmla="*/ 671415 w 684740"/>
                <a:gd name="connsiteY4" fmla="*/ 684314 h 697020"/>
                <a:gd name="connsiteX5" fmla="*/ 227601 w 684740"/>
                <a:gd name="connsiteY5" fmla="*/ 147162 h 697020"/>
                <a:gd name="connsiteX6" fmla="*/ 6813 w 684740"/>
                <a:gd name="connsiteY6" fmla="*/ 21585 h 697020"/>
                <a:gd name="connsiteX7" fmla="*/ 0 w 684740"/>
                <a:gd name="connsiteY7" fmla="*/ 16933 h 697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4740" h="697020">
                  <a:moveTo>
                    <a:pt x="0" y="16933"/>
                  </a:moveTo>
                  <a:cubicBezTo>
                    <a:pt x="160007" y="-15453"/>
                    <a:pt x="322982" y="-6148"/>
                    <a:pt x="462161" y="86858"/>
                  </a:cubicBezTo>
                  <a:cubicBezTo>
                    <a:pt x="568540" y="157966"/>
                    <a:pt x="647716" y="279611"/>
                    <a:pt x="672097" y="404954"/>
                  </a:cubicBezTo>
                  <a:cubicBezTo>
                    <a:pt x="690103" y="497679"/>
                    <a:pt x="687523" y="603931"/>
                    <a:pt x="672875" y="697020"/>
                  </a:cubicBezTo>
                  <a:cubicBezTo>
                    <a:pt x="672535" y="691327"/>
                    <a:pt x="672632" y="690855"/>
                    <a:pt x="671415" y="684314"/>
                  </a:cubicBezTo>
                  <a:cubicBezTo>
                    <a:pt x="626061" y="445545"/>
                    <a:pt x="426150" y="266048"/>
                    <a:pt x="227601" y="147162"/>
                  </a:cubicBezTo>
                  <a:cubicBezTo>
                    <a:pt x="155676" y="104100"/>
                    <a:pt x="76013" y="68327"/>
                    <a:pt x="6813" y="21585"/>
                  </a:cubicBezTo>
                  <a:lnTo>
                    <a:pt x="0" y="16933"/>
                  </a:lnTo>
                  <a:close/>
                </a:path>
              </a:pathLst>
            </a:custGeom>
            <a:solidFill>
              <a:schemeClr val="bg1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" name="Полилиния 85">
              <a:extLst>
                <a:ext uri="{FF2B5EF4-FFF2-40B4-BE49-F238E27FC236}">
                  <a16:creationId xmlns="" xmlns:a16="http://schemas.microsoft.com/office/drawing/2014/main" id="{5BB2618D-4E31-21D3-1144-B23BAEFBD7DE}"/>
                </a:ext>
              </a:extLst>
            </p:cNvPr>
            <p:cNvSpPr/>
            <p:nvPr/>
          </p:nvSpPr>
          <p:spPr>
            <a:xfrm>
              <a:off x="17814600" y="4141574"/>
              <a:ext cx="393690" cy="659355"/>
            </a:xfrm>
            <a:custGeom>
              <a:avLst/>
              <a:gdLst>
                <a:gd name="connsiteX0" fmla="*/ 0 w 393690"/>
                <a:gd name="connsiteY0" fmla="*/ 52386 h 659355"/>
                <a:gd name="connsiteX1" fmla="*/ 214170 w 393690"/>
                <a:gd name="connsiteY1" fmla="*/ 6117 h 659355"/>
                <a:gd name="connsiteX2" fmla="*/ 302495 w 393690"/>
                <a:gd name="connsiteY2" fmla="*/ 70241 h 659355"/>
                <a:gd name="connsiteX3" fmla="*/ 353008 w 393690"/>
                <a:gd name="connsiteY3" fmla="*/ 426533 h 659355"/>
                <a:gd name="connsiteX4" fmla="*/ 393691 w 393690"/>
                <a:gd name="connsiteY4" fmla="*/ 659356 h 659355"/>
                <a:gd name="connsiteX5" fmla="*/ 143267 w 393690"/>
                <a:gd name="connsiteY5" fmla="*/ 409501 h 659355"/>
                <a:gd name="connsiteX6" fmla="*/ 0 w 393690"/>
                <a:gd name="connsiteY6" fmla="*/ 52386 h 659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3690" h="659355">
                  <a:moveTo>
                    <a:pt x="0" y="52386"/>
                  </a:moveTo>
                  <a:cubicBezTo>
                    <a:pt x="63214" y="11387"/>
                    <a:pt x="138838" y="-11782"/>
                    <a:pt x="214170" y="6117"/>
                  </a:cubicBezTo>
                  <a:cubicBezTo>
                    <a:pt x="251884" y="15080"/>
                    <a:pt x="282591" y="36819"/>
                    <a:pt x="302495" y="70241"/>
                  </a:cubicBezTo>
                  <a:cubicBezTo>
                    <a:pt x="359286" y="165510"/>
                    <a:pt x="341864" y="317818"/>
                    <a:pt x="353008" y="426533"/>
                  </a:cubicBezTo>
                  <a:cubicBezTo>
                    <a:pt x="360940" y="504352"/>
                    <a:pt x="373641" y="583723"/>
                    <a:pt x="393691" y="659356"/>
                  </a:cubicBezTo>
                  <a:cubicBezTo>
                    <a:pt x="295439" y="655205"/>
                    <a:pt x="233538" y="441069"/>
                    <a:pt x="143267" y="409501"/>
                  </a:cubicBezTo>
                  <a:cubicBezTo>
                    <a:pt x="127597" y="266945"/>
                    <a:pt x="80052" y="169355"/>
                    <a:pt x="0" y="52386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" name="Полилиния 86">
              <a:extLst>
                <a:ext uri="{FF2B5EF4-FFF2-40B4-BE49-F238E27FC236}">
                  <a16:creationId xmlns="" xmlns:a16="http://schemas.microsoft.com/office/drawing/2014/main" id="{A90EBF90-4604-C40E-5183-F01D6FC0C08E}"/>
                </a:ext>
              </a:extLst>
            </p:cNvPr>
            <p:cNvSpPr/>
            <p:nvPr/>
          </p:nvSpPr>
          <p:spPr>
            <a:xfrm>
              <a:off x="15800276" y="9742551"/>
              <a:ext cx="747262" cy="816385"/>
            </a:xfrm>
            <a:custGeom>
              <a:avLst/>
              <a:gdLst>
                <a:gd name="connsiteX0" fmla="*/ 736654 w 747262"/>
                <a:gd name="connsiteY0" fmla="*/ 0 h 816385"/>
                <a:gd name="connsiteX1" fmla="*/ 745900 w 747262"/>
                <a:gd name="connsiteY1" fmla="*/ 4526 h 816385"/>
                <a:gd name="connsiteX2" fmla="*/ 747263 w 747262"/>
                <a:gd name="connsiteY2" fmla="*/ 16156 h 816385"/>
                <a:gd name="connsiteX3" fmla="*/ 656213 w 747262"/>
                <a:gd name="connsiteY3" fmla="*/ 180543 h 816385"/>
                <a:gd name="connsiteX4" fmla="*/ 370215 w 747262"/>
                <a:gd name="connsiteY4" fmla="*/ 588346 h 816385"/>
                <a:gd name="connsiteX5" fmla="*/ 181073 w 747262"/>
                <a:gd name="connsiteY5" fmla="*/ 816385 h 816385"/>
                <a:gd name="connsiteX6" fmla="*/ 124906 w 747262"/>
                <a:gd name="connsiteY6" fmla="*/ 709373 h 816385"/>
                <a:gd name="connsiteX7" fmla="*/ 0 w 747262"/>
                <a:gd name="connsiteY7" fmla="*/ 487271 h 816385"/>
                <a:gd name="connsiteX8" fmla="*/ 122550 w 747262"/>
                <a:gd name="connsiteY8" fmla="*/ 435395 h 816385"/>
                <a:gd name="connsiteX9" fmla="*/ 377904 w 747262"/>
                <a:gd name="connsiteY9" fmla="*/ 274610 h 816385"/>
                <a:gd name="connsiteX10" fmla="*/ 736654 w 747262"/>
                <a:gd name="connsiteY10" fmla="*/ 0 h 816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7262" h="816385">
                  <a:moveTo>
                    <a:pt x="736654" y="0"/>
                  </a:moveTo>
                  <a:lnTo>
                    <a:pt x="745900" y="4526"/>
                  </a:lnTo>
                  <a:lnTo>
                    <a:pt x="747263" y="16156"/>
                  </a:lnTo>
                  <a:cubicBezTo>
                    <a:pt x="724829" y="72996"/>
                    <a:pt x="688087" y="128521"/>
                    <a:pt x="656213" y="180543"/>
                  </a:cubicBezTo>
                  <a:cubicBezTo>
                    <a:pt x="570272" y="320841"/>
                    <a:pt x="472458" y="459290"/>
                    <a:pt x="370215" y="588346"/>
                  </a:cubicBezTo>
                  <a:cubicBezTo>
                    <a:pt x="308913" y="665722"/>
                    <a:pt x="242993" y="739447"/>
                    <a:pt x="181073" y="816385"/>
                  </a:cubicBezTo>
                  <a:cubicBezTo>
                    <a:pt x="162873" y="780422"/>
                    <a:pt x="144147" y="744752"/>
                    <a:pt x="124906" y="709373"/>
                  </a:cubicBezTo>
                  <a:cubicBezTo>
                    <a:pt x="86145" y="633749"/>
                    <a:pt x="40109" y="562214"/>
                    <a:pt x="0" y="487271"/>
                  </a:cubicBezTo>
                  <a:cubicBezTo>
                    <a:pt x="40469" y="469071"/>
                    <a:pt x="82300" y="454521"/>
                    <a:pt x="122550" y="435395"/>
                  </a:cubicBezTo>
                  <a:cubicBezTo>
                    <a:pt x="212836" y="392523"/>
                    <a:pt x="298961" y="335976"/>
                    <a:pt x="377904" y="274610"/>
                  </a:cubicBezTo>
                  <a:cubicBezTo>
                    <a:pt x="498055" y="181175"/>
                    <a:pt x="603315" y="76353"/>
                    <a:pt x="736654" y="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" name="Полилиния 87">
              <a:extLst>
                <a:ext uri="{FF2B5EF4-FFF2-40B4-BE49-F238E27FC236}">
                  <a16:creationId xmlns="" xmlns:a16="http://schemas.microsoft.com/office/drawing/2014/main" id="{03CFE03B-0A7A-3DB0-6F88-EC7008EE2612}"/>
                </a:ext>
              </a:extLst>
            </p:cNvPr>
            <p:cNvSpPr/>
            <p:nvPr/>
          </p:nvSpPr>
          <p:spPr>
            <a:xfrm>
              <a:off x="17255292" y="7474060"/>
              <a:ext cx="865574" cy="783512"/>
            </a:xfrm>
            <a:custGeom>
              <a:avLst/>
              <a:gdLst>
                <a:gd name="connsiteX0" fmla="*/ 214106 w 865574"/>
                <a:gd name="connsiteY0" fmla="*/ 0 h 783512"/>
                <a:gd name="connsiteX1" fmla="*/ 731048 w 865574"/>
                <a:gd name="connsiteY1" fmla="*/ 310378 h 783512"/>
                <a:gd name="connsiteX2" fmla="*/ 865575 w 865574"/>
                <a:gd name="connsiteY2" fmla="*/ 424738 h 783512"/>
                <a:gd name="connsiteX3" fmla="*/ 859005 w 865574"/>
                <a:gd name="connsiteY3" fmla="*/ 417195 h 783512"/>
                <a:gd name="connsiteX4" fmla="*/ 857594 w 865574"/>
                <a:gd name="connsiteY4" fmla="*/ 421721 h 783512"/>
                <a:gd name="connsiteX5" fmla="*/ 604206 w 865574"/>
                <a:gd name="connsiteY5" fmla="*/ 268089 h 783512"/>
                <a:gd name="connsiteX6" fmla="*/ 544622 w 865574"/>
                <a:gd name="connsiteY6" fmla="*/ 466735 h 783512"/>
                <a:gd name="connsiteX7" fmla="*/ 631151 w 865574"/>
                <a:gd name="connsiteY7" fmla="*/ 682365 h 783512"/>
                <a:gd name="connsiteX8" fmla="*/ 815042 w 865574"/>
                <a:gd name="connsiteY8" fmla="*/ 778914 h 783512"/>
                <a:gd name="connsiteX9" fmla="*/ 0 w 865574"/>
                <a:gd name="connsiteY9" fmla="*/ 499730 h 783512"/>
                <a:gd name="connsiteX10" fmla="*/ 214106 w 865574"/>
                <a:gd name="connsiteY10" fmla="*/ 0 h 78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5574" h="783512">
                  <a:moveTo>
                    <a:pt x="214106" y="0"/>
                  </a:moveTo>
                  <a:cubicBezTo>
                    <a:pt x="409273" y="73531"/>
                    <a:pt x="566131" y="186869"/>
                    <a:pt x="731048" y="310378"/>
                  </a:cubicBezTo>
                  <a:cubicBezTo>
                    <a:pt x="777444" y="345124"/>
                    <a:pt x="831169" y="377096"/>
                    <a:pt x="865575" y="424738"/>
                  </a:cubicBezTo>
                  <a:lnTo>
                    <a:pt x="859005" y="417195"/>
                  </a:lnTo>
                  <a:lnTo>
                    <a:pt x="857594" y="421721"/>
                  </a:lnTo>
                  <a:cubicBezTo>
                    <a:pt x="778364" y="355781"/>
                    <a:pt x="702667" y="302057"/>
                    <a:pt x="604206" y="268089"/>
                  </a:cubicBezTo>
                  <a:cubicBezTo>
                    <a:pt x="558866" y="324345"/>
                    <a:pt x="545235" y="395735"/>
                    <a:pt x="544622" y="466735"/>
                  </a:cubicBezTo>
                  <a:cubicBezTo>
                    <a:pt x="543887" y="552676"/>
                    <a:pt x="570550" y="621389"/>
                    <a:pt x="631151" y="682365"/>
                  </a:cubicBezTo>
                  <a:cubicBezTo>
                    <a:pt x="684190" y="730153"/>
                    <a:pt x="749837" y="752879"/>
                    <a:pt x="815042" y="778914"/>
                  </a:cubicBezTo>
                  <a:cubicBezTo>
                    <a:pt x="470390" y="809621"/>
                    <a:pt x="270542" y="683192"/>
                    <a:pt x="0" y="499730"/>
                  </a:cubicBezTo>
                  <a:cubicBezTo>
                    <a:pt x="129281" y="357777"/>
                    <a:pt x="139130" y="168961"/>
                    <a:pt x="214106" y="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9" name="Полилиния 88">
              <a:extLst>
                <a:ext uri="{FF2B5EF4-FFF2-40B4-BE49-F238E27FC236}">
                  <a16:creationId xmlns="" xmlns:a16="http://schemas.microsoft.com/office/drawing/2014/main" id="{9DC44007-14FC-8FB3-4BC2-380794769CDE}"/>
                </a:ext>
              </a:extLst>
            </p:cNvPr>
            <p:cNvSpPr/>
            <p:nvPr/>
          </p:nvSpPr>
          <p:spPr>
            <a:xfrm>
              <a:off x="16670853" y="5485519"/>
              <a:ext cx="884465" cy="994228"/>
            </a:xfrm>
            <a:custGeom>
              <a:avLst/>
              <a:gdLst>
                <a:gd name="connsiteX0" fmla="*/ 0 w 884465"/>
                <a:gd name="connsiteY0" fmla="*/ 785552 h 994228"/>
                <a:gd name="connsiteX1" fmla="*/ 512528 w 884465"/>
                <a:gd name="connsiteY1" fmla="*/ 326004 h 994228"/>
                <a:gd name="connsiteX2" fmla="*/ 884466 w 884465"/>
                <a:gd name="connsiteY2" fmla="*/ 0 h 994228"/>
                <a:gd name="connsiteX3" fmla="*/ 616572 w 884465"/>
                <a:gd name="connsiteY3" fmla="*/ 831666 h 994228"/>
                <a:gd name="connsiteX4" fmla="*/ 525327 w 884465"/>
                <a:gd name="connsiteY4" fmla="*/ 924356 h 994228"/>
                <a:gd name="connsiteX5" fmla="*/ 136259 w 884465"/>
                <a:gd name="connsiteY5" fmla="*/ 986635 h 994228"/>
                <a:gd name="connsiteX6" fmla="*/ 133778 w 884465"/>
                <a:gd name="connsiteY6" fmla="*/ 985988 h 994228"/>
                <a:gd name="connsiteX7" fmla="*/ 136211 w 884465"/>
                <a:gd name="connsiteY7" fmla="*/ 975448 h 994228"/>
                <a:gd name="connsiteX8" fmla="*/ 0 w 884465"/>
                <a:gd name="connsiteY8" fmla="*/ 785552 h 994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4465" h="994228">
                  <a:moveTo>
                    <a:pt x="0" y="785552"/>
                  </a:moveTo>
                  <a:cubicBezTo>
                    <a:pt x="169350" y="630728"/>
                    <a:pt x="340209" y="477539"/>
                    <a:pt x="512528" y="326004"/>
                  </a:cubicBezTo>
                  <a:cubicBezTo>
                    <a:pt x="636524" y="217454"/>
                    <a:pt x="764023" y="112467"/>
                    <a:pt x="884466" y="0"/>
                  </a:cubicBezTo>
                  <a:cubicBezTo>
                    <a:pt x="837457" y="222905"/>
                    <a:pt x="737112" y="645828"/>
                    <a:pt x="616572" y="831666"/>
                  </a:cubicBezTo>
                  <a:cubicBezTo>
                    <a:pt x="592240" y="869132"/>
                    <a:pt x="562846" y="900048"/>
                    <a:pt x="525327" y="924356"/>
                  </a:cubicBezTo>
                  <a:cubicBezTo>
                    <a:pt x="417050" y="994422"/>
                    <a:pt x="260741" y="1004179"/>
                    <a:pt x="136259" y="986635"/>
                  </a:cubicBezTo>
                  <a:cubicBezTo>
                    <a:pt x="135432" y="986519"/>
                    <a:pt x="134604" y="986207"/>
                    <a:pt x="133778" y="985988"/>
                  </a:cubicBezTo>
                  <a:cubicBezTo>
                    <a:pt x="136113" y="980898"/>
                    <a:pt x="136989" y="980952"/>
                    <a:pt x="136211" y="975448"/>
                  </a:cubicBezTo>
                  <a:cubicBezTo>
                    <a:pt x="132463" y="949851"/>
                    <a:pt x="23602" y="806774"/>
                    <a:pt x="0" y="785552"/>
                  </a:cubicBezTo>
                  <a:close/>
                </a:path>
              </a:pathLst>
            </a:custGeom>
            <a:solidFill>
              <a:srgbClr val="F5F5F5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0" name="Полилиния 89">
              <a:extLst>
                <a:ext uri="{FF2B5EF4-FFF2-40B4-BE49-F238E27FC236}">
                  <a16:creationId xmlns="" xmlns:a16="http://schemas.microsoft.com/office/drawing/2014/main" id="{8FB0C2A1-CA09-838C-6D32-1C2DB121B9B2}"/>
                </a:ext>
              </a:extLst>
            </p:cNvPr>
            <p:cNvSpPr/>
            <p:nvPr/>
          </p:nvSpPr>
          <p:spPr>
            <a:xfrm>
              <a:off x="15373275" y="5054301"/>
              <a:ext cx="1315681" cy="1255954"/>
            </a:xfrm>
            <a:custGeom>
              <a:avLst/>
              <a:gdLst>
                <a:gd name="connsiteX0" fmla="*/ 0 w 1315681"/>
                <a:gd name="connsiteY0" fmla="*/ 387 h 1255954"/>
                <a:gd name="connsiteX1" fmla="*/ 947150 w 1315681"/>
                <a:gd name="connsiteY1" fmla="*/ 395957 h 1255954"/>
                <a:gd name="connsiteX2" fmla="*/ 1315681 w 1315681"/>
                <a:gd name="connsiteY2" fmla="*/ 993826 h 1255954"/>
                <a:gd name="connsiteX3" fmla="*/ 1184289 w 1315681"/>
                <a:gd name="connsiteY3" fmla="*/ 1093344 h 1255954"/>
                <a:gd name="connsiteX4" fmla="*/ 987200 w 1315681"/>
                <a:gd name="connsiteY4" fmla="*/ 1255954 h 1255954"/>
                <a:gd name="connsiteX5" fmla="*/ 735004 w 1315681"/>
                <a:gd name="connsiteY5" fmla="*/ 1053206 h 1255954"/>
                <a:gd name="connsiteX6" fmla="*/ 0 w 1315681"/>
                <a:gd name="connsiteY6" fmla="*/ 387 h 125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5681" h="1255954">
                  <a:moveTo>
                    <a:pt x="0" y="387"/>
                  </a:moveTo>
                  <a:cubicBezTo>
                    <a:pt x="339177" y="-9379"/>
                    <a:pt x="703154" y="166672"/>
                    <a:pt x="947150" y="395957"/>
                  </a:cubicBezTo>
                  <a:cubicBezTo>
                    <a:pt x="1088421" y="528673"/>
                    <a:pt x="1259036" y="806013"/>
                    <a:pt x="1315681" y="993826"/>
                  </a:cubicBezTo>
                  <a:cubicBezTo>
                    <a:pt x="1275339" y="1030061"/>
                    <a:pt x="1227648" y="1060608"/>
                    <a:pt x="1184289" y="1093344"/>
                  </a:cubicBezTo>
                  <a:cubicBezTo>
                    <a:pt x="1116208" y="1144616"/>
                    <a:pt x="1050463" y="1198871"/>
                    <a:pt x="987200" y="1255954"/>
                  </a:cubicBezTo>
                  <a:cubicBezTo>
                    <a:pt x="894155" y="1201426"/>
                    <a:pt x="812351" y="1127827"/>
                    <a:pt x="735004" y="1053206"/>
                  </a:cubicBezTo>
                  <a:cubicBezTo>
                    <a:pt x="408285" y="738122"/>
                    <a:pt x="229435" y="383669"/>
                    <a:pt x="0" y="387"/>
                  </a:cubicBezTo>
                  <a:close/>
                </a:path>
              </a:pathLst>
            </a:custGeom>
            <a:solidFill>
              <a:srgbClr val="F5F5F5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1" name="Полилиния 90">
              <a:extLst>
                <a:ext uri="{FF2B5EF4-FFF2-40B4-BE49-F238E27FC236}">
                  <a16:creationId xmlns="" xmlns:a16="http://schemas.microsoft.com/office/drawing/2014/main" id="{E595E820-DD9E-B529-E7AF-2A0DAE351996}"/>
                </a:ext>
              </a:extLst>
            </p:cNvPr>
            <p:cNvSpPr/>
            <p:nvPr/>
          </p:nvSpPr>
          <p:spPr>
            <a:xfrm>
              <a:off x="15556714" y="3882903"/>
              <a:ext cx="2331764" cy="1978865"/>
            </a:xfrm>
            <a:custGeom>
              <a:avLst/>
              <a:gdLst>
                <a:gd name="connsiteX0" fmla="*/ 587256 w 2331764"/>
                <a:gd name="connsiteY0" fmla="*/ 268486 h 1978865"/>
                <a:gd name="connsiteX1" fmla="*/ 590760 w 2331764"/>
                <a:gd name="connsiteY1" fmla="*/ 262423 h 1978865"/>
                <a:gd name="connsiteX2" fmla="*/ 587451 w 2331764"/>
                <a:gd name="connsiteY2" fmla="*/ 253659 h 1978865"/>
                <a:gd name="connsiteX3" fmla="*/ 164897 w 2331764"/>
                <a:gd name="connsiteY3" fmla="*/ 54677 h 1978865"/>
                <a:gd name="connsiteX4" fmla="*/ 0 w 2331764"/>
                <a:gd name="connsiteY4" fmla="*/ 29094 h 1978865"/>
                <a:gd name="connsiteX5" fmla="*/ 2161 w 2331764"/>
                <a:gd name="connsiteY5" fmla="*/ 23138 h 1978865"/>
                <a:gd name="connsiteX6" fmla="*/ 77361 w 2331764"/>
                <a:gd name="connsiteY6" fmla="*/ 1959 h 1978865"/>
                <a:gd name="connsiteX7" fmla="*/ 165871 w 2331764"/>
                <a:gd name="connsiteY7" fmla="*/ 2334 h 1978865"/>
                <a:gd name="connsiteX8" fmla="*/ 538237 w 2331764"/>
                <a:gd name="connsiteY8" fmla="*/ 143430 h 1978865"/>
                <a:gd name="connsiteX9" fmla="*/ 541634 w 2331764"/>
                <a:gd name="connsiteY9" fmla="*/ 135532 h 1978865"/>
                <a:gd name="connsiteX10" fmla="*/ 546106 w 2331764"/>
                <a:gd name="connsiteY10" fmla="*/ 138539 h 1978865"/>
                <a:gd name="connsiteX11" fmla="*/ 965228 w 2331764"/>
                <a:gd name="connsiteY11" fmla="*/ 400361 h 1978865"/>
                <a:gd name="connsiteX12" fmla="*/ 1176575 w 2331764"/>
                <a:gd name="connsiteY12" fmla="*/ 289237 h 1978865"/>
                <a:gd name="connsiteX13" fmla="*/ 1525155 w 2331764"/>
                <a:gd name="connsiteY13" fmla="*/ 164575 h 1978865"/>
                <a:gd name="connsiteX14" fmla="*/ 1529096 w 2331764"/>
                <a:gd name="connsiteY14" fmla="*/ 170429 h 1978865"/>
                <a:gd name="connsiteX15" fmla="*/ 1636498 w 2331764"/>
                <a:gd name="connsiteY15" fmla="*/ 168906 h 1978865"/>
                <a:gd name="connsiteX16" fmla="*/ 2154622 w 2331764"/>
                <a:gd name="connsiteY16" fmla="*/ 401431 h 1978865"/>
                <a:gd name="connsiteX17" fmla="*/ 2331758 w 2331764"/>
                <a:gd name="connsiteY17" fmla="*/ 827036 h 1978865"/>
                <a:gd name="connsiteX18" fmla="*/ 2088147 w 2331764"/>
                <a:gd name="connsiteY18" fmla="*/ 1436585 h 1978865"/>
                <a:gd name="connsiteX19" fmla="*/ 1919770 w 2331764"/>
                <a:gd name="connsiteY19" fmla="*/ 1630077 h 1978865"/>
                <a:gd name="connsiteX20" fmla="*/ 1769447 w 2331764"/>
                <a:gd name="connsiteY20" fmla="*/ 1759912 h 1978865"/>
                <a:gd name="connsiteX21" fmla="*/ 1514546 w 2331764"/>
                <a:gd name="connsiteY21" fmla="*/ 1954568 h 1978865"/>
                <a:gd name="connsiteX22" fmla="*/ 1472403 w 2331764"/>
                <a:gd name="connsiteY22" fmla="*/ 1978866 h 1978865"/>
                <a:gd name="connsiteX23" fmla="*/ 1463108 w 2331764"/>
                <a:gd name="connsiteY23" fmla="*/ 1972374 h 1978865"/>
                <a:gd name="connsiteX24" fmla="*/ 1476199 w 2331764"/>
                <a:gd name="connsiteY24" fmla="*/ 1959191 h 1978865"/>
                <a:gd name="connsiteX25" fmla="*/ 1473717 w 2331764"/>
                <a:gd name="connsiteY25" fmla="*/ 1950723 h 1978865"/>
                <a:gd name="connsiteX26" fmla="*/ 1602579 w 2331764"/>
                <a:gd name="connsiteY26" fmla="*/ 1840188 h 1978865"/>
                <a:gd name="connsiteX27" fmla="*/ 1968482 w 2331764"/>
                <a:gd name="connsiteY27" fmla="*/ 1244946 h 1978865"/>
                <a:gd name="connsiteX28" fmla="*/ 1900840 w 2331764"/>
                <a:gd name="connsiteY28" fmla="*/ 728720 h 1978865"/>
                <a:gd name="connsiteX29" fmla="*/ 1300960 w 2331764"/>
                <a:gd name="connsiteY29" fmla="*/ 495484 h 1978865"/>
                <a:gd name="connsiteX30" fmla="*/ 856513 w 2331764"/>
                <a:gd name="connsiteY30" fmla="*/ 570193 h 1978865"/>
                <a:gd name="connsiteX31" fmla="*/ 587256 w 2331764"/>
                <a:gd name="connsiteY31" fmla="*/ 268486 h 1978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31764" h="1978865">
                  <a:moveTo>
                    <a:pt x="587256" y="268486"/>
                  </a:moveTo>
                  <a:lnTo>
                    <a:pt x="590760" y="262423"/>
                  </a:lnTo>
                  <a:cubicBezTo>
                    <a:pt x="589640" y="259503"/>
                    <a:pt x="588959" y="256413"/>
                    <a:pt x="587451" y="253659"/>
                  </a:cubicBezTo>
                  <a:cubicBezTo>
                    <a:pt x="541045" y="166706"/>
                    <a:pt x="256906" y="73422"/>
                    <a:pt x="164897" y="54677"/>
                  </a:cubicBezTo>
                  <a:cubicBezTo>
                    <a:pt x="115830" y="44676"/>
                    <a:pt x="42902" y="43659"/>
                    <a:pt x="0" y="29094"/>
                  </a:cubicBezTo>
                  <a:lnTo>
                    <a:pt x="2161" y="23138"/>
                  </a:lnTo>
                  <a:cubicBezTo>
                    <a:pt x="25427" y="11166"/>
                    <a:pt x="51516" y="5424"/>
                    <a:pt x="77361" y="1959"/>
                  </a:cubicBezTo>
                  <a:cubicBezTo>
                    <a:pt x="105990" y="-1875"/>
                    <a:pt x="136994" y="845"/>
                    <a:pt x="165871" y="2334"/>
                  </a:cubicBezTo>
                  <a:cubicBezTo>
                    <a:pt x="308052" y="9658"/>
                    <a:pt x="426305" y="56278"/>
                    <a:pt x="538237" y="143430"/>
                  </a:cubicBezTo>
                  <a:lnTo>
                    <a:pt x="541634" y="135532"/>
                  </a:lnTo>
                  <a:cubicBezTo>
                    <a:pt x="543123" y="136534"/>
                    <a:pt x="544626" y="137517"/>
                    <a:pt x="546106" y="138539"/>
                  </a:cubicBezTo>
                  <a:cubicBezTo>
                    <a:pt x="661225" y="218158"/>
                    <a:pt x="809699" y="425457"/>
                    <a:pt x="965228" y="400361"/>
                  </a:cubicBezTo>
                  <a:cubicBezTo>
                    <a:pt x="1041144" y="388107"/>
                    <a:pt x="1111512" y="327029"/>
                    <a:pt x="1176575" y="289237"/>
                  </a:cubicBezTo>
                  <a:cubicBezTo>
                    <a:pt x="1277796" y="230446"/>
                    <a:pt x="1408118" y="177577"/>
                    <a:pt x="1525155" y="164575"/>
                  </a:cubicBezTo>
                  <a:lnTo>
                    <a:pt x="1529096" y="170429"/>
                  </a:lnTo>
                  <a:cubicBezTo>
                    <a:pt x="1564767" y="170477"/>
                    <a:pt x="1600875" y="166993"/>
                    <a:pt x="1636498" y="168906"/>
                  </a:cubicBezTo>
                  <a:cubicBezTo>
                    <a:pt x="1836555" y="179636"/>
                    <a:pt x="2013594" y="259357"/>
                    <a:pt x="2154622" y="401431"/>
                  </a:cubicBezTo>
                  <a:cubicBezTo>
                    <a:pt x="2272923" y="520585"/>
                    <a:pt x="2332488" y="659213"/>
                    <a:pt x="2331758" y="827036"/>
                  </a:cubicBezTo>
                  <a:cubicBezTo>
                    <a:pt x="2330785" y="1056208"/>
                    <a:pt x="2230975" y="1261619"/>
                    <a:pt x="2088147" y="1436585"/>
                  </a:cubicBezTo>
                  <a:cubicBezTo>
                    <a:pt x="2064156" y="1465987"/>
                    <a:pt x="1922543" y="1609424"/>
                    <a:pt x="1919770" y="1630077"/>
                  </a:cubicBezTo>
                  <a:cubicBezTo>
                    <a:pt x="1886484" y="1665105"/>
                    <a:pt x="1810665" y="1738077"/>
                    <a:pt x="1769447" y="1759912"/>
                  </a:cubicBezTo>
                  <a:cubicBezTo>
                    <a:pt x="1712802" y="1770628"/>
                    <a:pt x="1576836" y="1919423"/>
                    <a:pt x="1514546" y="1954568"/>
                  </a:cubicBezTo>
                  <a:cubicBezTo>
                    <a:pt x="1494983" y="1960733"/>
                    <a:pt x="1489825" y="1973692"/>
                    <a:pt x="1472403" y="1978866"/>
                  </a:cubicBezTo>
                  <a:lnTo>
                    <a:pt x="1463108" y="1972374"/>
                  </a:lnTo>
                  <a:lnTo>
                    <a:pt x="1476199" y="1959191"/>
                  </a:lnTo>
                  <a:lnTo>
                    <a:pt x="1473717" y="1950723"/>
                  </a:lnTo>
                  <a:cubicBezTo>
                    <a:pt x="1498681" y="1918357"/>
                    <a:pt x="1568222" y="1871980"/>
                    <a:pt x="1602579" y="1840188"/>
                  </a:cubicBezTo>
                  <a:cubicBezTo>
                    <a:pt x="1789107" y="1667514"/>
                    <a:pt x="1915682" y="1499541"/>
                    <a:pt x="1968482" y="1244946"/>
                  </a:cubicBezTo>
                  <a:cubicBezTo>
                    <a:pt x="2003910" y="1074156"/>
                    <a:pt x="1999189" y="878279"/>
                    <a:pt x="1900840" y="728720"/>
                  </a:cubicBezTo>
                  <a:cubicBezTo>
                    <a:pt x="1769204" y="528527"/>
                    <a:pt x="1531676" y="449672"/>
                    <a:pt x="1300960" y="495484"/>
                  </a:cubicBezTo>
                  <a:cubicBezTo>
                    <a:pt x="1157207" y="524025"/>
                    <a:pt x="1006008" y="602155"/>
                    <a:pt x="856513" y="570193"/>
                  </a:cubicBezTo>
                  <a:cubicBezTo>
                    <a:pt x="703173" y="537413"/>
                    <a:pt x="662004" y="384370"/>
                    <a:pt x="587256" y="268486"/>
                  </a:cubicBezTo>
                  <a:close/>
                </a:path>
              </a:pathLst>
            </a:custGeom>
            <a:solidFill>
              <a:srgbClr val="FFEBA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92" name="Полилиния 91">
              <a:extLst>
                <a:ext uri="{FF2B5EF4-FFF2-40B4-BE49-F238E27FC236}">
                  <a16:creationId xmlns="" xmlns:a16="http://schemas.microsoft.com/office/drawing/2014/main" id="{97F9C007-6F47-DCFD-5F71-7A056CC64A61}"/>
                </a:ext>
              </a:extLst>
            </p:cNvPr>
            <p:cNvSpPr/>
            <p:nvPr/>
          </p:nvSpPr>
          <p:spPr>
            <a:xfrm>
              <a:off x="14008632" y="6192876"/>
              <a:ext cx="1262205" cy="1076178"/>
            </a:xfrm>
            <a:custGeom>
              <a:avLst/>
              <a:gdLst>
                <a:gd name="connsiteX0" fmla="*/ 32100 w 1262205"/>
                <a:gd name="connsiteY0" fmla="*/ 1073030 h 1076178"/>
                <a:gd name="connsiteX1" fmla="*/ 27759 w 1262205"/>
                <a:gd name="connsiteY1" fmla="*/ 761075 h 1076178"/>
                <a:gd name="connsiteX2" fmla="*/ 60339 w 1262205"/>
                <a:gd name="connsiteY2" fmla="*/ 194078 h 1076178"/>
                <a:gd name="connsiteX3" fmla="*/ 251900 w 1262205"/>
                <a:gd name="connsiteY3" fmla="*/ 17803 h 1076178"/>
                <a:gd name="connsiteX4" fmla="*/ 1262206 w 1262205"/>
                <a:gd name="connsiteY4" fmla="*/ 311883 h 1076178"/>
                <a:gd name="connsiteX5" fmla="*/ 1081828 w 1262205"/>
                <a:gd name="connsiteY5" fmla="*/ 612232 h 1076178"/>
                <a:gd name="connsiteX6" fmla="*/ 860101 w 1262205"/>
                <a:gd name="connsiteY6" fmla="*/ 963736 h 1076178"/>
                <a:gd name="connsiteX7" fmla="*/ 389400 w 1262205"/>
                <a:gd name="connsiteY7" fmla="*/ 760929 h 1076178"/>
                <a:gd name="connsiteX8" fmla="*/ 384757 w 1262205"/>
                <a:gd name="connsiteY8" fmla="*/ 762467 h 1076178"/>
                <a:gd name="connsiteX9" fmla="*/ 380178 w 1262205"/>
                <a:gd name="connsiteY9" fmla="*/ 771956 h 1076178"/>
                <a:gd name="connsiteX10" fmla="*/ 405653 w 1262205"/>
                <a:gd name="connsiteY10" fmla="*/ 792522 h 1076178"/>
                <a:gd name="connsiteX11" fmla="*/ 493394 w 1262205"/>
                <a:gd name="connsiteY11" fmla="*/ 825409 h 1076178"/>
                <a:gd name="connsiteX12" fmla="*/ 727249 w 1262205"/>
                <a:gd name="connsiteY12" fmla="*/ 932051 h 1076178"/>
                <a:gd name="connsiteX13" fmla="*/ 310496 w 1262205"/>
                <a:gd name="connsiteY13" fmla="*/ 984432 h 1076178"/>
                <a:gd name="connsiteX14" fmla="*/ 204896 w 1262205"/>
                <a:gd name="connsiteY14" fmla="*/ 1076179 h 1076178"/>
                <a:gd name="connsiteX15" fmla="*/ 32100 w 1262205"/>
                <a:gd name="connsiteY15" fmla="*/ 1073030 h 1076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62205" h="1076178">
                  <a:moveTo>
                    <a:pt x="32100" y="1073030"/>
                  </a:moveTo>
                  <a:cubicBezTo>
                    <a:pt x="44022" y="973279"/>
                    <a:pt x="38864" y="860967"/>
                    <a:pt x="27759" y="761075"/>
                  </a:cubicBezTo>
                  <a:cubicBezTo>
                    <a:pt x="5919" y="564668"/>
                    <a:pt x="-35134" y="379560"/>
                    <a:pt x="60339" y="194078"/>
                  </a:cubicBezTo>
                  <a:cubicBezTo>
                    <a:pt x="101699" y="113719"/>
                    <a:pt x="163711" y="45697"/>
                    <a:pt x="251900" y="17803"/>
                  </a:cubicBezTo>
                  <a:cubicBezTo>
                    <a:pt x="525936" y="-68868"/>
                    <a:pt x="1016185" y="182257"/>
                    <a:pt x="1262206" y="311883"/>
                  </a:cubicBezTo>
                  <a:cubicBezTo>
                    <a:pt x="1212403" y="416326"/>
                    <a:pt x="1142059" y="513371"/>
                    <a:pt x="1081828" y="612232"/>
                  </a:cubicBezTo>
                  <a:cubicBezTo>
                    <a:pt x="1036157" y="687193"/>
                    <a:pt x="912366" y="908283"/>
                    <a:pt x="860101" y="963736"/>
                  </a:cubicBezTo>
                  <a:cubicBezTo>
                    <a:pt x="803636" y="932158"/>
                    <a:pt x="434438" y="751912"/>
                    <a:pt x="389400" y="760929"/>
                  </a:cubicBezTo>
                  <a:cubicBezTo>
                    <a:pt x="387804" y="761250"/>
                    <a:pt x="386304" y="761956"/>
                    <a:pt x="384757" y="762467"/>
                  </a:cubicBezTo>
                  <a:lnTo>
                    <a:pt x="380178" y="771956"/>
                  </a:lnTo>
                  <a:cubicBezTo>
                    <a:pt x="385044" y="784628"/>
                    <a:pt x="393448" y="786969"/>
                    <a:pt x="405653" y="792522"/>
                  </a:cubicBezTo>
                  <a:cubicBezTo>
                    <a:pt x="433937" y="805388"/>
                    <a:pt x="464663" y="813403"/>
                    <a:pt x="493394" y="825409"/>
                  </a:cubicBezTo>
                  <a:cubicBezTo>
                    <a:pt x="571320" y="857965"/>
                    <a:pt x="651785" y="894234"/>
                    <a:pt x="727249" y="932051"/>
                  </a:cubicBezTo>
                  <a:cubicBezTo>
                    <a:pt x="571475" y="907899"/>
                    <a:pt x="445465" y="886419"/>
                    <a:pt x="310496" y="984432"/>
                  </a:cubicBezTo>
                  <a:cubicBezTo>
                    <a:pt x="272499" y="1012025"/>
                    <a:pt x="238440" y="1043423"/>
                    <a:pt x="204896" y="1076179"/>
                  </a:cubicBezTo>
                  <a:cubicBezTo>
                    <a:pt x="172836" y="1063151"/>
                    <a:pt x="68179" y="1067220"/>
                    <a:pt x="32100" y="1073030"/>
                  </a:cubicBezTo>
                  <a:close/>
                </a:path>
              </a:pathLst>
            </a:custGeom>
            <a:solidFill>
              <a:schemeClr val="bg1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3" name="Полилиния 92">
              <a:extLst>
                <a:ext uri="{FF2B5EF4-FFF2-40B4-BE49-F238E27FC236}">
                  <a16:creationId xmlns="" xmlns:a16="http://schemas.microsoft.com/office/drawing/2014/main" id="{F5EB9A27-DA0F-D3F2-A6EF-316D1FEEFAEE}"/>
                </a:ext>
              </a:extLst>
            </p:cNvPr>
            <p:cNvSpPr/>
            <p:nvPr/>
          </p:nvSpPr>
          <p:spPr>
            <a:xfrm>
              <a:off x="14105634" y="6229415"/>
              <a:ext cx="188733" cy="444952"/>
            </a:xfrm>
            <a:custGeom>
              <a:avLst/>
              <a:gdLst>
                <a:gd name="connsiteX0" fmla="*/ 122688 w 188733"/>
                <a:gd name="connsiteY0" fmla="*/ 1556 h 444952"/>
                <a:gd name="connsiteX1" fmla="*/ 142805 w 188733"/>
                <a:gd name="connsiteY1" fmla="*/ 174 h 444952"/>
                <a:gd name="connsiteX2" fmla="*/ 174116 w 188733"/>
                <a:gd name="connsiteY2" fmla="*/ 18491 h 444952"/>
                <a:gd name="connsiteX3" fmla="*/ 180642 w 188733"/>
                <a:gd name="connsiteY3" fmla="*/ 152774 h 444952"/>
                <a:gd name="connsiteX4" fmla="*/ 68652 w 188733"/>
                <a:gd name="connsiteY4" fmla="*/ 444952 h 444952"/>
                <a:gd name="connsiteX5" fmla="*/ 54870 w 188733"/>
                <a:gd name="connsiteY5" fmla="*/ 442660 h 444952"/>
                <a:gd name="connsiteX6" fmla="*/ 29205 w 188733"/>
                <a:gd name="connsiteY6" fmla="*/ 414396 h 444952"/>
                <a:gd name="connsiteX7" fmla="*/ 21598 w 188733"/>
                <a:gd name="connsiteY7" fmla="*/ 128306 h 444952"/>
                <a:gd name="connsiteX8" fmla="*/ 122688 w 188733"/>
                <a:gd name="connsiteY8" fmla="*/ 1556 h 444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733" h="444952">
                  <a:moveTo>
                    <a:pt x="122688" y="1556"/>
                  </a:moveTo>
                  <a:cubicBezTo>
                    <a:pt x="128766" y="880"/>
                    <a:pt x="136581" y="-483"/>
                    <a:pt x="142805" y="174"/>
                  </a:cubicBezTo>
                  <a:cubicBezTo>
                    <a:pt x="156285" y="1595"/>
                    <a:pt x="166398" y="7415"/>
                    <a:pt x="174116" y="18491"/>
                  </a:cubicBezTo>
                  <a:cubicBezTo>
                    <a:pt x="197932" y="52653"/>
                    <a:pt x="186944" y="113994"/>
                    <a:pt x="180642" y="152774"/>
                  </a:cubicBezTo>
                  <a:cubicBezTo>
                    <a:pt x="167094" y="236150"/>
                    <a:pt x="140153" y="393140"/>
                    <a:pt x="68652" y="444952"/>
                  </a:cubicBezTo>
                  <a:cubicBezTo>
                    <a:pt x="63503" y="444368"/>
                    <a:pt x="60009" y="444164"/>
                    <a:pt x="54870" y="442660"/>
                  </a:cubicBezTo>
                  <a:cubicBezTo>
                    <a:pt x="41687" y="438811"/>
                    <a:pt x="34791" y="425934"/>
                    <a:pt x="29205" y="414396"/>
                  </a:cubicBezTo>
                  <a:cubicBezTo>
                    <a:pt x="-9833" y="333765"/>
                    <a:pt x="-7016" y="212067"/>
                    <a:pt x="21598" y="128306"/>
                  </a:cubicBezTo>
                  <a:cubicBezTo>
                    <a:pt x="41244" y="70820"/>
                    <a:pt x="66671" y="28609"/>
                    <a:pt x="122688" y="1556"/>
                  </a:cubicBezTo>
                  <a:close/>
                </a:path>
              </a:pathLst>
            </a:custGeom>
            <a:solidFill>
              <a:srgbClr val="000000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4" name="Полилиния 93">
              <a:extLst>
                <a:ext uri="{FF2B5EF4-FFF2-40B4-BE49-F238E27FC236}">
                  <a16:creationId xmlns="" xmlns:a16="http://schemas.microsoft.com/office/drawing/2014/main" id="{AD076C66-72AA-84D7-52C4-BA4CA2134C60}"/>
                </a:ext>
              </a:extLst>
            </p:cNvPr>
            <p:cNvSpPr/>
            <p:nvPr/>
          </p:nvSpPr>
          <p:spPr>
            <a:xfrm>
              <a:off x="14137578" y="6257269"/>
              <a:ext cx="123340" cy="379174"/>
            </a:xfrm>
            <a:custGeom>
              <a:avLst/>
              <a:gdLst>
                <a:gd name="connsiteX0" fmla="*/ 94014 w 123340"/>
                <a:gd name="connsiteY0" fmla="*/ 0 h 379174"/>
                <a:gd name="connsiteX1" fmla="*/ 105031 w 123340"/>
                <a:gd name="connsiteY1" fmla="*/ 4482 h 379174"/>
                <a:gd name="connsiteX2" fmla="*/ 122482 w 123340"/>
                <a:gd name="connsiteY2" fmla="*/ 40844 h 379174"/>
                <a:gd name="connsiteX3" fmla="*/ 33777 w 123340"/>
                <a:gd name="connsiteY3" fmla="*/ 379174 h 379174"/>
                <a:gd name="connsiteX4" fmla="*/ 4165 w 123340"/>
                <a:gd name="connsiteY4" fmla="*/ 176368 h 379174"/>
                <a:gd name="connsiteX5" fmla="*/ 94014 w 123340"/>
                <a:gd name="connsiteY5" fmla="*/ 0 h 37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340" h="379174">
                  <a:moveTo>
                    <a:pt x="94014" y="0"/>
                  </a:moveTo>
                  <a:cubicBezTo>
                    <a:pt x="97478" y="1144"/>
                    <a:pt x="102038" y="2443"/>
                    <a:pt x="105031" y="4482"/>
                  </a:cubicBezTo>
                  <a:cubicBezTo>
                    <a:pt x="117606" y="13037"/>
                    <a:pt x="121042" y="26517"/>
                    <a:pt x="122482" y="40844"/>
                  </a:cubicBezTo>
                  <a:cubicBezTo>
                    <a:pt x="130463" y="119976"/>
                    <a:pt x="81415" y="317561"/>
                    <a:pt x="33777" y="379174"/>
                  </a:cubicBezTo>
                  <a:cubicBezTo>
                    <a:pt x="2175" y="317722"/>
                    <a:pt x="-6098" y="244375"/>
                    <a:pt x="4165" y="176368"/>
                  </a:cubicBezTo>
                  <a:cubicBezTo>
                    <a:pt x="13903" y="111805"/>
                    <a:pt x="40187" y="39860"/>
                    <a:pt x="94014" y="0"/>
                  </a:cubicBezTo>
                  <a:close/>
                </a:path>
              </a:pathLst>
            </a:custGeom>
            <a:solidFill>
              <a:srgbClr val="F5F5F5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5" name="Полилиния 94">
              <a:extLst>
                <a:ext uri="{FF2B5EF4-FFF2-40B4-BE49-F238E27FC236}">
                  <a16:creationId xmlns="" xmlns:a16="http://schemas.microsoft.com/office/drawing/2014/main" id="{15BA6359-0E97-E61E-3CE1-4A4A95585081}"/>
                </a:ext>
              </a:extLst>
            </p:cNvPr>
            <p:cNvSpPr/>
            <p:nvPr/>
          </p:nvSpPr>
          <p:spPr>
            <a:xfrm>
              <a:off x="14386929" y="3864351"/>
              <a:ext cx="1069795" cy="1745762"/>
            </a:xfrm>
            <a:custGeom>
              <a:avLst/>
              <a:gdLst>
                <a:gd name="connsiteX0" fmla="*/ 279990 w 1069795"/>
                <a:gd name="connsiteY0" fmla="*/ 1481537 h 1745762"/>
                <a:gd name="connsiteX1" fmla="*/ 256 w 1069795"/>
                <a:gd name="connsiteY1" fmla="*/ 851578 h 1745762"/>
                <a:gd name="connsiteX2" fmla="*/ 41241 w 1069795"/>
                <a:gd name="connsiteY2" fmla="*/ 594112 h 1745762"/>
                <a:gd name="connsiteX3" fmla="*/ 126130 w 1069795"/>
                <a:gd name="connsiteY3" fmla="*/ 377475 h 1745762"/>
                <a:gd name="connsiteX4" fmla="*/ 129570 w 1069795"/>
                <a:gd name="connsiteY4" fmla="*/ 384814 h 1745762"/>
                <a:gd name="connsiteX5" fmla="*/ 147138 w 1069795"/>
                <a:gd name="connsiteY5" fmla="*/ 413234 h 1745762"/>
                <a:gd name="connsiteX6" fmla="*/ 169747 w 1069795"/>
                <a:gd name="connsiteY6" fmla="*/ 415321 h 1745762"/>
                <a:gd name="connsiteX7" fmla="*/ 222090 w 1069795"/>
                <a:gd name="connsiteY7" fmla="*/ 387578 h 1745762"/>
                <a:gd name="connsiteX8" fmla="*/ 343020 w 1069795"/>
                <a:gd name="connsiteY8" fmla="*/ 173384 h 1745762"/>
                <a:gd name="connsiteX9" fmla="*/ 556362 w 1069795"/>
                <a:gd name="connsiteY9" fmla="*/ 2506 h 1745762"/>
                <a:gd name="connsiteX10" fmla="*/ 674250 w 1069795"/>
                <a:gd name="connsiteY10" fmla="*/ 26998 h 1745762"/>
                <a:gd name="connsiteX11" fmla="*/ 760069 w 1069795"/>
                <a:gd name="connsiteY11" fmla="*/ 222739 h 1745762"/>
                <a:gd name="connsiteX12" fmla="*/ 721917 w 1069795"/>
                <a:gd name="connsiteY12" fmla="*/ 271053 h 1745762"/>
                <a:gd name="connsiteX13" fmla="*/ 651403 w 1069795"/>
                <a:gd name="connsiteY13" fmla="*/ 744771 h 1745762"/>
                <a:gd name="connsiteX14" fmla="*/ 421943 w 1069795"/>
                <a:gd name="connsiteY14" fmla="*/ 970834 h 1745762"/>
                <a:gd name="connsiteX15" fmla="*/ 425398 w 1069795"/>
                <a:gd name="connsiteY15" fmla="*/ 978270 h 1745762"/>
                <a:gd name="connsiteX16" fmla="*/ 648264 w 1069795"/>
                <a:gd name="connsiteY16" fmla="*/ 956249 h 1745762"/>
                <a:gd name="connsiteX17" fmla="*/ 737693 w 1069795"/>
                <a:gd name="connsiteY17" fmla="*/ 1011094 h 1745762"/>
                <a:gd name="connsiteX18" fmla="*/ 909905 w 1069795"/>
                <a:gd name="connsiteY18" fmla="*/ 1311525 h 1745762"/>
                <a:gd name="connsiteX19" fmla="*/ 1069795 w 1069795"/>
                <a:gd name="connsiteY19" fmla="*/ 1587824 h 1745762"/>
                <a:gd name="connsiteX20" fmla="*/ 1011783 w 1069795"/>
                <a:gd name="connsiteY20" fmla="*/ 1745762 h 1745762"/>
                <a:gd name="connsiteX21" fmla="*/ 279990 w 1069795"/>
                <a:gd name="connsiteY21" fmla="*/ 1481537 h 1745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9795" h="1745762">
                  <a:moveTo>
                    <a:pt x="279990" y="1481537"/>
                  </a:moveTo>
                  <a:cubicBezTo>
                    <a:pt x="213126" y="1340665"/>
                    <a:pt x="6324" y="996436"/>
                    <a:pt x="256" y="851578"/>
                  </a:cubicBezTo>
                  <a:cubicBezTo>
                    <a:pt x="-2936" y="775429"/>
                    <a:pt x="24476" y="669668"/>
                    <a:pt x="41241" y="594112"/>
                  </a:cubicBezTo>
                  <a:cubicBezTo>
                    <a:pt x="51908" y="546018"/>
                    <a:pt x="83247" y="404854"/>
                    <a:pt x="126130" y="377475"/>
                  </a:cubicBezTo>
                  <a:cubicBezTo>
                    <a:pt x="127278" y="379923"/>
                    <a:pt x="128631" y="382284"/>
                    <a:pt x="129570" y="384814"/>
                  </a:cubicBezTo>
                  <a:cubicBezTo>
                    <a:pt x="134777" y="398858"/>
                    <a:pt x="135016" y="403292"/>
                    <a:pt x="147138" y="413234"/>
                  </a:cubicBezTo>
                  <a:cubicBezTo>
                    <a:pt x="155532" y="415764"/>
                    <a:pt x="160871" y="416679"/>
                    <a:pt x="169747" y="415321"/>
                  </a:cubicBezTo>
                  <a:cubicBezTo>
                    <a:pt x="188322" y="412479"/>
                    <a:pt x="207617" y="398678"/>
                    <a:pt x="222090" y="387578"/>
                  </a:cubicBezTo>
                  <a:cubicBezTo>
                    <a:pt x="319106" y="313161"/>
                    <a:pt x="289991" y="250570"/>
                    <a:pt x="343020" y="173384"/>
                  </a:cubicBezTo>
                  <a:cubicBezTo>
                    <a:pt x="387455" y="108710"/>
                    <a:pt x="477799" y="15747"/>
                    <a:pt x="556362" y="2506"/>
                  </a:cubicBezTo>
                  <a:cubicBezTo>
                    <a:pt x="597021" y="-4346"/>
                    <a:pt x="640444" y="2545"/>
                    <a:pt x="674250" y="26998"/>
                  </a:cubicBezTo>
                  <a:cubicBezTo>
                    <a:pt x="735674" y="71424"/>
                    <a:pt x="750619" y="152673"/>
                    <a:pt x="760069" y="222739"/>
                  </a:cubicBezTo>
                  <a:cubicBezTo>
                    <a:pt x="745801" y="237309"/>
                    <a:pt x="733202" y="254074"/>
                    <a:pt x="721917" y="271053"/>
                  </a:cubicBezTo>
                  <a:cubicBezTo>
                    <a:pt x="633582" y="403988"/>
                    <a:pt x="619630" y="592302"/>
                    <a:pt x="651403" y="744771"/>
                  </a:cubicBezTo>
                  <a:cubicBezTo>
                    <a:pt x="613260" y="792325"/>
                    <a:pt x="431116" y="951636"/>
                    <a:pt x="421943" y="970834"/>
                  </a:cubicBezTo>
                  <a:lnTo>
                    <a:pt x="425398" y="978270"/>
                  </a:lnTo>
                  <a:cubicBezTo>
                    <a:pt x="459979" y="993609"/>
                    <a:pt x="559146" y="932881"/>
                    <a:pt x="648264" y="956249"/>
                  </a:cubicBezTo>
                  <a:cubicBezTo>
                    <a:pt x="683535" y="965500"/>
                    <a:pt x="713702" y="983886"/>
                    <a:pt x="737693" y="1011094"/>
                  </a:cubicBezTo>
                  <a:cubicBezTo>
                    <a:pt x="802752" y="1084892"/>
                    <a:pt x="862263" y="1222816"/>
                    <a:pt x="909905" y="1311525"/>
                  </a:cubicBezTo>
                  <a:cubicBezTo>
                    <a:pt x="961060" y="1404848"/>
                    <a:pt x="1014372" y="1496973"/>
                    <a:pt x="1069795" y="1587824"/>
                  </a:cubicBezTo>
                  <a:cubicBezTo>
                    <a:pt x="1058632" y="1596943"/>
                    <a:pt x="1017428" y="1724262"/>
                    <a:pt x="1011783" y="1745762"/>
                  </a:cubicBezTo>
                  <a:cubicBezTo>
                    <a:pt x="772697" y="1650289"/>
                    <a:pt x="528273" y="1550211"/>
                    <a:pt x="279990" y="1481537"/>
                  </a:cubicBezTo>
                  <a:close/>
                </a:path>
              </a:pathLst>
            </a:custGeom>
            <a:solidFill>
              <a:schemeClr val="bg1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6" name="Полилиния 95">
              <a:extLst>
                <a:ext uri="{FF2B5EF4-FFF2-40B4-BE49-F238E27FC236}">
                  <a16:creationId xmlns="" xmlns:a16="http://schemas.microsoft.com/office/drawing/2014/main" id="{C6EDB4A2-49B2-5E55-4C97-5FBEE45A510B}"/>
                </a:ext>
              </a:extLst>
            </p:cNvPr>
            <p:cNvSpPr/>
            <p:nvPr/>
          </p:nvSpPr>
          <p:spPr>
            <a:xfrm>
              <a:off x="13938291" y="5313950"/>
              <a:ext cx="1394325" cy="1146462"/>
            </a:xfrm>
            <a:custGeom>
              <a:avLst/>
              <a:gdLst>
                <a:gd name="connsiteX0" fmla="*/ 258419 w 1394325"/>
                <a:gd name="connsiteY0" fmla="*/ 888164 h 1146462"/>
                <a:gd name="connsiteX1" fmla="*/ 61116 w 1394325"/>
                <a:gd name="connsiteY1" fmla="*/ 600074 h 1146462"/>
                <a:gd name="connsiteX2" fmla="*/ 25713 w 1394325"/>
                <a:gd name="connsiteY2" fmla="*/ 215435 h 1146462"/>
                <a:gd name="connsiteX3" fmla="*/ 180625 w 1394325"/>
                <a:gd name="connsiteY3" fmla="*/ 23777 h 1146462"/>
                <a:gd name="connsiteX4" fmla="*/ 414250 w 1394325"/>
                <a:gd name="connsiteY4" fmla="*/ 6438 h 1146462"/>
                <a:gd name="connsiteX5" fmla="*/ 1394326 w 1394325"/>
                <a:gd name="connsiteY5" fmla="*/ 304572 h 1146462"/>
                <a:gd name="connsiteX6" fmla="*/ 1123692 w 1394325"/>
                <a:gd name="connsiteY6" fmla="*/ 740299 h 1146462"/>
                <a:gd name="connsiteX7" fmla="*/ 1228543 w 1394325"/>
                <a:gd name="connsiteY7" fmla="*/ 1018213 h 1146462"/>
                <a:gd name="connsiteX8" fmla="*/ 1053149 w 1394325"/>
                <a:gd name="connsiteY8" fmla="*/ 920559 h 1146462"/>
                <a:gd name="connsiteX9" fmla="*/ 412095 w 1394325"/>
                <a:gd name="connsiteY9" fmla="*/ 678637 h 1146462"/>
                <a:gd name="connsiteX10" fmla="*/ 389841 w 1394325"/>
                <a:gd name="connsiteY10" fmla="*/ 695411 h 1146462"/>
                <a:gd name="connsiteX11" fmla="*/ 579377 w 1394325"/>
                <a:gd name="connsiteY11" fmla="*/ 772144 h 1146462"/>
                <a:gd name="connsiteX12" fmla="*/ 1166292 w 1394325"/>
                <a:gd name="connsiteY12" fmla="*/ 1022262 h 1146462"/>
                <a:gd name="connsiteX13" fmla="*/ 1316843 w 1394325"/>
                <a:gd name="connsiteY13" fmla="*/ 1146462 h 1146462"/>
                <a:gd name="connsiteX14" fmla="*/ 1154316 w 1394325"/>
                <a:gd name="connsiteY14" fmla="*/ 1061816 h 1146462"/>
                <a:gd name="connsiteX15" fmla="*/ 938204 w 1394325"/>
                <a:gd name="connsiteY15" fmla="*/ 968868 h 1146462"/>
                <a:gd name="connsiteX16" fmla="*/ 258419 w 1394325"/>
                <a:gd name="connsiteY16" fmla="*/ 888164 h 1146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4325" h="1146462">
                  <a:moveTo>
                    <a:pt x="258419" y="888164"/>
                  </a:moveTo>
                  <a:cubicBezTo>
                    <a:pt x="176965" y="806628"/>
                    <a:pt x="110048" y="704103"/>
                    <a:pt x="61116" y="600074"/>
                  </a:cubicBezTo>
                  <a:cubicBezTo>
                    <a:pt x="1965" y="474307"/>
                    <a:pt x="-22771" y="348282"/>
                    <a:pt x="25713" y="215435"/>
                  </a:cubicBezTo>
                  <a:cubicBezTo>
                    <a:pt x="53427" y="139500"/>
                    <a:pt x="104077" y="57131"/>
                    <a:pt x="180625" y="23777"/>
                  </a:cubicBezTo>
                  <a:cubicBezTo>
                    <a:pt x="253864" y="-8137"/>
                    <a:pt x="336797" y="-1217"/>
                    <a:pt x="414250" y="6438"/>
                  </a:cubicBezTo>
                  <a:cubicBezTo>
                    <a:pt x="756980" y="40303"/>
                    <a:pt x="1076527" y="180757"/>
                    <a:pt x="1394326" y="304572"/>
                  </a:cubicBezTo>
                  <a:cubicBezTo>
                    <a:pt x="1315320" y="370833"/>
                    <a:pt x="1132466" y="635292"/>
                    <a:pt x="1123692" y="740299"/>
                  </a:cubicBezTo>
                  <a:cubicBezTo>
                    <a:pt x="1116704" y="823918"/>
                    <a:pt x="1201977" y="937461"/>
                    <a:pt x="1228543" y="1018213"/>
                  </a:cubicBezTo>
                  <a:cubicBezTo>
                    <a:pt x="1172784" y="981024"/>
                    <a:pt x="1114129" y="948371"/>
                    <a:pt x="1053149" y="920559"/>
                  </a:cubicBezTo>
                  <a:cubicBezTo>
                    <a:pt x="975286" y="884587"/>
                    <a:pt x="453201" y="677785"/>
                    <a:pt x="412095" y="678637"/>
                  </a:cubicBezTo>
                  <a:cubicBezTo>
                    <a:pt x="399301" y="678900"/>
                    <a:pt x="397135" y="686150"/>
                    <a:pt x="389841" y="695411"/>
                  </a:cubicBezTo>
                  <a:cubicBezTo>
                    <a:pt x="398308" y="715008"/>
                    <a:pt x="552310" y="762256"/>
                    <a:pt x="579377" y="772144"/>
                  </a:cubicBezTo>
                  <a:cubicBezTo>
                    <a:pt x="771594" y="842371"/>
                    <a:pt x="996032" y="907985"/>
                    <a:pt x="1166292" y="1022262"/>
                  </a:cubicBezTo>
                  <a:cubicBezTo>
                    <a:pt x="1220620" y="1058721"/>
                    <a:pt x="1268165" y="1103015"/>
                    <a:pt x="1316843" y="1146462"/>
                  </a:cubicBezTo>
                  <a:cubicBezTo>
                    <a:pt x="1261810" y="1120018"/>
                    <a:pt x="1209136" y="1088737"/>
                    <a:pt x="1154316" y="1061816"/>
                  </a:cubicBezTo>
                  <a:cubicBezTo>
                    <a:pt x="1084269" y="1027411"/>
                    <a:pt x="1010582" y="998057"/>
                    <a:pt x="938204" y="968868"/>
                  </a:cubicBezTo>
                  <a:cubicBezTo>
                    <a:pt x="724385" y="882636"/>
                    <a:pt x="483703" y="792559"/>
                    <a:pt x="258419" y="888164"/>
                  </a:cubicBezTo>
                  <a:close/>
                </a:path>
              </a:pathLst>
            </a:custGeom>
            <a:solidFill>
              <a:schemeClr val="bg1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97" name="Полилиния 96">
              <a:extLst>
                <a:ext uri="{FF2B5EF4-FFF2-40B4-BE49-F238E27FC236}">
                  <a16:creationId xmlns="" xmlns:a16="http://schemas.microsoft.com/office/drawing/2014/main" id="{448B16DE-402E-CB2F-9DD2-56CC9CEB671C}"/>
                </a:ext>
              </a:extLst>
            </p:cNvPr>
            <p:cNvSpPr/>
            <p:nvPr/>
          </p:nvSpPr>
          <p:spPr>
            <a:xfrm>
              <a:off x="13983614" y="5341508"/>
              <a:ext cx="257438" cy="372756"/>
            </a:xfrm>
            <a:custGeom>
              <a:avLst/>
              <a:gdLst>
                <a:gd name="connsiteX0" fmla="*/ 184948 w 257438"/>
                <a:gd name="connsiteY0" fmla="*/ 0 h 372756"/>
                <a:gd name="connsiteX1" fmla="*/ 191839 w 257438"/>
                <a:gd name="connsiteY1" fmla="*/ 560 h 372756"/>
                <a:gd name="connsiteX2" fmla="*/ 244542 w 257438"/>
                <a:gd name="connsiteY2" fmla="*/ 26507 h 372756"/>
                <a:gd name="connsiteX3" fmla="*/ 255564 w 257438"/>
                <a:gd name="connsiteY3" fmla="*/ 90091 h 372756"/>
                <a:gd name="connsiteX4" fmla="*/ 69921 w 257438"/>
                <a:gd name="connsiteY4" fmla="*/ 370381 h 372756"/>
                <a:gd name="connsiteX5" fmla="*/ 33993 w 257438"/>
                <a:gd name="connsiteY5" fmla="*/ 368517 h 372756"/>
                <a:gd name="connsiteX6" fmla="*/ 2886 w 257438"/>
                <a:gd name="connsiteY6" fmla="*/ 317279 h 372756"/>
                <a:gd name="connsiteX7" fmla="*/ 63609 w 257438"/>
                <a:gd name="connsiteY7" fmla="*/ 86393 h 372756"/>
                <a:gd name="connsiteX8" fmla="*/ 184948 w 257438"/>
                <a:gd name="connsiteY8" fmla="*/ 0 h 372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438" h="372756">
                  <a:moveTo>
                    <a:pt x="184948" y="0"/>
                  </a:moveTo>
                  <a:cubicBezTo>
                    <a:pt x="187245" y="185"/>
                    <a:pt x="189551" y="282"/>
                    <a:pt x="191839" y="560"/>
                  </a:cubicBezTo>
                  <a:cubicBezTo>
                    <a:pt x="212277" y="3007"/>
                    <a:pt x="231529" y="9670"/>
                    <a:pt x="244542" y="26507"/>
                  </a:cubicBezTo>
                  <a:cubicBezTo>
                    <a:pt x="258654" y="44766"/>
                    <a:pt x="259146" y="68227"/>
                    <a:pt x="255564" y="90091"/>
                  </a:cubicBezTo>
                  <a:cubicBezTo>
                    <a:pt x="241374" y="176718"/>
                    <a:pt x="140805" y="320919"/>
                    <a:pt x="69921" y="370381"/>
                  </a:cubicBezTo>
                  <a:cubicBezTo>
                    <a:pt x="57215" y="372658"/>
                    <a:pt x="46153" y="375052"/>
                    <a:pt x="33993" y="368517"/>
                  </a:cubicBezTo>
                  <a:cubicBezTo>
                    <a:pt x="15184" y="358414"/>
                    <a:pt x="6395" y="337270"/>
                    <a:pt x="2886" y="317279"/>
                  </a:cubicBezTo>
                  <a:cubicBezTo>
                    <a:pt x="-10009" y="243791"/>
                    <a:pt x="22094" y="146819"/>
                    <a:pt x="63609" y="86393"/>
                  </a:cubicBezTo>
                  <a:cubicBezTo>
                    <a:pt x="93820" y="42415"/>
                    <a:pt x="131680" y="9991"/>
                    <a:pt x="184948" y="0"/>
                  </a:cubicBezTo>
                  <a:close/>
                </a:path>
              </a:pathLst>
            </a:custGeom>
            <a:solidFill>
              <a:srgbClr val="000000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8" name="Полилиния 97">
              <a:extLst>
                <a:ext uri="{FF2B5EF4-FFF2-40B4-BE49-F238E27FC236}">
                  <a16:creationId xmlns="" xmlns:a16="http://schemas.microsoft.com/office/drawing/2014/main" id="{74ED9FCE-37FA-D4A9-3932-D5C169BD83C8}"/>
                </a:ext>
              </a:extLst>
            </p:cNvPr>
            <p:cNvSpPr/>
            <p:nvPr/>
          </p:nvSpPr>
          <p:spPr>
            <a:xfrm>
              <a:off x="14013138" y="5374419"/>
              <a:ext cx="195261" cy="302532"/>
            </a:xfrm>
            <a:custGeom>
              <a:avLst/>
              <a:gdLst>
                <a:gd name="connsiteX0" fmla="*/ 144397 w 195261"/>
                <a:gd name="connsiteY0" fmla="*/ 5 h 302532"/>
                <a:gd name="connsiteX1" fmla="*/ 180729 w 195261"/>
                <a:gd name="connsiteY1" fmla="*/ 6978 h 302532"/>
                <a:gd name="connsiteX2" fmla="*/ 194968 w 195261"/>
                <a:gd name="connsiteY2" fmla="*/ 35155 h 302532"/>
                <a:gd name="connsiteX3" fmla="*/ 42062 w 195261"/>
                <a:gd name="connsiteY3" fmla="*/ 297618 h 302532"/>
                <a:gd name="connsiteX4" fmla="*/ 12576 w 195261"/>
                <a:gd name="connsiteY4" fmla="*/ 300051 h 302532"/>
                <a:gd name="connsiteX5" fmla="*/ 5223 w 195261"/>
                <a:gd name="connsiteY5" fmla="*/ 289462 h 302532"/>
                <a:gd name="connsiteX6" fmla="*/ 25462 w 195261"/>
                <a:gd name="connsiteY6" fmla="*/ 141616 h 302532"/>
                <a:gd name="connsiteX7" fmla="*/ 144397 w 195261"/>
                <a:gd name="connsiteY7" fmla="*/ 5 h 30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5261" h="302532">
                  <a:moveTo>
                    <a:pt x="144397" y="5"/>
                  </a:moveTo>
                  <a:cubicBezTo>
                    <a:pt x="157035" y="14"/>
                    <a:pt x="169692" y="-506"/>
                    <a:pt x="180729" y="6978"/>
                  </a:cubicBezTo>
                  <a:cubicBezTo>
                    <a:pt x="190540" y="13631"/>
                    <a:pt x="193966" y="23894"/>
                    <a:pt x="194968" y="35155"/>
                  </a:cubicBezTo>
                  <a:cubicBezTo>
                    <a:pt x="201713" y="110900"/>
                    <a:pt x="90292" y="242813"/>
                    <a:pt x="42062" y="297618"/>
                  </a:cubicBezTo>
                  <a:cubicBezTo>
                    <a:pt x="28368" y="304193"/>
                    <a:pt x="27609" y="303278"/>
                    <a:pt x="12576" y="300051"/>
                  </a:cubicBezTo>
                  <a:cubicBezTo>
                    <a:pt x="8673" y="295764"/>
                    <a:pt x="7968" y="295540"/>
                    <a:pt x="5223" y="289462"/>
                  </a:cubicBezTo>
                  <a:cubicBezTo>
                    <a:pt x="-10310" y="255013"/>
                    <a:pt x="12513" y="176100"/>
                    <a:pt x="25462" y="141616"/>
                  </a:cubicBezTo>
                  <a:cubicBezTo>
                    <a:pt x="48407" y="80519"/>
                    <a:pt x="83163" y="27315"/>
                    <a:pt x="144397" y="5"/>
                  </a:cubicBezTo>
                  <a:close/>
                </a:path>
              </a:pathLst>
            </a:custGeom>
            <a:solidFill>
              <a:srgbClr val="F5F5F5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9" name="Полилиния 98">
              <a:extLst>
                <a:ext uri="{FF2B5EF4-FFF2-40B4-BE49-F238E27FC236}">
                  <a16:creationId xmlns="" xmlns:a16="http://schemas.microsoft.com/office/drawing/2014/main" id="{E66540A9-B931-4244-D33B-18678760CD26}"/>
                </a:ext>
              </a:extLst>
            </p:cNvPr>
            <p:cNvSpPr/>
            <p:nvPr/>
          </p:nvSpPr>
          <p:spPr>
            <a:xfrm>
              <a:off x="15061577" y="5618522"/>
              <a:ext cx="1309782" cy="1248489"/>
            </a:xfrm>
            <a:custGeom>
              <a:avLst/>
              <a:gdLst>
                <a:gd name="connsiteX0" fmla="*/ 105257 w 1309782"/>
                <a:gd name="connsiteY0" fmla="*/ 713641 h 1248489"/>
                <a:gd name="connsiteX1" fmla="*/ 406 w 1309782"/>
                <a:gd name="connsiteY1" fmla="*/ 435727 h 1248489"/>
                <a:gd name="connsiteX2" fmla="*/ 271040 w 1309782"/>
                <a:gd name="connsiteY2" fmla="*/ 0 h 1248489"/>
                <a:gd name="connsiteX3" fmla="*/ 586061 w 1309782"/>
                <a:gd name="connsiteY3" fmla="*/ 127071 h 1248489"/>
                <a:gd name="connsiteX4" fmla="*/ 1285516 w 1309782"/>
                <a:gd name="connsiteY4" fmla="*/ 823938 h 1248489"/>
                <a:gd name="connsiteX5" fmla="*/ 1283423 w 1309782"/>
                <a:gd name="connsiteY5" fmla="*/ 1077919 h 1248489"/>
                <a:gd name="connsiteX6" fmla="*/ 1126093 w 1309782"/>
                <a:gd name="connsiteY6" fmla="*/ 1224694 h 1248489"/>
                <a:gd name="connsiteX7" fmla="*/ 753746 w 1309782"/>
                <a:gd name="connsiteY7" fmla="*/ 1191929 h 1248489"/>
                <a:gd name="connsiteX8" fmla="*/ 177605 w 1309782"/>
                <a:gd name="connsiteY8" fmla="*/ 786797 h 1248489"/>
                <a:gd name="connsiteX9" fmla="*/ 105257 w 1309782"/>
                <a:gd name="connsiteY9" fmla="*/ 713641 h 124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9782" h="1248489">
                  <a:moveTo>
                    <a:pt x="105257" y="713641"/>
                  </a:moveTo>
                  <a:cubicBezTo>
                    <a:pt x="78691" y="632888"/>
                    <a:pt x="-6582" y="519346"/>
                    <a:pt x="406" y="435727"/>
                  </a:cubicBezTo>
                  <a:cubicBezTo>
                    <a:pt x="9180" y="330720"/>
                    <a:pt x="192034" y="66261"/>
                    <a:pt x="271040" y="0"/>
                  </a:cubicBezTo>
                  <a:cubicBezTo>
                    <a:pt x="366844" y="36007"/>
                    <a:pt x="500519" y="74811"/>
                    <a:pt x="586061" y="127071"/>
                  </a:cubicBezTo>
                  <a:cubicBezTo>
                    <a:pt x="714528" y="205551"/>
                    <a:pt x="1226973" y="688360"/>
                    <a:pt x="1285516" y="823938"/>
                  </a:cubicBezTo>
                  <a:cubicBezTo>
                    <a:pt x="1319046" y="901552"/>
                    <a:pt x="1317342" y="1000738"/>
                    <a:pt x="1283423" y="1077919"/>
                  </a:cubicBezTo>
                  <a:cubicBezTo>
                    <a:pt x="1253057" y="1146146"/>
                    <a:pt x="1196266" y="1199117"/>
                    <a:pt x="1126093" y="1224694"/>
                  </a:cubicBezTo>
                  <a:cubicBezTo>
                    <a:pt x="1003718" y="1270443"/>
                    <a:pt x="869362" y="1245133"/>
                    <a:pt x="753746" y="1191929"/>
                  </a:cubicBezTo>
                  <a:cubicBezTo>
                    <a:pt x="548030" y="1097258"/>
                    <a:pt x="338469" y="944439"/>
                    <a:pt x="177605" y="786797"/>
                  </a:cubicBezTo>
                  <a:cubicBezTo>
                    <a:pt x="154621" y="764271"/>
                    <a:pt x="123939" y="739447"/>
                    <a:pt x="105257" y="713641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0" name="Полилиния 99">
              <a:extLst>
                <a:ext uri="{FF2B5EF4-FFF2-40B4-BE49-F238E27FC236}">
                  <a16:creationId xmlns="" xmlns:a16="http://schemas.microsoft.com/office/drawing/2014/main" id="{69CD2EFE-FA56-B8C3-99CE-EC0DE1F37085}"/>
                </a:ext>
              </a:extLst>
            </p:cNvPr>
            <p:cNvSpPr/>
            <p:nvPr/>
          </p:nvSpPr>
          <p:spPr>
            <a:xfrm>
              <a:off x="15118606" y="5695602"/>
              <a:ext cx="475428" cy="520747"/>
            </a:xfrm>
            <a:custGeom>
              <a:avLst/>
              <a:gdLst>
                <a:gd name="connsiteX0" fmla="*/ 274354 w 475428"/>
                <a:gd name="connsiteY0" fmla="*/ 865 h 520747"/>
                <a:gd name="connsiteX1" fmla="*/ 286875 w 475428"/>
                <a:gd name="connsiteY1" fmla="*/ 300 h 520747"/>
                <a:gd name="connsiteX2" fmla="*/ 335655 w 475428"/>
                <a:gd name="connsiteY2" fmla="*/ 10038 h 520747"/>
                <a:gd name="connsiteX3" fmla="*/ 323942 w 475428"/>
                <a:gd name="connsiteY3" fmla="*/ 24881 h 520747"/>
                <a:gd name="connsiteX4" fmla="*/ 287702 w 475428"/>
                <a:gd name="connsiteY4" fmla="*/ 32025 h 520747"/>
                <a:gd name="connsiteX5" fmla="*/ 199742 w 475428"/>
                <a:gd name="connsiteY5" fmla="*/ 91730 h 520747"/>
                <a:gd name="connsiteX6" fmla="*/ 28942 w 475428"/>
                <a:gd name="connsiteY6" fmla="*/ 396833 h 520747"/>
                <a:gd name="connsiteX7" fmla="*/ 60992 w 475428"/>
                <a:gd name="connsiteY7" fmla="*/ 466422 h 520747"/>
                <a:gd name="connsiteX8" fmla="*/ 129379 w 475428"/>
                <a:gd name="connsiteY8" fmla="*/ 487436 h 520747"/>
                <a:gd name="connsiteX9" fmla="*/ 403566 w 475428"/>
                <a:gd name="connsiteY9" fmla="*/ 232554 h 520747"/>
                <a:gd name="connsiteX10" fmla="*/ 442297 w 475428"/>
                <a:gd name="connsiteY10" fmla="*/ 123094 h 520747"/>
                <a:gd name="connsiteX11" fmla="*/ 421104 w 475428"/>
                <a:gd name="connsiteY11" fmla="*/ 109089 h 520747"/>
                <a:gd name="connsiteX12" fmla="*/ 173829 w 475428"/>
                <a:gd name="connsiteY12" fmla="*/ 361571 h 520747"/>
                <a:gd name="connsiteX13" fmla="*/ 138138 w 475428"/>
                <a:gd name="connsiteY13" fmla="*/ 461196 h 520747"/>
                <a:gd name="connsiteX14" fmla="*/ 127934 w 475428"/>
                <a:gd name="connsiteY14" fmla="*/ 462631 h 520747"/>
                <a:gd name="connsiteX15" fmla="*/ 120868 w 475428"/>
                <a:gd name="connsiteY15" fmla="*/ 456174 h 520747"/>
                <a:gd name="connsiteX16" fmla="*/ 124440 w 475428"/>
                <a:gd name="connsiteY16" fmla="*/ 400152 h 520747"/>
                <a:gd name="connsiteX17" fmla="*/ 371268 w 475428"/>
                <a:gd name="connsiteY17" fmla="*/ 96986 h 520747"/>
                <a:gd name="connsiteX18" fmla="*/ 443101 w 475428"/>
                <a:gd name="connsiteY18" fmla="*/ 75286 h 520747"/>
                <a:gd name="connsiteX19" fmla="*/ 468109 w 475428"/>
                <a:gd name="connsiteY19" fmla="*/ 98222 h 520747"/>
                <a:gd name="connsiteX20" fmla="*/ 469534 w 475428"/>
                <a:gd name="connsiteY20" fmla="*/ 172721 h 520747"/>
                <a:gd name="connsiteX21" fmla="*/ 170062 w 475428"/>
                <a:gd name="connsiteY21" fmla="*/ 509505 h 520747"/>
                <a:gd name="connsiteX22" fmla="*/ 96005 w 475428"/>
                <a:gd name="connsiteY22" fmla="*/ 515904 h 520747"/>
                <a:gd name="connsiteX23" fmla="*/ 10522 w 475428"/>
                <a:gd name="connsiteY23" fmla="*/ 441127 h 520747"/>
                <a:gd name="connsiteX24" fmla="*/ 19725 w 475428"/>
                <a:gd name="connsiteY24" fmla="*/ 307000 h 520747"/>
                <a:gd name="connsiteX25" fmla="*/ 274354 w 475428"/>
                <a:gd name="connsiteY25" fmla="*/ 865 h 520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75428" h="520747">
                  <a:moveTo>
                    <a:pt x="274354" y="865"/>
                  </a:moveTo>
                  <a:cubicBezTo>
                    <a:pt x="278524" y="626"/>
                    <a:pt x="282700" y="441"/>
                    <a:pt x="286875" y="300"/>
                  </a:cubicBezTo>
                  <a:cubicBezTo>
                    <a:pt x="302584" y="-196"/>
                    <a:pt x="323460" y="-1427"/>
                    <a:pt x="335655" y="10038"/>
                  </a:cubicBezTo>
                  <a:cubicBezTo>
                    <a:pt x="335033" y="20053"/>
                    <a:pt x="333977" y="21129"/>
                    <a:pt x="323942" y="24881"/>
                  </a:cubicBezTo>
                  <a:cubicBezTo>
                    <a:pt x="313046" y="28954"/>
                    <a:pt x="299240" y="28565"/>
                    <a:pt x="287702" y="32025"/>
                  </a:cubicBezTo>
                  <a:cubicBezTo>
                    <a:pt x="253053" y="42419"/>
                    <a:pt x="224497" y="66138"/>
                    <a:pt x="199742" y="91730"/>
                  </a:cubicBezTo>
                  <a:cubicBezTo>
                    <a:pt x="134781" y="158876"/>
                    <a:pt x="25058" y="298002"/>
                    <a:pt x="28942" y="396833"/>
                  </a:cubicBezTo>
                  <a:cubicBezTo>
                    <a:pt x="29993" y="423700"/>
                    <a:pt x="40529" y="448607"/>
                    <a:pt x="60992" y="466422"/>
                  </a:cubicBezTo>
                  <a:cubicBezTo>
                    <a:pt x="79713" y="482924"/>
                    <a:pt x="104624" y="490579"/>
                    <a:pt x="129379" y="487436"/>
                  </a:cubicBezTo>
                  <a:cubicBezTo>
                    <a:pt x="196949" y="478666"/>
                    <a:pt x="360080" y="292206"/>
                    <a:pt x="403566" y="232554"/>
                  </a:cubicBezTo>
                  <a:cubicBezTo>
                    <a:pt x="426881" y="200572"/>
                    <a:pt x="448453" y="164035"/>
                    <a:pt x="442297" y="123094"/>
                  </a:cubicBezTo>
                  <a:cubicBezTo>
                    <a:pt x="434083" y="111463"/>
                    <a:pt x="435032" y="111755"/>
                    <a:pt x="421104" y="109089"/>
                  </a:cubicBezTo>
                  <a:cubicBezTo>
                    <a:pt x="361238" y="125221"/>
                    <a:pt x="207159" y="300221"/>
                    <a:pt x="173829" y="361571"/>
                  </a:cubicBezTo>
                  <a:cubicBezTo>
                    <a:pt x="157103" y="392351"/>
                    <a:pt x="156261" y="430173"/>
                    <a:pt x="138138" y="461196"/>
                  </a:cubicBezTo>
                  <a:lnTo>
                    <a:pt x="127934" y="462631"/>
                  </a:lnTo>
                  <a:lnTo>
                    <a:pt x="120868" y="456174"/>
                  </a:lnTo>
                  <a:cubicBezTo>
                    <a:pt x="115943" y="436825"/>
                    <a:pt x="120732" y="419272"/>
                    <a:pt x="124440" y="400152"/>
                  </a:cubicBezTo>
                  <a:cubicBezTo>
                    <a:pt x="148120" y="310800"/>
                    <a:pt x="297128" y="149333"/>
                    <a:pt x="371268" y="96986"/>
                  </a:cubicBezTo>
                  <a:cubicBezTo>
                    <a:pt x="391536" y="82674"/>
                    <a:pt x="417420" y="68216"/>
                    <a:pt x="443101" y="75286"/>
                  </a:cubicBezTo>
                  <a:cubicBezTo>
                    <a:pt x="455724" y="78761"/>
                    <a:pt x="461953" y="87355"/>
                    <a:pt x="468109" y="98222"/>
                  </a:cubicBezTo>
                  <a:cubicBezTo>
                    <a:pt x="479506" y="118325"/>
                    <a:pt x="475676" y="151572"/>
                    <a:pt x="469534" y="172721"/>
                  </a:cubicBezTo>
                  <a:cubicBezTo>
                    <a:pt x="448668" y="244578"/>
                    <a:pt x="235807" y="474646"/>
                    <a:pt x="170062" y="509505"/>
                  </a:cubicBezTo>
                  <a:cubicBezTo>
                    <a:pt x="146986" y="521738"/>
                    <a:pt x="120829" y="524172"/>
                    <a:pt x="96005" y="515904"/>
                  </a:cubicBezTo>
                  <a:cubicBezTo>
                    <a:pt x="60490" y="504079"/>
                    <a:pt x="25998" y="475513"/>
                    <a:pt x="10522" y="441127"/>
                  </a:cubicBezTo>
                  <a:cubicBezTo>
                    <a:pt x="-9425" y="396784"/>
                    <a:pt x="2021" y="349955"/>
                    <a:pt x="19725" y="307000"/>
                  </a:cubicBezTo>
                  <a:cubicBezTo>
                    <a:pt x="63741" y="200173"/>
                    <a:pt x="164081" y="46302"/>
                    <a:pt x="274354" y="865"/>
                  </a:cubicBezTo>
                  <a:close/>
                </a:path>
              </a:pathLst>
            </a:custGeom>
            <a:solidFill>
              <a:srgbClr val="000000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1" name="Полилиния 100">
              <a:extLst>
                <a:ext uri="{FF2B5EF4-FFF2-40B4-BE49-F238E27FC236}">
                  <a16:creationId xmlns="" xmlns:a16="http://schemas.microsoft.com/office/drawing/2014/main" id="{E69F3E7F-281D-596B-5007-63634367CF0E}"/>
                </a:ext>
              </a:extLst>
            </p:cNvPr>
            <p:cNvSpPr/>
            <p:nvPr/>
          </p:nvSpPr>
          <p:spPr>
            <a:xfrm>
              <a:off x="15727320" y="6210544"/>
              <a:ext cx="626334" cy="625530"/>
            </a:xfrm>
            <a:custGeom>
              <a:avLst/>
              <a:gdLst>
                <a:gd name="connsiteX0" fmla="*/ 199944 w 626334"/>
                <a:gd name="connsiteY0" fmla="*/ 1823 h 625530"/>
                <a:gd name="connsiteX1" fmla="*/ 380463 w 626334"/>
                <a:gd name="connsiteY1" fmla="*/ 28535 h 625530"/>
                <a:gd name="connsiteX2" fmla="*/ 606488 w 626334"/>
                <a:gd name="connsiteY2" fmla="*/ 240130 h 625530"/>
                <a:gd name="connsiteX3" fmla="*/ 601232 w 626334"/>
                <a:gd name="connsiteY3" fmla="*/ 469609 h 625530"/>
                <a:gd name="connsiteX4" fmla="*/ 431638 w 626334"/>
                <a:gd name="connsiteY4" fmla="*/ 616443 h 625530"/>
                <a:gd name="connsiteX5" fmla="*/ 215245 w 626334"/>
                <a:gd name="connsiteY5" fmla="*/ 583327 h 625530"/>
                <a:gd name="connsiteX6" fmla="*/ 9893 w 626334"/>
                <a:gd name="connsiteY6" fmla="*/ 329224 h 625530"/>
                <a:gd name="connsiteX7" fmla="*/ 38580 w 626334"/>
                <a:gd name="connsiteY7" fmla="*/ 110261 h 625530"/>
                <a:gd name="connsiteX8" fmla="*/ 199944 w 626334"/>
                <a:gd name="connsiteY8" fmla="*/ 1823 h 62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334" h="625530">
                  <a:moveTo>
                    <a:pt x="199944" y="1823"/>
                  </a:moveTo>
                  <a:cubicBezTo>
                    <a:pt x="262828" y="-3983"/>
                    <a:pt x="322169" y="3857"/>
                    <a:pt x="380463" y="28535"/>
                  </a:cubicBezTo>
                  <a:cubicBezTo>
                    <a:pt x="473294" y="67840"/>
                    <a:pt x="569260" y="143800"/>
                    <a:pt x="606488" y="240130"/>
                  </a:cubicBezTo>
                  <a:cubicBezTo>
                    <a:pt x="633885" y="311062"/>
                    <a:pt x="633642" y="400531"/>
                    <a:pt x="601232" y="469609"/>
                  </a:cubicBezTo>
                  <a:cubicBezTo>
                    <a:pt x="568140" y="540157"/>
                    <a:pt x="503417" y="589989"/>
                    <a:pt x="431638" y="616443"/>
                  </a:cubicBezTo>
                  <a:cubicBezTo>
                    <a:pt x="357070" y="637295"/>
                    <a:pt x="281403" y="620599"/>
                    <a:pt x="215245" y="583327"/>
                  </a:cubicBezTo>
                  <a:cubicBezTo>
                    <a:pt x="123133" y="531441"/>
                    <a:pt x="37480" y="432372"/>
                    <a:pt x="9893" y="329224"/>
                  </a:cubicBezTo>
                  <a:cubicBezTo>
                    <a:pt x="-9403" y="257074"/>
                    <a:pt x="-799" y="174370"/>
                    <a:pt x="38580" y="110261"/>
                  </a:cubicBezTo>
                  <a:cubicBezTo>
                    <a:pt x="75920" y="49470"/>
                    <a:pt x="132784" y="18622"/>
                    <a:pt x="199944" y="1823"/>
                  </a:cubicBezTo>
                  <a:close/>
                </a:path>
              </a:pathLst>
            </a:custGeom>
            <a:solidFill>
              <a:srgbClr val="000000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2" name="Полилиния 101">
              <a:extLst>
                <a:ext uri="{FF2B5EF4-FFF2-40B4-BE49-F238E27FC236}">
                  <a16:creationId xmlns="" xmlns:a16="http://schemas.microsoft.com/office/drawing/2014/main" id="{53AFA4D3-9BA5-B358-AC10-4387E2894F98}"/>
                </a:ext>
              </a:extLst>
            </p:cNvPr>
            <p:cNvSpPr/>
            <p:nvPr/>
          </p:nvSpPr>
          <p:spPr>
            <a:xfrm>
              <a:off x="15757373" y="6240276"/>
              <a:ext cx="566478" cy="566479"/>
            </a:xfrm>
            <a:custGeom>
              <a:avLst/>
              <a:gdLst>
                <a:gd name="connsiteX0" fmla="*/ 184787 w 566478"/>
                <a:gd name="connsiteY0" fmla="*/ 1188 h 566479"/>
                <a:gd name="connsiteX1" fmla="*/ 345568 w 566478"/>
                <a:gd name="connsiteY1" fmla="*/ 28508 h 566479"/>
                <a:gd name="connsiteX2" fmla="*/ 547820 w 566478"/>
                <a:gd name="connsiteY2" fmla="*/ 226024 h 566479"/>
                <a:gd name="connsiteX3" fmla="*/ 544024 w 566478"/>
                <a:gd name="connsiteY3" fmla="*/ 429089 h 566479"/>
                <a:gd name="connsiteX4" fmla="*/ 382411 w 566478"/>
                <a:gd name="connsiteY4" fmla="*/ 563066 h 566479"/>
                <a:gd name="connsiteX5" fmla="*/ 200506 w 566478"/>
                <a:gd name="connsiteY5" fmla="*/ 530149 h 566479"/>
                <a:gd name="connsiteX6" fmla="*/ 7393 w 566478"/>
                <a:gd name="connsiteY6" fmla="*/ 284669 h 566479"/>
                <a:gd name="connsiteX7" fmla="*/ 36251 w 566478"/>
                <a:gd name="connsiteY7" fmla="*/ 96335 h 566479"/>
                <a:gd name="connsiteX8" fmla="*/ 184787 w 566478"/>
                <a:gd name="connsiteY8" fmla="*/ 1188 h 566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6478" h="566479">
                  <a:moveTo>
                    <a:pt x="184787" y="1188"/>
                  </a:moveTo>
                  <a:cubicBezTo>
                    <a:pt x="241092" y="-3552"/>
                    <a:pt x="293833" y="5962"/>
                    <a:pt x="345568" y="28508"/>
                  </a:cubicBezTo>
                  <a:cubicBezTo>
                    <a:pt x="431805" y="66076"/>
                    <a:pt x="513901" y="136483"/>
                    <a:pt x="547820" y="226024"/>
                  </a:cubicBezTo>
                  <a:cubicBezTo>
                    <a:pt x="572541" y="291453"/>
                    <a:pt x="574098" y="365013"/>
                    <a:pt x="544024" y="429089"/>
                  </a:cubicBezTo>
                  <a:cubicBezTo>
                    <a:pt x="511322" y="498727"/>
                    <a:pt x="452244" y="537561"/>
                    <a:pt x="382411" y="563066"/>
                  </a:cubicBezTo>
                  <a:cubicBezTo>
                    <a:pt x="317465" y="572589"/>
                    <a:pt x="257598" y="562370"/>
                    <a:pt x="200506" y="530149"/>
                  </a:cubicBezTo>
                  <a:cubicBezTo>
                    <a:pt x="114570" y="481656"/>
                    <a:pt x="31968" y="380966"/>
                    <a:pt x="7393" y="284669"/>
                  </a:cubicBezTo>
                  <a:cubicBezTo>
                    <a:pt x="-8535" y="222248"/>
                    <a:pt x="1359" y="150897"/>
                    <a:pt x="36251" y="96335"/>
                  </a:cubicBezTo>
                  <a:cubicBezTo>
                    <a:pt x="71736" y="40844"/>
                    <a:pt x="122405" y="14741"/>
                    <a:pt x="184787" y="1188"/>
                  </a:cubicBezTo>
                  <a:close/>
                </a:path>
              </a:pathLst>
            </a:custGeom>
            <a:solidFill>
              <a:schemeClr val="bg1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3" name="Полилиния 102">
              <a:extLst>
                <a:ext uri="{FF2B5EF4-FFF2-40B4-BE49-F238E27FC236}">
                  <a16:creationId xmlns="" xmlns:a16="http://schemas.microsoft.com/office/drawing/2014/main" id="{1EECA742-02BB-05BE-C651-DCE22C4BD515}"/>
                </a:ext>
              </a:extLst>
            </p:cNvPr>
            <p:cNvSpPr/>
            <p:nvPr/>
          </p:nvSpPr>
          <p:spPr>
            <a:xfrm>
              <a:off x="14868733" y="6504759"/>
              <a:ext cx="1599103" cy="1353770"/>
            </a:xfrm>
            <a:custGeom>
              <a:avLst/>
              <a:gdLst>
                <a:gd name="connsiteX0" fmla="*/ 402105 w 1599103"/>
                <a:gd name="connsiteY0" fmla="*/ 0 h 1353770"/>
                <a:gd name="connsiteX1" fmla="*/ 769361 w 1599103"/>
                <a:gd name="connsiteY1" fmla="*/ 243222 h 1353770"/>
                <a:gd name="connsiteX2" fmla="*/ 982557 w 1599103"/>
                <a:gd name="connsiteY2" fmla="*/ 353529 h 1353770"/>
                <a:gd name="connsiteX3" fmla="*/ 1112091 w 1599103"/>
                <a:gd name="connsiteY3" fmla="*/ 392941 h 1353770"/>
                <a:gd name="connsiteX4" fmla="*/ 1510721 w 1599103"/>
                <a:gd name="connsiteY4" fmla="*/ 826561 h 1353770"/>
                <a:gd name="connsiteX5" fmla="*/ 1588096 w 1599103"/>
                <a:gd name="connsiteY5" fmla="*/ 979496 h 1353770"/>
                <a:gd name="connsiteX6" fmla="*/ 1559239 w 1599103"/>
                <a:gd name="connsiteY6" fmla="*/ 1191184 h 1353770"/>
                <a:gd name="connsiteX7" fmla="*/ 1421569 w 1599103"/>
                <a:gd name="connsiteY7" fmla="*/ 1319122 h 1353770"/>
                <a:gd name="connsiteX8" fmla="*/ 1327648 w 1599103"/>
                <a:gd name="connsiteY8" fmla="*/ 1327979 h 1353770"/>
                <a:gd name="connsiteX9" fmla="*/ 1318791 w 1599103"/>
                <a:gd name="connsiteY9" fmla="*/ 1328417 h 1353770"/>
                <a:gd name="connsiteX10" fmla="*/ 1290517 w 1599103"/>
                <a:gd name="connsiteY10" fmla="*/ 1327735 h 1353770"/>
                <a:gd name="connsiteX11" fmla="*/ 1300882 w 1599103"/>
                <a:gd name="connsiteY11" fmla="*/ 1353770 h 1353770"/>
                <a:gd name="connsiteX12" fmla="*/ 1186440 w 1599103"/>
                <a:gd name="connsiteY12" fmla="*/ 1287150 h 1353770"/>
                <a:gd name="connsiteX13" fmla="*/ 1173033 w 1599103"/>
                <a:gd name="connsiteY13" fmla="*/ 1276200 h 1353770"/>
                <a:gd name="connsiteX14" fmla="*/ 932166 w 1599103"/>
                <a:gd name="connsiteY14" fmla="*/ 1099355 h 1353770"/>
                <a:gd name="connsiteX15" fmla="*/ 473183 w 1599103"/>
                <a:gd name="connsiteY15" fmla="*/ 877254 h 1353770"/>
                <a:gd name="connsiteX16" fmla="*/ 0 w 1599103"/>
                <a:gd name="connsiteY16" fmla="*/ 651853 h 1353770"/>
                <a:gd name="connsiteX17" fmla="*/ 221727 w 1599103"/>
                <a:gd name="connsiteY17" fmla="*/ 300348 h 1353770"/>
                <a:gd name="connsiteX18" fmla="*/ 402105 w 1599103"/>
                <a:gd name="connsiteY18" fmla="*/ 0 h 135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99103" h="1353770">
                  <a:moveTo>
                    <a:pt x="402105" y="0"/>
                  </a:moveTo>
                  <a:cubicBezTo>
                    <a:pt x="531954" y="67497"/>
                    <a:pt x="643648" y="167482"/>
                    <a:pt x="769361" y="243222"/>
                  </a:cubicBezTo>
                  <a:cubicBezTo>
                    <a:pt x="837505" y="284275"/>
                    <a:pt x="907756" y="325936"/>
                    <a:pt x="982557" y="353529"/>
                  </a:cubicBezTo>
                  <a:cubicBezTo>
                    <a:pt x="1023698" y="368702"/>
                    <a:pt x="1074897" y="371510"/>
                    <a:pt x="1112091" y="392941"/>
                  </a:cubicBezTo>
                  <a:cubicBezTo>
                    <a:pt x="1206134" y="447128"/>
                    <a:pt x="1445998" y="730732"/>
                    <a:pt x="1510721" y="826561"/>
                  </a:cubicBezTo>
                  <a:cubicBezTo>
                    <a:pt x="1542791" y="874091"/>
                    <a:pt x="1570870" y="924555"/>
                    <a:pt x="1588096" y="979496"/>
                  </a:cubicBezTo>
                  <a:cubicBezTo>
                    <a:pt x="1611747" y="1054877"/>
                    <a:pt x="1595056" y="1123542"/>
                    <a:pt x="1559239" y="1191184"/>
                  </a:cubicBezTo>
                  <a:cubicBezTo>
                    <a:pt x="1526731" y="1252598"/>
                    <a:pt x="1491158" y="1297904"/>
                    <a:pt x="1421569" y="1319122"/>
                  </a:cubicBezTo>
                  <a:cubicBezTo>
                    <a:pt x="1390570" y="1328611"/>
                    <a:pt x="1359766" y="1331385"/>
                    <a:pt x="1327648" y="1327979"/>
                  </a:cubicBezTo>
                  <a:lnTo>
                    <a:pt x="1318791" y="1328417"/>
                  </a:lnTo>
                  <a:cubicBezTo>
                    <a:pt x="1309253" y="1328903"/>
                    <a:pt x="1300007" y="1328465"/>
                    <a:pt x="1290517" y="1327735"/>
                  </a:cubicBezTo>
                  <a:cubicBezTo>
                    <a:pt x="1289739" y="1339561"/>
                    <a:pt x="1294897" y="1343989"/>
                    <a:pt x="1300882" y="1353770"/>
                  </a:cubicBezTo>
                  <a:cubicBezTo>
                    <a:pt x="1250710" y="1348466"/>
                    <a:pt x="1238364" y="1295276"/>
                    <a:pt x="1186440" y="1287150"/>
                  </a:cubicBezTo>
                  <a:lnTo>
                    <a:pt x="1173033" y="1276200"/>
                  </a:lnTo>
                  <a:cubicBezTo>
                    <a:pt x="1090791" y="1219507"/>
                    <a:pt x="1017805" y="1152350"/>
                    <a:pt x="932166" y="1099355"/>
                  </a:cubicBezTo>
                  <a:cubicBezTo>
                    <a:pt x="786627" y="1009327"/>
                    <a:pt x="627092" y="950493"/>
                    <a:pt x="473183" y="877254"/>
                  </a:cubicBezTo>
                  <a:cubicBezTo>
                    <a:pt x="314067" y="801552"/>
                    <a:pt x="165039" y="715724"/>
                    <a:pt x="0" y="651853"/>
                  </a:cubicBezTo>
                  <a:cubicBezTo>
                    <a:pt x="52265" y="596400"/>
                    <a:pt x="176056" y="375310"/>
                    <a:pt x="221727" y="300348"/>
                  </a:cubicBezTo>
                  <a:cubicBezTo>
                    <a:pt x="281958" y="201488"/>
                    <a:pt x="352302" y="104443"/>
                    <a:pt x="402105" y="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4" name="Полилиния 103">
              <a:extLst>
                <a:ext uri="{FF2B5EF4-FFF2-40B4-BE49-F238E27FC236}">
                  <a16:creationId xmlns="" xmlns:a16="http://schemas.microsoft.com/office/drawing/2014/main" id="{B02D6625-B30D-E832-F56E-0893F06ACEBA}"/>
                </a:ext>
              </a:extLst>
            </p:cNvPr>
            <p:cNvSpPr/>
            <p:nvPr/>
          </p:nvSpPr>
          <p:spPr>
            <a:xfrm>
              <a:off x="16041766" y="7778912"/>
              <a:ext cx="154614" cy="79617"/>
            </a:xfrm>
            <a:custGeom>
              <a:avLst/>
              <a:gdLst>
                <a:gd name="connsiteX0" fmla="*/ 0 w 154614"/>
                <a:gd name="connsiteY0" fmla="*/ 2047 h 79617"/>
                <a:gd name="connsiteX1" fmla="*/ 71108 w 154614"/>
                <a:gd name="connsiteY1" fmla="*/ 4675 h 79617"/>
                <a:gd name="connsiteX2" fmla="*/ 87702 w 154614"/>
                <a:gd name="connsiteY2" fmla="*/ 16695 h 79617"/>
                <a:gd name="connsiteX3" fmla="*/ 154615 w 154614"/>
                <a:gd name="connsiteY3" fmla="*/ 53826 h 79617"/>
                <a:gd name="connsiteX4" fmla="*/ 145758 w 154614"/>
                <a:gd name="connsiteY4" fmla="*/ 54263 h 79617"/>
                <a:gd name="connsiteX5" fmla="*/ 117484 w 154614"/>
                <a:gd name="connsiteY5" fmla="*/ 53582 h 79617"/>
                <a:gd name="connsiteX6" fmla="*/ 127850 w 154614"/>
                <a:gd name="connsiteY6" fmla="*/ 79617 h 79617"/>
                <a:gd name="connsiteX7" fmla="*/ 13407 w 154614"/>
                <a:gd name="connsiteY7" fmla="*/ 12997 h 79617"/>
                <a:gd name="connsiteX8" fmla="*/ 0 w 154614"/>
                <a:gd name="connsiteY8" fmla="*/ 2047 h 7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614" h="79617">
                  <a:moveTo>
                    <a:pt x="0" y="2047"/>
                  </a:moveTo>
                  <a:cubicBezTo>
                    <a:pt x="25466" y="-1700"/>
                    <a:pt x="45978" y="3"/>
                    <a:pt x="71108" y="4675"/>
                  </a:cubicBezTo>
                  <a:cubicBezTo>
                    <a:pt x="80792" y="8568"/>
                    <a:pt x="82349" y="7156"/>
                    <a:pt x="87702" y="16695"/>
                  </a:cubicBezTo>
                  <a:cubicBezTo>
                    <a:pt x="107557" y="35382"/>
                    <a:pt x="128969" y="45309"/>
                    <a:pt x="154615" y="53826"/>
                  </a:cubicBezTo>
                  <a:lnTo>
                    <a:pt x="145758" y="54263"/>
                  </a:lnTo>
                  <a:cubicBezTo>
                    <a:pt x="136220" y="54750"/>
                    <a:pt x="126974" y="54312"/>
                    <a:pt x="117484" y="53582"/>
                  </a:cubicBezTo>
                  <a:cubicBezTo>
                    <a:pt x="116706" y="65408"/>
                    <a:pt x="121864" y="69836"/>
                    <a:pt x="127850" y="79617"/>
                  </a:cubicBezTo>
                  <a:cubicBezTo>
                    <a:pt x="77677" y="74313"/>
                    <a:pt x="65331" y="21123"/>
                    <a:pt x="13407" y="12997"/>
                  </a:cubicBezTo>
                  <a:lnTo>
                    <a:pt x="0" y="2047"/>
                  </a:lnTo>
                  <a:close/>
                </a:path>
              </a:pathLst>
            </a:custGeom>
            <a:solidFill>
              <a:srgbClr val="181A1B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5" name="Полилиния 104">
              <a:extLst>
                <a:ext uri="{FF2B5EF4-FFF2-40B4-BE49-F238E27FC236}">
                  <a16:creationId xmlns="" xmlns:a16="http://schemas.microsoft.com/office/drawing/2014/main" id="{51491235-3AF9-C4D5-E08D-F74AB064B43F}"/>
                </a:ext>
              </a:extLst>
            </p:cNvPr>
            <p:cNvSpPr/>
            <p:nvPr/>
          </p:nvSpPr>
          <p:spPr>
            <a:xfrm>
              <a:off x="15387641" y="6788445"/>
              <a:ext cx="219998" cy="438018"/>
            </a:xfrm>
            <a:custGeom>
              <a:avLst/>
              <a:gdLst>
                <a:gd name="connsiteX0" fmla="*/ 206904 w 219998"/>
                <a:gd name="connsiteY0" fmla="*/ 0 h 438018"/>
                <a:gd name="connsiteX1" fmla="*/ 216841 w 219998"/>
                <a:gd name="connsiteY1" fmla="*/ 8278 h 438018"/>
                <a:gd name="connsiteX2" fmla="*/ 219980 w 219998"/>
                <a:gd name="connsiteY2" fmla="*/ 18994 h 438018"/>
                <a:gd name="connsiteX3" fmla="*/ 113075 w 219998"/>
                <a:gd name="connsiteY3" fmla="*/ 161725 h 438018"/>
                <a:gd name="connsiteX4" fmla="*/ 21198 w 219998"/>
                <a:gd name="connsiteY4" fmla="*/ 438019 h 438018"/>
                <a:gd name="connsiteX5" fmla="*/ 3635 w 219998"/>
                <a:gd name="connsiteY5" fmla="*/ 428082 h 438018"/>
                <a:gd name="connsiteX6" fmla="*/ 1776 w 219998"/>
                <a:gd name="connsiteY6" fmla="*/ 390464 h 438018"/>
                <a:gd name="connsiteX7" fmla="*/ 206904 w 219998"/>
                <a:gd name="connsiteY7" fmla="*/ 0 h 438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998" h="438018">
                  <a:moveTo>
                    <a:pt x="206904" y="0"/>
                  </a:moveTo>
                  <a:lnTo>
                    <a:pt x="216841" y="8278"/>
                  </a:lnTo>
                  <a:cubicBezTo>
                    <a:pt x="217888" y="11850"/>
                    <a:pt x="220228" y="15281"/>
                    <a:pt x="219980" y="18994"/>
                  </a:cubicBezTo>
                  <a:cubicBezTo>
                    <a:pt x="218622" y="39627"/>
                    <a:pt x="129514" y="131884"/>
                    <a:pt x="113075" y="161725"/>
                  </a:cubicBezTo>
                  <a:cubicBezTo>
                    <a:pt x="66046" y="247071"/>
                    <a:pt x="48464" y="345348"/>
                    <a:pt x="21198" y="438019"/>
                  </a:cubicBezTo>
                  <a:cubicBezTo>
                    <a:pt x="13927" y="435459"/>
                    <a:pt x="8735" y="434267"/>
                    <a:pt x="3635" y="428082"/>
                  </a:cubicBezTo>
                  <a:cubicBezTo>
                    <a:pt x="-2336" y="420840"/>
                    <a:pt x="569" y="399667"/>
                    <a:pt x="1776" y="390464"/>
                  </a:cubicBezTo>
                  <a:cubicBezTo>
                    <a:pt x="19587" y="254473"/>
                    <a:pt x="99848" y="86904"/>
                    <a:pt x="206904" y="0"/>
                  </a:cubicBezTo>
                  <a:close/>
                </a:path>
              </a:pathLst>
            </a:custGeom>
            <a:solidFill>
              <a:srgbClr val="000000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6" name="Полилиния 105">
              <a:extLst>
                <a:ext uri="{FF2B5EF4-FFF2-40B4-BE49-F238E27FC236}">
                  <a16:creationId xmlns="" xmlns:a16="http://schemas.microsoft.com/office/drawing/2014/main" id="{D33A2213-A16D-F060-AB8E-90456590390E}"/>
                </a:ext>
              </a:extLst>
            </p:cNvPr>
            <p:cNvSpPr/>
            <p:nvPr/>
          </p:nvSpPr>
          <p:spPr>
            <a:xfrm>
              <a:off x="15518189" y="6851913"/>
              <a:ext cx="231644" cy="409019"/>
            </a:xfrm>
            <a:custGeom>
              <a:avLst/>
              <a:gdLst>
                <a:gd name="connsiteX0" fmla="*/ 217413 w 231644"/>
                <a:gd name="connsiteY0" fmla="*/ 0 h 409019"/>
                <a:gd name="connsiteX1" fmla="*/ 228786 w 231644"/>
                <a:gd name="connsiteY1" fmla="*/ 10098 h 409019"/>
                <a:gd name="connsiteX2" fmla="*/ 222498 w 231644"/>
                <a:gd name="connsiteY2" fmla="*/ 73059 h 409019"/>
                <a:gd name="connsiteX3" fmla="*/ 19915 w 231644"/>
                <a:gd name="connsiteY3" fmla="*/ 409020 h 409019"/>
                <a:gd name="connsiteX4" fmla="*/ 6932 w 231644"/>
                <a:gd name="connsiteY4" fmla="*/ 389700 h 409019"/>
                <a:gd name="connsiteX5" fmla="*/ 13034 w 231644"/>
                <a:gd name="connsiteY5" fmla="*/ 283097 h 409019"/>
                <a:gd name="connsiteX6" fmla="*/ 217413 w 231644"/>
                <a:gd name="connsiteY6" fmla="*/ 0 h 409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644" h="409019">
                  <a:moveTo>
                    <a:pt x="217413" y="0"/>
                  </a:moveTo>
                  <a:cubicBezTo>
                    <a:pt x="221549" y="2954"/>
                    <a:pt x="226596" y="5265"/>
                    <a:pt x="228786" y="10098"/>
                  </a:cubicBezTo>
                  <a:cubicBezTo>
                    <a:pt x="236294" y="26658"/>
                    <a:pt x="227165" y="55919"/>
                    <a:pt x="222498" y="73059"/>
                  </a:cubicBezTo>
                  <a:cubicBezTo>
                    <a:pt x="196916" y="166995"/>
                    <a:pt x="105671" y="360307"/>
                    <a:pt x="19915" y="409020"/>
                  </a:cubicBezTo>
                  <a:cubicBezTo>
                    <a:pt x="14713" y="402839"/>
                    <a:pt x="10572" y="396985"/>
                    <a:pt x="6932" y="389700"/>
                  </a:cubicBezTo>
                  <a:cubicBezTo>
                    <a:pt x="-7618" y="360589"/>
                    <a:pt x="3847" y="313016"/>
                    <a:pt x="13034" y="283097"/>
                  </a:cubicBezTo>
                  <a:cubicBezTo>
                    <a:pt x="43951" y="182421"/>
                    <a:pt x="121720" y="50450"/>
                    <a:pt x="217413" y="0"/>
                  </a:cubicBezTo>
                  <a:close/>
                </a:path>
              </a:pathLst>
            </a:custGeom>
            <a:solidFill>
              <a:srgbClr val="000000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7" name="Полилиния 106">
              <a:extLst>
                <a:ext uri="{FF2B5EF4-FFF2-40B4-BE49-F238E27FC236}">
                  <a16:creationId xmlns="" xmlns:a16="http://schemas.microsoft.com/office/drawing/2014/main" id="{5B32E2D5-3B22-9D07-010C-C7F1726CA2E7}"/>
                </a:ext>
              </a:extLst>
            </p:cNvPr>
            <p:cNvSpPr/>
            <p:nvPr/>
          </p:nvSpPr>
          <p:spPr>
            <a:xfrm>
              <a:off x="15552029" y="6901326"/>
              <a:ext cx="159927" cy="308942"/>
            </a:xfrm>
            <a:custGeom>
              <a:avLst/>
              <a:gdLst>
                <a:gd name="connsiteX0" fmla="*/ 158579 w 159927"/>
                <a:gd name="connsiteY0" fmla="*/ 0 h 308942"/>
                <a:gd name="connsiteX1" fmla="*/ 159766 w 159927"/>
                <a:gd name="connsiteY1" fmla="*/ 5869 h 308942"/>
                <a:gd name="connsiteX2" fmla="*/ 2392 w 159927"/>
                <a:gd name="connsiteY2" fmla="*/ 308942 h 308942"/>
                <a:gd name="connsiteX3" fmla="*/ 105 w 159927"/>
                <a:gd name="connsiteY3" fmla="*/ 293166 h 308942"/>
                <a:gd name="connsiteX4" fmla="*/ 158579 w 159927"/>
                <a:gd name="connsiteY4" fmla="*/ 0 h 30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927" h="308942">
                  <a:moveTo>
                    <a:pt x="158579" y="0"/>
                  </a:moveTo>
                  <a:cubicBezTo>
                    <a:pt x="158978" y="1956"/>
                    <a:pt x="159601" y="3878"/>
                    <a:pt x="159766" y="5869"/>
                  </a:cubicBezTo>
                  <a:cubicBezTo>
                    <a:pt x="164920" y="67156"/>
                    <a:pt x="44964" y="263739"/>
                    <a:pt x="2392" y="308942"/>
                  </a:cubicBezTo>
                  <a:cubicBezTo>
                    <a:pt x="791" y="301847"/>
                    <a:pt x="460" y="301575"/>
                    <a:pt x="105" y="293166"/>
                  </a:cubicBezTo>
                  <a:cubicBezTo>
                    <a:pt x="-3739" y="201711"/>
                    <a:pt x="98796" y="62314"/>
                    <a:pt x="158579" y="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8" name="Полилиния 107">
              <a:extLst>
                <a:ext uri="{FF2B5EF4-FFF2-40B4-BE49-F238E27FC236}">
                  <a16:creationId xmlns="" xmlns:a16="http://schemas.microsoft.com/office/drawing/2014/main" id="{01DAE911-EA50-168D-DCD9-146741CBEB5B}"/>
                </a:ext>
              </a:extLst>
            </p:cNvPr>
            <p:cNvSpPr/>
            <p:nvPr/>
          </p:nvSpPr>
          <p:spPr>
            <a:xfrm>
              <a:off x="15921904" y="7182126"/>
              <a:ext cx="522921" cy="632265"/>
            </a:xfrm>
            <a:custGeom>
              <a:avLst/>
              <a:gdLst>
                <a:gd name="connsiteX0" fmla="*/ 190970 w 522921"/>
                <a:gd name="connsiteY0" fmla="*/ 601461 h 632265"/>
                <a:gd name="connsiteX1" fmla="*/ 5512 w 522921"/>
                <a:gd name="connsiteY1" fmla="*/ 353859 h 632265"/>
                <a:gd name="connsiteX2" fmla="*/ 55285 w 522921"/>
                <a:gd name="connsiteY2" fmla="*/ 131845 h 632265"/>
                <a:gd name="connsiteX3" fmla="*/ 240947 w 522921"/>
                <a:gd name="connsiteY3" fmla="*/ 0 h 632265"/>
                <a:gd name="connsiteX4" fmla="*/ 480617 w 522921"/>
                <a:gd name="connsiteY4" fmla="*/ 225630 h 632265"/>
                <a:gd name="connsiteX5" fmla="*/ 509621 w 522921"/>
                <a:gd name="connsiteY5" fmla="*/ 466565 h 632265"/>
                <a:gd name="connsiteX6" fmla="*/ 406161 w 522921"/>
                <a:gd name="connsiteY6" fmla="*/ 613384 h 632265"/>
                <a:gd name="connsiteX7" fmla="*/ 207564 w 522921"/>
                <a:gd name="connsiteY7" fmla="*/ 613481 h 632265"/>
                <a:gd name="connsiteX8" fmla="*/ 190970 w 522921"/>
                <a:gd name="connsiteY8" fmla="*/ 601461 h 632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2921" h="632265">
                  <a:moveTo>
                    <a:pt x="190970" y="601461"/>
                  </a:moveTo>
                  <a:cubicBezTo>
                    <a:pt x="113346" y="553381"/>
                    <a:pt x="26014" y="444277"/>
                    <a:pt x="5512" y="353859"/>
                  </a:cubicBezTo>
                  <a:cubicBezTo>
                    <a:pt x="-11652" y="278138"/>
                    <a:pt x="13021" y="195264"/>
                    <a:pt x="55285" y="131845"/>
                  </a:cubicBezTo>
                  <a:cubicBezTo>
                    <a:pt x="100173" y="64470"/>
                    <a:pt x="161533" y="18371"/>
                    <a:pt x="240947" y="0"/>
                  </a:cubicBezTo>
                  <a:cubicBezTo>
                    <a:pt x="344164" y="29374"/>
                    <a:pt x="430055" y="134585"/>
                    <a:pt x="480617" y="225630"/>
                  </a:cubicBezTo>
                  <a:cubicBezTo>
                    <a:pt x="523149" y="302324"/>
                    <a:pt x="535121" y="381792"/>
                    <a:pt x="509621" y="466565"/>
                  </a:cubicBezTo>
                  <a:cubicBezTo>
                    <a:pt x="492491" y="523502"/>
                    <a:pt x="460957" y="585110"/>
                    <a:pt x="406161" y="613384"/>
                  </a:cubicBezTo>
                  <a:cubicBezTo>
                    <a:pt x="347327" y="643750"/>
                    <a:pt x="268248" y="632752"/>
                    <a:pt x="207564" y="613481"/>
                  </a:cubicBezTo>
                  <a:cubicBezTo>
                    <a:pt x="202211" y="603943"/>
                    <a:pt x="200654" y="605354"/>
                    <a:pt x="190970" y="601461"/>
                  </a:cubicBezTo>
                  <a:close/>
                </a:path>
              </a:pathLst>
            </a:custGeom>
            <a:solidFill>
              <a:srgbClr val="000000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9" name="Полилиния 108">
              <a:extLst>
                <a:ext uri="{FF2B5EF4-FFF2-40B4-BE49-F238E27FC236}">
                  <a16:creationId xmlns="" xmlns:a16="http://schemas.microsoft.com/office/drawing/2014/main" id="{828B3B61-849C-74B1-827C-04C6F3896BE9}"/>
                </a:ext>
              </a:extLst>
            </p:cNvPr>
            <p:cNvSpPr/>
            <p:nvPr/>
          </p:nvSpPr>
          <p:spPr>
            <a:xfrm>
              <a:off x="15952453" y="7218097"/>
              <a:ext cx="465843" cy="567485"/>
            </a:xfrm>
            <a:custGeom>
              <a:avLst/>
              <a:gdLst>
                <a:gd name="connsiteX0" fmla="*/ 185726 w 465843"/>
                <a:gd name="connsiteY0" fmla="*/ 1180 h 567485"/>
                <a:gd name="connsiteX1" fmla="*/ 190933 w 465843"/>
                <a:gd name="connsiteY1" fmla="*/ 659 h 567485"/>
                <a:gd name="connsiteX2" fmla="*/ 284173 w 465843"/>
                <a:gd name="connsiteY2" fmla="*/ 34320 h 567485"/>
                <a:gd name="connsiteX3" fmla="*/ 465348 w 465843"/>
                <a:gd name="connsiteY3" fmla="*/ 321831 h 567485"/>
                <a:gd name="connsiteX4" fmla="*/ 395078 w 465843"/>
                <a:gd name="connsiteY4" fmla="*/ 521693 h 567485"/>
                <a:gd name="connsiteX5" fmla="*/ 282081 w 465843"/>
                <a:gd name="connsiteY5" fmla="*/ 567486 h 567485"/>
                <a:gd name="connsiteX6" fmla="*/ 201834 w 465843"/>
                <a:gd name="connsiteY6" fmla="*/ 549188 h 567485"/>
                <a:gd name="connsiteX7" fmla="*/ 13003 w 465843"/>
                <a:gd name="connsiteY7" fmla="*/ 341247 h 567485"/>
                <a:gd name="connsiteX8" fmla="*/ 30405 w 465843"/>
                <a:gd name="connsiteY8" fmla="*/ 147468 h 567485"/>
                <a:gd name="connsiteX9" fmla="*/ 185726 w 465843"/>
                <a:gd name="connsiteY9" fmla="*/ 1180 h 56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5843" h="567485">
                  <a:moveTo>
                    <a:pt x="185726" y="1180"/>
                  </a:moveTo>
                  <a:lnTo>
                    <a:pt x="190933" y="659"/>
                  </a:lnTo>
                  <a:cubicBezTo>
                    <a:pt x="231129" y="-3001"/>
                    <a:pt x="253417" y="8635"/>
                    <a:pt x="284173" y="34320"/>
                  </a:cubicBezTo>
                  <a:cubicBezTo>
                    <a:pt x="359943" y="97636"/>
                    <a:pt x="458536" y="218955"/>
                    <a:pt x="465348" y="321831"/>
                  </a:cubicBezTo>
                  <a:cubicBezTo>
                    <a:pt x="469874" y="390787"/>
                    <a:pt x="443109" y="471083"/>
                    <a:pt x="395078" y="521693"/>
                  </a:cubicBezTo>
                  <a:cubicBezTo>
                    <a:pt x="359797" y="558872"/>
                    <a:pt x="330793" y="565296"/>
                    <a:pt x="282081" y="567486"/>
                  </a:cubicBezTo>
                  <a:cubicBezTo>
                    <a:pt x="255705" y="565101"/>
                    <a:pt x="226166" y="559797"/>
                    <a:pt x="201834" y="549188"/>
                  </a:cubicBezTo>
                  <a:cubicBezTo>
                    <a:pt x="121125" y="513955"/>
                    <a:pt x="43472" y="423295"/>
                    <a:pt x="13003" y="341247"/>
                  </a:cubicBezTo>
                  <a:cubicBezTo>
                    <a:pt x="-11202" y="276086"/>
                    <a:pt x="555" y="208444"/>
                    <a:pt x="30405" y="147468"/>
                  </a:cubicBezTo>
                  <a:cubicBezTo>
                    <a:pt x="62699" y="81509"/>
                    <a:pt x="115601" y="25842"/>
                    <a:pt x="185726" y="118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0" name="Полилиния 109">
              <a:extLst>
                <a:ext uri="{FF2B5EF4-FFF2-40B4-BE49-F238E27FC236}">
                  <a16:creationId xmlns="" xmlns:a16="http://schemas.microsoft.com/office/drawing/2014/main" id="{262E0913-D6FA-40BE-9FC8-D4BBE6533372}"/>
                </a:ext>
              </a:extLst>
            </p:cNvPr>
            <p:cNvSpPr/>
            <p:nvPr/>
          </p:nvSpPr>
          <p:spPr>
            <a:xfrm>
              <a:off x="16029848" y="6284122"/>
              <a:ext cx="1322686" cy="2463009"/>
            </a:xfrm>
            <a:custGeom>
              <a:avLst/>
              <a:gdLst>
                <a:gd name="connsiteX0" fmla="*/ 0 w 1322686"/>
                <a:gd name="connsiteY0" fmla="*/ 613208 h 2463009"/>
                <a:gd name="connsiteX1" fmla="*/ 230331 w 1322686"/>
                <a:gd name="connsiteY1" fmla="*/ 554724 h 2463009"/>
                <a:gd name="connsiteX2" fmla="*/ 364838 w 1322686"/>
                <a:gd name="connsiteY2" fmla="*/ 351918 h 2463009"/>
                <a:gd name="connsiteX3" fmla="*/ 318218 w 1322686"/>
                <a:gd name="connsiteY3" fmla="*/ 104350 h 2463009"/>
                <a:gd name="connsiteX4" fmla="*/ 243324 w 1322686"/>
                <a:gd name="connsiteY4" fmla="*/ 4127 h 2463009"/>
                <a:gd name="connsiteX5" fmla="*/ 240599 w 1322686"/>
                <a:gd name="connsiteY5" fmla="*/ 0 h 2463009"/>
                <a:gd name="connsiteX6" fmla="*/ 257096 w 1322686"/>
                <a:gd name="connsiteY6" fmla="*/ 14599 h 2463009"/>
                <a:gd name="connsiteX7" fmla="*/ 817995 w 1322686"/>
                <a:gd name="connsiteY7" fmla="*/ 224229 h 2463009"/>
                <a:gd name="connsiteX8" fmla="*/ 820477 w 1322686"/>
                <a:gd name="connsiteY8" fmla="*/ 228049 h 2463009"/>
                <a:gd name="connsiteX9" fmla="*/ 1015230 w 1322686"/>
                <a:gd name="connsiteY9" fmla="*/ 499715 h 2463009"/>
                <a:gd name="connsiteX10" fmla="*/ 1242491 w 1322686"/>
                <a:gd name="connsiteY10" fmla="*/ 979711 h 2463009"/>
                <a:gd name="connsiteX11" fmla="*/ 1299379 w 1322686"/>
                <a:gd name="connsiteY11" fmla="*/ 1759038 h 2463009"/>
                <a:gd name="connsiteX12" fmla="*/ 1115283 w 1322686"/>
                <a:gd name="connsiteY12" fmla="*/ 2350158 h 2463009"/>
                <a:gd name="connsiteX13" fmla="*/ 1080148 w 1322686"/>
                <a:gd name="connsiteY13" fmla="*/ 2458824 h 2463009"/>
                <a:gd name="connsiteX14" fmla="*/ 1034209 w 1322686"/>
                <a:gd name="connsiteY14" fmla="*/ 2463009 h 2463009"/>
                <a:gd name="connsiteX15" fmla="*/ 877804 w 1322686"/>
                <a:gd name="connsiteY15" fmla="*/ 2432546 h 2463009"/>
                <a:gd name="connsiteX16" fmla="*/ 313498 w 1322686"/>
                <a:gd name="connsiteY16" fmla="*/ 1958609 h 2463009"/>
                <a:gd name="connsiteX17" fmla="*/ 247364 w 1322686"/>
                <a:gd name="connsiteY17" fmla="*/ 1797482 h 2463009"/>
                <a:gd name="connsiteX18" fmla="*/ 25325 w 1322686"/>
                <a:gd name="connsiteY18" fmla="*/ 1507787 h 2463009"/>
                <a:gd name="connsiteX19" fmla="*/ 139768 w 1322686"/>
                <a:gd name="connsiteY19" fmla="*/ 1574407 h 2463009"/>
                <a:gd name="connsiteX20" fmla="*/ 229260 w 1322686"/>
                <a:gd name="connsiteY20" fmla="*/ 1578592 h 2463009"/>
                <a:gd name="connsiteX21" fmla="*/ 387272 w 1322686"/>
                <a:gd name="connsiteY21" fmla="*/ 1488321 h 2463009"/>
                <a:gd name="connsiteX22" fmla="*/ 465086 w 1322686"/>
                <a:gd name="connsiteY22" fmla="*/ 1236291 h 2463009"/>
                <a:gd name="connsiteX23" fmla="*/ 396615 w 1322686"/>
                <a:gd name="connsiteY23" fmla="*/ 1066050 h 2463009"/>
                <a:gd name="connsiteX24" fmla="*/ 0 w 1322686"/>
                <a:gd name="connsiteY24" fmla="*/ 613208 h 2463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22686" h="2463009">
                  <a:moveTo>
                    <a:pt x="0" y="613208"/>
                  </a:moveTo>
                  <a:cubicBezTo>
                    <a:pt x="80626" y="614474"/>
                    <a:pt x="162445" y="600473"/>
                    <a:pt x="230331" y="554724"/>
                  </a:cubicBezTo>
                  <a:cubicBezTo>
                    <a:pt x="301088" y="507048"/>
                    <a:pt x="348974" y="435843"/>
                    <a:pt x="364838" y="351918"/>
                  </a:cubicBezTo>
                  <a:cubicBezTo>
                    <a:pt x="380799" y="267447"/>
                    <a:pt x="366687" y="176158"/>
                    <a:pt x="318218" y="104350"/>
                  </a:cubicBezTo>
                  <a:cubicBezTo>
                    <a:pt x="294859" y="69784"/>
                    <a:pt x="266683" y="38766"/>
                    <a:pt x="243324" y="4127"/>
                  </a:cubicBezTo>
                  <a:lnTo>
                    <a:pt x="240599" y="0"/>
                  </a:lnTo>
                  <a:lnTo>
                    <a:pt x="257096" y="14599"/>
                  </a:lnTo>
                  <a:cubicBezTo>
                    <a:pt x="410728" y="150298"/>
                    <a:pt x="620713" y="197755"/>
                    <a:pt x="817995" y="224229"/>
                  </a:cubicBezTo>
                  <a:lnTo>
                    <a:pt x="820477" y="228049"/>
                  </a:lnTo>
                  <a:cubicBezTo>
                    <a:pt x="881599" y="321070"/>
                    <a:pt x="956347" y="404406"/>
                    <a:pt x="1015230" y="499715"/>
                  </a:cubicBezTo>
                  <a:cubicBezTo>
                    <a:pt x="1107205" y="648563"/>
                    <a:pt x="1188863" y="813164"/>
                    <a:pt x="1242491" y="979711"/>
                  </a:cubicBezTo>
                  <a:cubicBezTo>
                    <a:pt x="1317287" y="1211959"/>
                    <a:pt x="1347605" y="1521461"/>
                    <a:pt x="1299379" y="1759038"/>
                  </a:cubicBezTo>
                  <a:cubicBezTo>
                    <a:pt x="1257674" y="1964546"/>
                    <a:pt x="1182439" y="2152680"/>
                    <a:pt x="1115283" y="2350158"/>
                  </a:cubicBezTo>
                  <a:cubicBezTo>
                    <a:pt x="1105891" y="2377799"/>
                    <a:pt x="1097861" y="2439067"/>
                    <a:pt x="1080148" y="2458824"/>
                  </a:cubicBezTo>
                  <a:cubicBezTo>
                    <a:pt x="1064770" y="2460771"/>
                    <a:pt x="1049685" y="2462182"/>
                    <a:pt x="1034209" y="2463009"/>
                  </a:cubicBezTo>
                  <a:cubicBezTo>
                    <a:pt x="983015" y="2462425"/>
                    <a:pt x="926273" y="2448119"/>
                    <a:pt x="877804" y="2432546"/>
                  </a:cubicBezTo>
                  <a:cubicBezTo>
                    <a:pt x="641492" y="2356582"/>
                    <a:pt x="435449" y="2172535"/>
                    <a:pt x="313498" y="1958609"/>
                  </a:cubicBezTo>
                  <a:cubicBezTo>
                    <a:pt x="283667" y="1906295"/>
                    <a:pt x="264639" y="1854955"/>
                    <a:pt x="247364" y="1797482"/>
                  </a:cubicBezTo>
                  <a:cubicBezTo>
                    <a:pt x="201376" y="1644824"/>
                    <a:pt x="150911" y="1600735"/>
                    <a:pt x="25325" y="1507787"/>
                  </a:cubicBezTo>
                  <a:cubicBezTo>
                    <a:pt x="77249" y="1515913"/>
                    <a:pt x="89595" y="1569103"/>
                    <a:pt x="139768" y="1574407"/>
                  </a:cubicBezTo>
                  <a:cubicBezTo>
                    <a:pt x="169598" y="1578203"/>
                    <a:pt x="199186" y="1582097"/>
                    <a:pt x="229260" y="1578592"/>
                  </a:cubicBezTo>
                  <a:cubicBezTo>
                    <a:pt x="294129" y="1570952"/>
                    <a:pt x="347270" y="1539759"/>
                    <a:pt x="387272" y="1488321"/>
                  </a:cubicBezTo>
                  <a:cubicBezTo>
                    <a:pt x="442359" y="1417564"/>
                    <a:pt x="477884" y="1326757"/>
                    <a:pt x="465086" y="1236291"/>
                  </a:cubicBezTo>
                  <a:cubicBezTo>
                    <a:pt x="456618" y="1176288"/>
                    <a:pt x="427809" y="1117259"/>
                    <a:pt x="396615" y="1066050"/>
                  </a:cubicBezTo>
                  <a:cubicBezTo>
                    <a:pt x="335153" y="965306"/>
                    <a:pt x="89887" y="678861"/>
                    <a:pt x="0" y="613208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11" name="Полилиния 110">
              <a:extLst>
                <a:ext uri="{FF2B5EF4-FFF2-40B4-BE49-F238E27FC236}">
                  <a16:creationId xmlns="" xmlns:a16="http://schemas.microsoft.com/office/drawing/2014/main" id="{448975C3-01E9-A0F8-2C20-07939154029A}"/>
                </a:ext>
              </a:extLst>
            </p:cNvPr>
            <p:cNvSpPr/>
            <p:nvPr/>
          </p:nvSpPr>
          <p:spPr>
            <a:xfrm>
              <a:off x="15145267" y="3957078"/>
              <a:ext cx="2356132" cy="2091048"/>
            </a:xfrm>
            <a:custGeom>
              <a:avLst/>
              <a:gdLst>
                <a:gd name="connsiteX0" fmla="*/ 228008 w 2356132"/>
                <a:gd name="connsiteY0" fmla="*/ 1097610 h 2091048"/>
                <a:gd name="connsiteX1" fmla="*/ 41124 w 2356132"/>
                <a:gd name="connsiteY1" fmla="*/ 723526 h 2091048"/>
                <a:gd name="connsiteX2" fmla="*/ 57120 w 2356132"/>
                <a:gd name="connsiteY2" fmla="*/ 193211 h 2091048"/>
                <a:gd name="connsiteX3" fmla="*/ 259581 w 2356132"/>
                <a:gd name="connsiteY3" fmla="*/ 14892 h 2091048"/>
                <a:gd name="connsiteX4" fmla="*/ 962837 w 2356132"/>
                <a:gd name="connsiteY4" fmla="*/ 201664 h 2091048"/>
                <a:gd name="connsiteX5" fmla="*/ 1189125 w 2356132"/>
                <a:gd name="connsiteY5" fmla="*/ 496587 h 2091048"/>
                <a:gd name="connsiteX6" fmla="*/ 1683257 w 2356132"/>
                <a:gd name="connsiteY6" fmla="*/ 455665 h 2091048"/>
                <a:gd name="connsiteX7" fmla="*/ 1690070 w 2356132"/>
                <a:gd name="connsiteY7" fmla="*/ 460318 h 2091048"/>
                <a:gd name="connsiteX8" fmla="*/ 1910858 w 2356132"/>
                <a:gd name="connsiteY8" fmla="*/ 585895 h 2091048"/>
                <a:gd name="connsiteX9" fmla="*/ 2354672 w 2356132"/>
                <a:gd name="connsiteY9" fmla="*/ 1123046 h 2091048"/>
                <a:gd name="connsiteX10" fmla="*/ 2356133 w 2356132"/>
                <a:gd name="connsiteY10" fmla="*/ 1135753 h 2091048"/>
                <a:gd name="connsiteX11" fmla="*/ 1717614 w 2356132"/>
                <a:gd name="connsiteY11" fmla="*/ 1960075 h 2091048"/>
                <a:gd name="connsiteX12" fmla="*/ 1543690 w 2356132"/>
                <a:gd name="connsiteY12" fmla="*/ 2091049 h 2091048"/>
                <a:gd name="connsiteX13" fmla="*/ 1175158 w 2356132"/>
                <a:gd name="connsiteY13" fmla="*/ 1493179 h 2091048"/>
                <a:gd name="connsiteX14" fmla="*/ 228008 w 2356132"/>
                <a:gd name="connsiteY14" fmla="*/ 1097610 h 2091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56132" h="2091048">
                  <a:moveTo>
                    <a:pt x="228008" y="1097610"/>
                  </a:moveTo>
                  <a:cubicBezTo>
                    <a:pt x="164760" y="1012803"/>
                    <a:pt x="70089" y="823423"/>
                    <a:pt x="41124" y="723526"/>
                  </a:cubicBezTo>
                  <a:cubicBezTo>
                    <a:pt x="-5359" y="563188"/>
                    <a:pt x="-27321" y="345310"/>
                    <a:pt x="57120" y="193211"/>
                  </a:cubicBezTo>
                  <a:cubicBezTo>
                    <a:pt x="101429" y="113408"/>
                    <a:pt x="169612" y="40344"/>
                    <a:pt x="259581" y="14892"/>
                  </a:cubicBezTo>
                  <a:cubicBezTo>
                    <a:pt x="447186" y="-38171"/>
                    <a:pt x="831893" y="56748"/>
                    <a:pt x="962837" y="201664"/>
                  </a:cubicBezTo>
                  <a:cubicBezTo>
                    <a:pt x="1048242" y="296165"/>
                    <a:pt x="1069022" y="431231"/>
                    <a:pt x="1189125" y="496587"/>
                  </a:cubicBezTo>
                  <a:cubicBezTo>
                    <a:pt x="1337987" y="577602"/>
                    <a:pt x="1534248" y="501482"/>
                    <a:pt x="1683257" y="455665"/>
                  </a:cubicBezTo>
                  <a:lnTo>
                    <a:pt x="1690070" y="460318"/>
                  </a:lnTo>
                  <a:cubicBezTo>
                    <a:pt x="1759270" y="507059"/>
                    <a:pt x="1838933" y="542832"/>
                    <a:pt x="1910858" y="585895"/>
                  </a:cubicBezTo>
                  <a:cubicBezTo>
                    <a:pt x="2109407" y="704781"/>
                    <a:pt x="2309318" y="884277"/>
                    <a:pt x="2354672" y="1123046"/>
                  </a:cubicBezTo>
                  <a:cubicBezTo>
                    <a:pt x="2355889" y="1129587"/>
                    <a:pt x="2355792" y="1130059"/>
                    <a:pt x="2356133" y="1135753"/>
                  </a:cubicBezTo>
                  <a:cubicBezTo>
                    <a:pt x="2277686" y="1536811"/>
                    <a:pt x="2024197" y="1730060"/>
                    <a:pt x="1717614" y="1960075"/>
                  </a:cubicBezTo>
                  <a:cubicBezTo>
                    <a:pt x="1660044" y="2003298"/>
                    <a:pt x="1598582" y="2044589"/>
                    <a:pt x="1543690" y="2091049"/>
                  </a:cubicBezTo>
                  <a:cubicBezTo>
                    <a:pt x="1487045" y="1903235"/>
                    <a:pt x="1316429" y="1625895"/>
                    <a:pt x="1175158" y="1493179"/>
                  </a:cubicBezTo>
                  <a:cubicBezTo>
                    <a:pt x="931162" y="1263894"/>
                    <a:pt x="567186" y="1087843"/>
                    <a:pt x="228008" y="1097610"/>
                  </a:cubicBezTo>
                  <a:close/>
                </a:path>
              </a:pathLst>
            </a:custGeom>
            <a:solidFill>
              <a:srgbClr val="FBDD7A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12" name="Полилиния 111">
              <a:extLst>
                <a:ext uri="{FF2B5EF4-FFF2-40B4-BE49-F238E27FC236}">
                  <a16:creationId xmlns="" xmlns:a16="http://schemas.microsoft.com/office/drawing/2014/main" id="{74EF8FF8-645D-91E7-8988-D0442CF3AC0A}"/>
                </a:ext>
              </a:extLst>
            </p:cNvPr>
            <p:cNvSpPr/>
            <p:nvPr/>
          </p:nvSpPr>
          <p:spPr>
            <a:xfrm>
              <a:off x="16819915" y="4551075"/>
              <a:ext cx="1691016" cy="6412792"/>
            </a:xfrm>
            <a:custGeom>
              <a:avLst/>
              <a:gdLst>
                <a:gd name="connsiteX0" fmla="*/ 1137952 w 1691016"/>
                <a:gd name="connsiteY0" fmla="*/ 0 h 6412792"/>
                <a:gd name="connsiteX1" fmla="*/ 1388376 w 1691016"/>
                <a:gd name="connsiteY1" fmla="*/ 249855 h 6412792"/>
                <a:gd name="connsiteX2" fmla="*/ 1481859 w 1691016"/>
                <a:gd name="connsiteY2" fmla="*/ 526407 h 6412792"/>
                <a:gd name="connsiteX3" fmla="*/ 1583178 w 1691016"/>
                <a:gd name="connsiteY3" fmla="*/ 821436 h 6412792"/>
                <a:gd name="connsiteX4" fmla="*/ 1580161 w 1691016"/>
                <a:gd name="connsiteY4" fmla="*/ 1022467 h 6412792"/>
                <a:gd name="connsiteX5" fmla="*/ 1561473 w 1691016"/>
                <a:gd name="connsiteY5" fmla="*/ 1148506 h 6412792"/>
                <a:gd name="connsiteX6" fmla="*/ 1487894 w 1691016"/>
                <a:gd name="connsiteY6" fmla="*/ 1682972 h 6412792"/>
                <a:gd name="connsiteX7" fmla="*/ 1489159 w 1691016"/>
                <a:gd name="connsiteY7" fmla="*/ 2154671 h 6412792"/>
                <a:gd name="connsiteX8" fmla="*/ 1334067 w 1691016"/>
                <a:gd name="connsiteY8" fmla="*/ 2521163 h 6412792"/>
                <a:gd name="connsiteX9" fmla="*/ 1107537 w 1691016"/>
                <a:gd name="connsiteY9" fmla="*/ 3133140 h 6412792"/>
                <a:gd name="connsiteX10" fmla="*/ 993858 w 1691016"/>
                <a:gd name="connsiteY10" fmla="*/ 4206665 h 6412792"/>
                <a:gd name="connsiteX11" fmla="*/ 1116589 w 1691016"/>
                <a:gd name="connsiteY11" fmla="*/ 4813260 h 6412792"/>
                <a:gd name="connsiteX12" fmla="*/ 1261996 w 1691016"/>
                <a:gd name="connsiteY12" fmla="*/ 5366714 h 6412792"/>
                <a:gd name="connsiteX13" fmla="*/ 1691016 w 1691016"/>
                <a:gd name="connsiteY13" fmla="*/ 6304224 h 6412792"/>
                <a:gd name="connsiteX14" fmla="*/ 780564 w 1691016"/>
                <a:gd name="connsiteY14" fmla="*/ 5985134 h 6412792"/>
                <a:gd name="connsiteX15" fmla="*/ 576176 w 1691016"/>
                <a:gd name="connsiteY15" fmla="*/ 5870774 h 6412792"/>
                <a:gd name="connsiteX16" fmla="*/ 447996 w 1691016"/>
                <a:gd name="connsiteY16" fmla="*/ 5790869 h 6412792"/>
                <a:gd name="connsiteX17" fmla="*/ 428141 w 1691016"/>
                <a:gd name="connsiteY17" fmla="*/ 5785710 h 6412792"/>
                <a:gd name="connsiteX18" fmla="*/ 513692 w 1691016"/>
                <a:gd name="connsiteY18" fmla="*/ 6412793 h 6412792"/>
                <a:gd name="connsiteX19" fmla="*/ 505419 w 1691016"/>
                <a:gd name="connsiteY19" fmla="*/ 6409629 h 6412792"/>
                <a:gd name="connsiteX20" fmla="*/ 492766 w 1691016"/>
                <a:gd name="connsiteY20" fmla="*/ 6374835 h 6412792"/>
                <a:gd name="connsiteX21" fmla="*/ 388382 w 1691016"/>
                <a:gd name="connsiteY21" fmla="*/ 5742059 h 6412792"/>
                <a:gd name="connsiteX22" fmla="*/ 383613 w 1691016"/>
                <a:gd name="connsiteY22" fmla="*/ 5741037 h 6412792"/>
                <a:gd name="connsiteX23" fmla="*/ 327699 w 1691016"/>
                <a:gd name="connsiteY23" fmla="*/ 5701570 h 6412792"/>
                <a:gd name="connsiteX24" fmla="*/ 86083 w 1691016"/>
                <a:gd name="connsiteY24" fmla="*/ 5418931 h 6412792"/>
                <a:gd name="connsiteX25" fmla="*/ 251151 w 1691016"/>
                <a:gd name="connsiteY25" fmla="*/ 4227639 h 6412792"/>
                <a:gd name="connsiteX26" fmla="*/ 617881 w 1691016"/>
                <a:gd name="connsiteY26" fmla="*/ 4142575 h 6412792"/>
                <a:gd name="connsiteX27" fmla="*/ 757595 w 1691016"/>
                <a:gd name="connsiteY27" fmla="*/ 4039505 h 6412792"/>
                <a:gd name="connsiteX28" fmla="*/ 717788 w 1691016"/>
                <a:gd name="connsiteY28" fmla="*/ 4042473 h 6412792"/>
                <a:gd name="connsiteX29" fmla="*/ 610582 w 1691016"/>
                <a:gd name="connsiteY29" fmla="*/ 4109678 h 6412792"/>
                <a:gd name="connsiteX30" fmla="*/ 248960 w 1691016"/>
                <a:gd name="connsiteY30" fmla="*/ 4196981 h 6412792"/>
                <a:gd name="connsiteX31" fmla="*/ 244143 w 1691016"/>
                <a:gd name="connsiteY31" fmla="*/ 4196056 h 6412792"/>
                <a:gd name="connsiteX32" fmla="*/ 290082 w 1691016"/>
                <a:gd name="connsiteY32" fmla="*/ 4191871 h 6412792"/>
                <a:gd name="connsiteX33" fmla="*/ 325217 w 1691016"/>
                <a:gd name="connsiteY33" fmla="*/ 4083205 h 6412792"/>
                <a:gd name="connsiteX34" fmla="*/ 509312 w 1691016"/>
                <a:gd name="connsiteY34" fmla="*/ 3492085 h 6412792"/>
                <a:gd name="connsiteX35" fmla="*/ 452424 w 1691016"/>
                <a:gd name="connsiteY35" fmla="*/ 2712758 h 6412792"/>
                <a:gd name="connsiteX36" fmla="*/ 225164 w 1691016"/>
                <a:gd name="connsiteY36" fmla="*/ 2232761 h 6412792"/>
                <a:gd name="connsiteX37" fmla="*/ 30411 w 1691016"/>
                <a:gd name="connsiteY37" fmla="*/ 1961095 h 6412792"/>
                <a:gd name="connsiteX38" fmla="*/ 27929 w 1691016"/>
                <a:gd name="connsiteY38" fmla="*/ 1957275 h 6412792"/>
                <a:gd name="connsiteX39" fmla="*/ 374172 w 1691016"/>
                <a:gd name="connsiteY39" fmla="*/ 1900017 h 6412792"/>
                <a:gd name="connsiteX40" fmla="*/ 497535 w 1691016"/>
                <a:gd name="connsiteY40" fmla="*/ 1781750 h 6412792"/>
                <a:gd name="connsiteX41" fmla="*/ 747181 w 1691016"/>
                <a:gd name="connsiteY41" fmla="*/ 1036458 h 6412792"/>
                <a:gd name="connsiteX42" fmla="*/ 987824 w 1691016"/>
                <a:gd name="connsiteY42" fmla="*/ 943904 h 6412792"/>
                <a:gd name="connsiteX43" fmla="*/ 1096539 w 1691016"/>
                <a:gd name="connsiteY43" fmla="*/ 927923 h 6412792"/>
                <a:gd name="connsiteX44" fmla="*/ 1112452 w 1691016"/>
                <a:gd name="connsiteY44" fmla="*/ 915786 h 6412792"/>
                <a:gd name="connsiteX45" fmla="*/ 1109970 w 1691016"/>
                <a:gd name="connsiteY45" fmla="*/ 906165 h 6412792"/>
                <a:gd name="connsiteX46" fmla="*/ 1105444 w 1691016"/>
                <a:gd name="connsiteY46" fmla="*/ 903790 h 6412792"/>
                <a:gd name="connsiteX47" fmla="*/ 1050016 w 1691016"/>
                <a:gd name="connsiteY47" fmla="*/ 903824 h 6412792"/>
                <a:gd name="connsiteX48" fmla="*/ 753264 w 1691016"/>
                <a:gd name="connsiteY48" fmla="*/ 995205 h 6412792"/>
                <a:gd name="connsiteX49" fmla="*/ 887431 w 1691016"/>
                <a:gd name="connsiteY49" fmla="*/ 768782 h 6412792"/>
                <a:gd name="connsiteX50" fmla="*/ 1137952 w 1691016"/>
                <a:gd name="connsiteY50" fmla="*/ 0 h 6412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691016" h="6412792">
                  <a:moveTo>
                    <a:pt x="1137952" y="0"/>
                  </a:moveTo>
                  <a:cubicBezTo>
                    <a:pt x="1228223" y="31568"/>
                    <a:pt x="1290124" y="245704"/>
                    <a:pt x="1388376" y="249855"/>
                  </a:cubicBezTo>
                  <a:cubicBezTo>
                    <a:pt x="1413632" y="344448"/>
                    <a:pt x="1445848" y="435376"/>
                    <a:pt x="1481859" y="526407"/>
                  </a:cubicBezTo>
                  <a:cubicBezTo>
                    <a:pt x="1519525" y="621608"/>
                    <a:pt x="1567021" y="719933"/>
                    <a:pt x="1583178" y="821436"/>
                  </a:cubicBezTo>
                  <a:cubicBezTo>
                    <a:pt x="1593543" y="886680"/>
                    <a:pt x="1589991" y="957403"/>
                    <a:pt x="1580161" y="1022467"/>
                  </a:cubicBezTo>
                  <a:cubicBezTo>
                    <a:pt x="1578117" y="1065262"/>
                    <a:pt x="1570233" y="1106645"/>
                    <a:pt x="1561473" y="1148506"/>
                  </a:cubicBezTo>
                  <a:cubicBezTo>
                    <a:pt x="1530864" y="1327779"/>
                    <a:pt x="1493490" y="1500283"/>
                    <a:pt x="1487894" y="1682972"/>
                  </a:cubicBezTo>
                  <a:cubicBezTo>
                    <a:pt x="1483611" y="1822603"/>
                    <a:pt x="1517579" y="2028621"/>
                    <a:pt x="1489159" y="2154671"/>
                  </a:cubicBezTo>
                  <a:cubicBezTo>
                    <a:pt x="1460642" y="2281269"/>
                    <a:pt x="1385359" y="2402248"/>
                    <a:pt x="1334067" y="2521163"/>
                  </a:cubicBezTo>
                  <a:cubicBezTo>
                    <a:pt x="1246327" y="2720422"/>
                    <a:pt x="1170703" y="2924761"/>
                    <a:pt x="1107537" y="3133140"/>
                  </a:cubicBezTo>
                  <a:cubicBezTo>
                    <a:pt x="1009285" y="3464736"/>
                    <a:pt x="952007" y="3861395"/>
                    <a:pt x="993858" y="4206665"/>
                  </a:cubicBezTo>
                  <a:cubicBezTo>
                    <a:pt x="1018482" y="4409837"/>
                    <a:pt x="1070893" y="4613787"/>
                    <a:pt x="1116589" y="4813260"/>
                  </a:cubicBezTo>
                  <a:cubicBezTo>
                    <a:pt x="1159023" y="4998329"/>
                    <a:pt x="1194451" y="5188750"/>
                    <a:pt x="1261996" y="5366714"/>
                  </a:cubicBezTo>
                  <a:cubicBezTo>
                    <a:pt x="1383510" y="5686874"/>
                    <a:pt x="1546972" y="5993699"/>
                    <a:pt x="1691016" y="6304224"/>
                  </a:cubicBezTo>
                  <a:cubicBezTo>
                    <a:pt x="1580501" y="6353909"/>
                    <a:pt x="912638" y="6055989"/>
                    <a:pt x="780564" y="5985134"/>
                  </a:cubicBezTo>
                  <a:cubicBezTo>
                    <a:pt x="711997" y="5948345"/>
                    <a:pt x="642505" y="5911409"/>
                    <a:pt x="576176" y="5870774"/>
                  </a:cubicBezTo>
                  <a:cubicBezTo>
                    <a:pt x="534861" y="5845421"/>
                    <a:pt x="491647" y="5811112"/>
                    <a:pt x="447996" y="5790869"/>
                  </a:cubicBezTo>
                  <a:cubicBezTo>
                    <a:pt x="441475" y="5787852"/>
                    <a:pt x="435148" y="5786829"/>
                    <a:pt x="428141" y="5785710"/>
                  </a:cubicBezTo>
                  <a:cubicBezTo>
                    <a:pt x="439820" y="5876809"/>
                    <a:pt x="545421" y="6365832"/>
                    <a:pt x="513692" y="6412793"/>
                  </a:cubicBezTo>
                  <a:cubicBezTo>
                    <a:pt x="510918" y="6411722"/>
                    <a:pt x="507949" y="6411089"/>
                    <a:pt x="505419" y="6409629"/>
                  </a:cubicBezTo>
                  <a:cubicBezTo>
                    <a:pt x="495248" y="6403692"/>
                    <a:pt x="493934" y="6385006"/>
                    <a:pt x="492766" y="6374835"/>
                  </a:cubicBezTo>
                  <a:cubicBezTo>
                    <a:pt x="468678" y="6161444"/>
                    <a:pt x="425562" y="5953163"/>
                    <a:pt x="388382" y="5742059"/>
                  </a:cubicBezTo>
                  <a:cubicBezTo>
                    <a:pt x="386777" y="5741718"/>
                    <a:pt x="385170" y="5741524"/>
                    <a:pt x="383613" y="5741037"/>
                  </a:cubicBezTo>
                  <a:cubicBezTo>
                    <a:pt x="364391" y="5735441"/>
                    <a:pt x="343027" y="5714028"/>
                    <a:pt x="327699" y="5701570"/>
                  </a:cubicBezTo>
                  <a:cubicBezTo>
                    <a:pt x="230079" y="5622589"/>
                    <a:pt x="142533" y="5532269"/>
                    <a:pt x="86083" y="5418931"/>
                  </a:cubicBezTo>
                  <a:cubicBezTo>
                    <a:pt x="-130909" y="4983438"/>
                    <a:pt x="114453" y="4633642"/>
                    <a:pt x="251151" y="4227639"/>
                  </a:cubicBezTo>
                  <a:cubicBezTo>
                    <a:pt x="385657" y="4235474"/>
                    <a:pt x="499872" y="4207493"/>
                    <a:pt x="617881" y="4142575"/>
                  </a:cubicBezTo>
                  <a:cubicBezTo>
                    <a:pt x="650486" y="4124618"/>
                    <a:pt x="746841" y="4076538"/>
                    <a:pt x="757595" y="4039505"/>
                  </a:cubicBezTo>
                  <a:cubicBezTo>
                    <a:pt x="744213" y="4033227"/>
                    <a:pt x="730976" y="4036488"/>
                    <a:pt x="717788" y="4042473"/>
                  </a:cubicBezTo>
                  <a:cubicBezTo>
                    <a:pt x="680657" y="4059311"/>
                    <a:pt x="646009" y="4088606"/>
                    <a:pt x="610582" y="4109678"/>
                  </a:cubicBezTo>
                  <a:cubicBezTo>
                    <a:pt x="508144" y="4170556"/>
                    <a:pt x="369452" y="4217322"/>
                    <a:pt x="248960" y="4196981"/>
                  </a:cubicBezTo>
                  <a:cubicBezTo>
                    <a:pt x="247355" y="4196689"/>
                    <a:pt x="245748" y="4196348"/>
                    <a:pt x="244143" y="4196056"/>
                  </a:cubicBezTo>
                  <a:cubicBezTo>
                    <a:pt x="259618" y="4195229"/>
                    <a:pt x="274704" y="4193818"/>
                    <a:pt x="290082" y="4191871"/>
                  </a:cubicBezTo>
                  <a:cubicBezTo>
                    <a:pt x="307795" y="4172114"/>
                    <a:pt x="315824" y="4110846"/>
                    <a:pt x="325217" y="4083205"/>
                  </a:cubicBezTo>
                  <a:cubicBezTo>
                    <a:pt x="392373" y="3885727"/>
                    <a:pt x="467607" y="3697592"/>
                    <a:pt x="509312" y="3492085"/>
                  </a:cubicBezTo>
                  <a:cubicBezTo>
                    <a:pt x="557538" y="3254508"/>
                    <a:pt x="527221" y="2945006"/>
                    <a:pt x="452424" y="2712758"/>
                  </a:cubicBezTo>
                  <a:cubicBezTo>
                    <a:pt x="398797" y="2546210"/>
                    <a:pt x="317138" y="2381610"/>
                    <a:pt x="225164" y="2232761"/>
                  </a:cubicBezTo>
                  <a:cubicBezTo>
                    <a:pt x="166281" y="2137453"/>
                    <a:pt x="91533" y="2054116"/>
                    <a:pt x="30411" y="1961095"/>
                  </a:cubicBezTo>
                  <a:lnTo>
                    <a:pt x="27929" y="1957275"/>
                  </a:lnTo>
                  <a:cubicBezTo>
                    <a:pt x="143263" y="1960726"/>
                    <a:pt x="271005" y="1958920"/>
                    <a:pt x="374172" y="1900017"/>
                  </a:cubicBezTo>
                  <a:cubicBezTo>
                    <a:pt x="424199" y="1871067"/>
                    <a:pt x="466488" y="1830501"/>
                    <a:pt x="497535" y="1781750"/>
                  </a:cubicBezTo>
                  <a:cubicBezTo>
                    <a:pt x="605618" y="1614750"/>
                    <a:pt x="693846" y="1236306"/>
                    <a:pt x="747181" y="1036458"/>
                  </a:cubicBezTo>
                  <a:cubicBezTo>
                    <a:pt x="825335" y="993619"/>
                    <a:pt x="899304" y="959223"/>
                    <a:pt x="987824" y="943904"/>
                  </a:cubicBezTo>
                  <a:cubicBezTo>
                    <a:pt x="1023008" y="937811"/>
                    <a:pt x="1062523" y="936906"/>
                    <a:pt x="1096539" y="927923"/>
                  </a:cubicBezTo>
                  <a:cubicBezTo>
                    <a:pt x="1107148" y="925134"/>
                    <a:pt x="1106515" y="925786"/>
                    <a:pt x="1112452" y="915786"/>
                  </a:cubicBezTo>
                  <a:lnTo>
                    <a:pt x="1109970" y="906165"/>
                  </a:lnTo>
                  <a:cubicBezTo>
                    <a:pt x="1108462" y="905372"/>
                    <a:pt x="1107050" y="904389"/>
                    <a:pt x="1105444" y="903790"/>
                  </a:cubicBezTo>
                  <a:cubicBezTo>
                    <a:pt x="1090261" y="898102"/>
                    <a:pt x="1066318" y="902170"/>
                    <a:pt x="1050016" y="903824"/>
                  </a:cubicBezTo>
                  <a:cubicBezTo>
                    <a:pt x="942031" y="914774"/>
                    <a:pt x="850203" y="948702"/>
                    <a:pt x="753264" y="995205"/>
                  </a:cubicBezTo>
                  <a:cubicBezTo>
                    <a:pt x="772194" y="877371"/>
                    <a:pt x="815164" y="855774"/>
                    <a:pt x="887431" y="768782"/>
                  </a:cubicBezTo>
                  <a:cubicBezTo>
                    <a:pt x="1063253" y="557128"/>
                    <a:pt x="1164279" y="276318"/>
                    <a:pt x="1137952" y="0"/>
                  </a:cubicBezTo>
                  <a:close/>
                </a:path>
              </a:pathLst>
            </a:custGeom>
            <a:solidFill>
              <a:schemeClr val="bg1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3" name="Полилиния 112">
              <a:extLst>
                <a:ext uri="{FF2B5EF4-FFF2-40B4-BE49-F238E27FC236}">
                  <a16:creationId xmlns="" xmlns:a16="http://schemas.microsoft.com/office/drawing/2014/main" id="{28369D9F-6B62-108B-06F4-186824B124E9}"/>
                </a:ext>
              </a:extLst>
            </p:cNvPr>
            <p:cNvSpPr/>
            <p:nvPr/>
          </p:nvSpPr>
          <p:spPr>
            <a:xfrm>
              <a:off x="18316050" y="5544849"/>
              <a:ext cx="84025" cy="168144"/>
            </a:xfrm>
            <a:custGeom>
              <a:avLst/>
              <a:gdLst>
                <a:gd name="connsiteX0" fmla="*/ 55119 w 84025"/>
                <a:gd name="connsiteY0" fmla="*/ 154742 h 168144"/>
                <a:gd name="connsiteX1" fmla="*/ 46895 w 84025"/>
                <a:gd name="connsiteY1" fmla="*/ 168144 h 168144"/>
                <a:gd name="connsiteX2" fmla="*/ 23390 w 84025"/>
                <a:gd name="connsiteY2" fmla="*/ 147199 h 168144"/>
                <a:gd name="connsiteX3" fmla="*/ 1832 w 84025"/>
                <a:gd name="connsiteY3" fmla="*/ 58217 h 168144"/>
                <a:gd name="connsiteX4" fmla="*/ 35994 w 84025"/>
                <a:gd name="connsiteY4" fmla="*/ 4673 h 168144"/>
                <a:gd name="connsiteX5" fmla="*/ 65484 w 84025"/>
                <a:gd name="connsiteY5" fmla="*/ 1607 h 168144"/>
                <a:gd name="connsiteX6" fmla="*/ 77845 w 84025"/>
                <a:gd name="connsiteY6" fmla="*/ 24459 h 168144"/>
                <a:gd name="connsiteX7" fmla="*/ 84025 w 84025"/>
                <a:gd name="connsiteY7" fmla="*/ 28693 h 168144"/>
                <a:gd name="connsiteX8" fmla="*/ 65338 w 84025"/>
                <a:gd name="connsiteY8" fmla="*/ 154732 h 168144"/>
                <a:gd name="connsiteX9" fmla="*/ 55119 w 84025"/>
                <a:gd name="connsiteY9" fmla="*/ 154742 h 168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25" h="168144">
                  <a:moveTo>
                    <a:pt x="55119" y="154742"/>
                  </a:moveTo>
                  <a:cubicBezTo>
                    <a:pt x="52491" y="165176"/>
                    <a:pt x="55167" y="160650"/>
                    <a:pt x="46895" y="168144"/>
                  </a:cubicBezTo>
                  <a:cubicBezTo>
                    <a:pt x="34729" y="163954"/>
                    <a:pt x="30349" y="157594"/>
                    <a:pt x="23390" y="147199"/>
                  </a:cubicBezTo>
                  <a:cubicBezTo>
                    <a:pt x="5676" y="120799"/>
                    <a:pt x="-4349" y="90005"/>
                    <a:pt x="1832" y="58217"/>
                  </a:cubicBezTo>
                  <a:cubicBezTo>
                    <a:pt x="5871" y="37603"/>
                    <a:pt x="17404" y="15559"/>
                    <a:pt x="35994" y="4673"/>
                  </a:cubicBezTo>
                  <a:cubicBezTo>
                    <a:pt x="46213" y="-1323"/>
                    <a:pt x="54486" y="-598"/>
                    <a:pt x="65484" y="1607"/>
                  </a:cubicBezTo>
                  <a:cubicBezTo>
                    <a:pt x="75168" y="10707"/>
                    <a:pt x="75363" y="11378"/>
                    <a:pt x="77845" y="24459"/>
                  </a:cubicBezTo>
                  <a:lnTo>
                    <a:pt x="84025" y="28693"/>
                  </a:lnTo>
                  <a:cubicBezTo>
                    <a:pt x="81981" y="71488"/>
                    <a:pt x="74098" y="112872"/>
                    <a:pt x="65338" y="154732"/>
                  </a:cubicBezTo>
                  <a:lnTo>
                    <a:pt x="55119" y="154742"/>
                  </a:lnTo>
                  <a:close/>
                </a:path>
              </a:pathLst>
            </a:custGeom>
            <a:solidFill>
              <a:srgbClr val="000000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4" name="Полилиния 113">
              <a:extLst>
                <a:ext uri="{FF2B5EF4-FFF2-40B4-BE49-F238E27FC236}">
                  <a16:creationId xmlns="" xmlns:a16="http://schemas.microsoft.com/office/drawing/2014/main" id="{0DD92AA2-B1DB-6D42-88F0-EAC1ADF2B326}"/>
                </a:ext>
              </a:extLst>
            </p:cNvPr>
            <p:cNvSpPr/>
            <p:nvPr/>
          </p:nvSpPr>
          <p:spPr>
            <a:xfrm>
              <a:off x="18344054" y="5569308"/>
              <a:ext cx="56020" cy="130282"/>
            </a:xfrm>
            <a:custGeom>
              <a:avLst/>
              <a:gdLst>
                <a:gd name="connsiteX0" fmla="*/ 49841 w 56020"/>
                <a:gd name="connsiteY0" fmla="*/ 0 h 130282"/>
                <a:gd name="connsiteX1" fmla="*/ 56021 w 56020"/>
                <a:gd name="connsiteY1" fmla="*/ 4234 h 130282"/>
                <a:gd name="connsiteX2" fmla="*/ 37334 w 56020"/>
                <a:gd name="connsiteY2" fmla="*/ 130273 h 130282"/>
                <a:gd name="connsiteX3" fmla="*/ 27114 w 56020"/>
                <a:gd name="connsiteY3" fmla="*/ 130283 h 130282"/>
                <a:gd name="connsiteX4" fmla="*/ 4242 w 56020"/>
                <a:gd name="connsiteY4" fmla="*/ 27646 h 130282"/>
                <a:gd name="connsiteX5" fmla="*/ 49841 w 56020"/>
                <a:gd name="connsiteY5" fmla="*/ 0 h 130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020" h="130282">
                  <a:moveTo>
                    <a:pt x="49841" y="0"/>
                  </a:moveTo>
                  <a:lnTo>
                    <a:pt x="56021" y="4234"/>
                  </a:lnTo>
                  <a:cubicBezTo>
                    <a:pt x="53977" y="47029"/>
                    <a:pt x="46093" y="88412"/>
                    <a:pt x="37334" y="130273"/>
                  </a:cubicBezTo>
                  <a:lnTo>
                    <a:pt x="27114" y="130283"/>
                  </a:lnTo>
                  <a:cubicBezTo>
                    <a:pt x="19279" y="99839"/>
                    <a:pt x="-11038" y="59156"/>
                    <a:pt x="4242" y="27646"/>
                  </a:cubicBezTo>
                  <a:cubicBezTo>
                    <a:pt x="13343" y="8818"/>
                    <a:pt x="31543" y="5012"/>
                    <a:pt x="49841" y="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5" name="Полилиния 114">
              <a:extLst>
                <a:ext uri="{FF2B5EF4-FFF2-40B4-BE49-F238E27FC236}">
                  <a16:creationId xmlns="" xmlns:a16="http://schemas.microsoft.com/office/drawing/2014/main" id="{A1443E0B-BC18-6F86-A74A-0687F1AF6A20}"/>
                </a:ext>
              </a:extLst>
            </p:cNvPr>
            <p:cNvSpPr/>
            <p:nvPr/>
          </p:nvSpPr>
          <p:spPr>
            <a:xfrm>
              <a:off x="17179549" y="8980036"/>
              <a:ext cx="159976" cy="1983831"/>
            </a:xfrm>
            <a:custGeom>
              <a:avLst/>
              <a:gdLst>
                <a:gd name="connsiteX0" fmla="*/ 28748 w 159976"/>
                <a:gd name="connsiteY0" fmla="*/ 1313097 h 1983831"/>
                <a:gd name="connsiteX1" fmla="*/ 11326 w 159976"/>
                <a:gd name="connsiteY1" fmla="*/ 692098 h 1983831"/>
                <a:gd name="connsiteX2" fmla="*/ 54296 w 159976"/>
                <a:gd name="connsiteY2" fmla="*/ 275487 h 1983831"/>
                <a:gd name="connsiteX3" fmla="*/ 78385 w 159976"/>
                <a:gd name="connsiteY3" fmla="*/ 0 h 1983831"/>
                <a:gd name="connsiteX4" fmla="*/ 97364 w 159976"/>
                <a:gd name="connsiteY4" fmla="*/ 61803 h 1983831"/>
                <a:gd name="connsiteX5" fmla="*/ 91134 w 159976"/>
                <a:gd name="connsiteY5" fmla="*/ 180008 h 1983831"/>
                <a:gd name="connsiteX6" fmla="*/ 65440 w 159976"/>
                <a:gd name="connsiteY6" fmla="*/ 474619 h 1983831"/>
                <a:gd name="connsiteX7" fmla="*/ 68506 w 159976"/>
                <a:gd name="connsiteY7" fmla="*/ 1356749 h 1983831"/>
                <a:gd name="connsiteX8" fmla="*/ 154057 w 159976"/>
                <a:gd name="connsiteY8" fmla="*/ 1983831 h 1983831"/>
                <a:gd name="connsiteX9" fmla="*/ 145785 w 159976"/>
                <a:gd name="connsiteY9" fmla="*/ 1980668 h 1983831"/>
                <a:gd name="connsiteX10" fmla="*/ 133131 w 159976"/>
                <a:gd name="connsiteY10" fmla="*/ 1945874 h 1983831"/>
                <a:gd name="connsiteX11" fmla="*/ 28748 w 159976"/>
                <a:gd name="connsiteY11" fmla="*/ 1313097 h 1983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9976" h="1983831">
                  <a:moveTo>
                    <a:pt x="28748" y="1313097"/>
                  </a:moveTo>
                  <a:cubicBezTo>
                    <a:pt x="-2397" y="1107590"/>
                    <a:pt x="-8285" y="899017"/>
                    <a:pt x="11326" y="692098"/>
                  </a:cubicBezTo>
                  <a:cubicBezTo>
                    <a:pt x="23200" y="553016"/>
                    <a:pt x="43882" y="414714"/>
                    <a:pt x="54296" y="275487"/>
                  </a:cubicBezTo>
                  <a:cubicBezTo>
                    <a:pt x="58238" y="222540"/>
                    <a:pt x="60768" y="35963"/>
                    <a:pt x="78385" y="0"/>
                  </a:cubicBezTo>
                  <a:cubicBezTo>
                    <a:pt x="93860" y="13918"/>
                    <a:pt x="96391" y="41949"/>
                    <a:pt x="97364" y="61803"/>
                  </a:cubicBezTo>
                  <a:cubicBezTo>
                    <a:pt x="99213" y="100102"/>
                    <a:pt x="93568" y="141661"/>
                    <a:pt x="91134" y="180008"/>
                  </a:cubicBezTo>
                  <a:cubicBezTo>
                    <a:pt x="85830" y="278455"/>
                    <a:pt x="77265" y="376707"/>
                    <a:pt x="65440" y="474619"/>
                  </a:cubicBezTo>
                  <a:cubicBezTo>
                    <a:pt x="30062" y="790788"/>
                    <a:pt x="11326" y="1039655"/>
                    <a:pt x="68506" y="1356749"/>
                  </a:cubicBezTo>
                  <a:cubicBezTo>
                    <a:pt x="80185" y="1447847"/>
                    <a:pt x="185786" y="1936870"/>
                    <a:pt x="154057" y="1983831"/>
                  </a:cubicBezTo>
                  <a:cubicBezTo>
                    <a:pt x="151283" y="1982761"/>
                    <a:pt x="148315" y="1982128"/>
                    <a:pt x="145785" y="1980668"/>
                  </a:cubicBezTo>
                  <a:cubicBezTo>
                    <a:pt x="135613" y="1974731"/>
                    <a:pt x="134299" y="1956044"/>
                    <a:pt x="133131" y="1945874"/>
                  </a:cubicBezTo>
                  <a:cubicBezTo>
                    <a:pt x="109043" y="1732482"/>
                    <a:pt x="65927" y="1524201"/>
                    <a:pt x="28748" y="1313097"/>
                  </a:cubicBezTo>
                  <a:close/>
                </a:path>
              </a:pathLst>
            </a:custGeom>
            <a:solidFill>
              <a:srgbClr val="000000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98906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"/>
          <p:cNvSpPr/>
          <p:nvPr/>
        </p:nvSpPr>
        <p:spPr>
          <a:xfrm>
            <a:off x="7659057" y="990600"/>
            <a:ext cx="19420727" cy="19418300"/>
          </a:xfrm>
          <a:prstGeom prst="ellipse">
            <a:avLst/>
          </a:prstGeom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52" name="Полилиния 51">
            <a:extLst>
              <a:ext uri="{FF2B5EF4-FFF2-40B4-BE49-F238E27FC236}">
                <a16:creationId xmlns="" xmlns:a16="http://schemas.microsoft.com/office/drawing/2014/main" id="{C023403A-E56C-044A-28B9-FE2A72B136C0}"/>
              </a:ext>
            </a:extLst>
          </p:cNvPr>
          <p:cNvSpPr/>
          <p:nvPr/>
        </p:nvSpPr>
        <p:spPr>
          <a:xfrm rot="13494540">
            <a:off x="-5078564" y="308351"/>
            <a:ext cx="1606297" cy="1607284"/>
          </a:xfrm>
          <a:custGeom>
            <a:avLst/>
            <a:gdLst>
              <a:gd name="connsiteX0" fmla="*/ -129 w 2457854"/>
              <a:gd name="connsiteY0" fmla="*/ -312 h 2459364"/>
              <a:gd name="connsiteX1" fmla="*/ 2457726 w 2457854"/>
              <a:gd name="connsiteY1" fmla="*/ -312 h 2459364"/>
              <a:gd name="connsiteX2" fmla="*/ 2457726 w 2457854"/>
              <a:gd name="connsiteY2" fmla="*/ 2459053 h 2459364"/>
              <a:gd name="connsiteX3" fmla="*/ -129 w 2457854"/>
              <a:gd name="connsiteY3" fmla="*/ 2459053 h 245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7854" h="2459364">
                <a:moveTo>
                  <a:pt x="-129" y="-312"/>
                </a:moveTo>
                <a:lnTo>
                  <a:pt x="2457726" y="-312"/>
                </a:lnTo>
                <a:lnTo>
                  <a:pt x="2457726" y="2459053"/>
                </a:lnTo>
                <a:lnTo>
                  <a:pt x="-129" y="2459053"/>
                </a:lnTo>
                <a:close/>
              </a:path>
            </a:pathLst>
          </a:custGeom>
          <a:solidFill>
            <a:srgbClr val="E3E3E3"/>
          </a:solidFill>
          <a:ln w="9507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1" name="Text 2"/>
          <p:cNvSpPr/>
          <p:nvPr/>
        </p:nvSpPr>
        <p:spPr>
          <a:xfrm>
            <a:off x="1957927" y="133741"/>
            <a:ext cx="20471320" cy="25088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5000" b="1" dirty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РАБОТА С ПОДОПЕЧНЫМИ – ДОЛГОВРЕМЕННЫЙ УХОД</a:t>
            </a:r>
          </a:p>
          <a:p>
            <a:pPr marL="0" indent="0" algn="ctr">
              <a:buNone/>
            </a:pPr>
            <a:r>
              <a:rPr lang="ru-RU" sz="4000" b="1" dirty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1.1 РАБОТА ПО ПРОАКТИВНОМУ ВЫЯВЛЕНИЮ ГРАЖДАН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38A28BAA-F2B8-DA3D-5CAF-4CAE95044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8638" y="1025525"/>
            <a:ext cx="3276600" cy="11049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1251842" y="5328456"/>
            <a:ext cx="6276527" cy="5917094"/>
            <a:chOff x="1251842" y="6365945"/>
            <a:chExt cx="6276527" cy="5917094"/>
          </a:xfrm>
        </p:grpSpPr>
        <p:grpSp>
          <p:nvGrpSpPr>
            <p:cNvPr id="35" name="Группа 34">
              <a:extLst>
                <a:ext uri="{FF2B5EF4-FFF2-40B4-BE49-F238E27FC236}">
                  <a16:creationId xmlns="" xmlns:a16="http://schemas.microsoft.com/office/drawing/2014/main" id="{F857120B-A358-D35C-3E17-38BEAA3889BE}"/>
                </a:ext>
              </a:extLst>
            </p:cNvPr>
            <p:cNvGrpSpPr/>
            <p:nvPr/>
          </p:nvGrpSpPr>
          <p:grpSpPr>
            <a:xfrm rot="20237001">
              <a:off x="1448670" y="6365945"/>
              <a:ext cx="5917095" cy="5917094"/>
              <a:chOff x="7370774" y="3683225"/>
              <a:chExt cx="5917095" cy="5917094"/>
            </a:xfrm>
          </p:grpSpPr>
          <p:sp>
            <p:nvSpPr>
              <p:cNvPr id="36" name="Овал 35">
                <a:extLst>
                  <a:ext uri="{FF2B5EF4-FFF2-40B4-BE49-F238E27FC236}">
                    <a16:creationId xmlns="" xmlns:a16="http://schemas.microsoft.com/office/drawing/2014/main" id="{B9AB2C5B-6EF5-7E0C-9E28-9F576E195F97}"/>
                  </a:ext>
                </a:extLst>
              </p:cNvPr>
              <p:cNvSpPr/>
              <p:nvPr/>
            </p:nvSpPr>
            <p:spPr>
              <a:xfrm rot="3541418">
                <a:off x="7370778" y="3683227"/>
                <a:ext cx="5917091" cy="5917091"/>
              </a:xfrm>
              <a:prstGeom prst="ellipse">
                <a:avLst/>
              </a:prstGeom>
              <a:noFill/>
              <a:ln w="889000">
                <a:solidFill>
                  <a:srgbClr val="4F4C4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Дуга 37">
                <a:extLst>
                  <a:ext uri="{FF2B5EF4-FFF2-40B4-BE49-F238E27FC236}">
                    <a16:creationId xmlns="" xmlns:a16="http://schemas.microsoft.com/office/drawing/2014/main" id="{F48ABB69-5FD0-CBCC-5BFF-A32639F3C13B}"/>
                  </a:ext>
                </a:extLst>
              </p:cNvPr>
              <p:cNvSpPr/>
              <p:nvPr/>
            </p:nvSpPr>
            <p:spPr>
              <a:xfrm rot="1207194">
                <a:off x="7370776" y="3683228"/>
                <a:ext cx="5917091" cy="5917091"/>
              </a:xfrm>
              <a:prstGeom prst="arc">
                <a:avLst>
                  <a:gd name="adj1" fmla="val 16699052"/>
                  <a:gd name="adj2" fmla="val 20454346"/>
                </a:avLst>
              </a:prstGeom>
              <a:ln w="889000" cap="flat">
                <a:solidFill>
                  <a:srgbClr val="FED659"/>
                </a:solidFill>
                <a:miter lim="800000"/>
              </a:ln>
              <a:effectLst>
                <a:outerShdw blurRad="1023741" dist="50800" dir="5400000" sx="109000" sy="109000" algn="ctr" rotWithShape="0">
                  <a:srgbClr val="000000">
                    <a:alpha val="8828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Дуга 39">
                <a:extLst>
                  <a:ext uri="{FF2B5EF4-FFF2-40B4-BE49-F238E27FC236}">
                    <a16:creationId xmlns="" xmlns:a16="http://schemas.microsoft.com/office/drawing/2014/main" id="{E08C64ED-F8CF-6476-0C51-1CCFEE8C515B}"/>
                  </a:ext>
                </a:extLst>
              </p:cNvPr>
              <p:cNvSpPr/>
              <p:nvPr/>
            </p:nvSpPr>
            <p:spPr>
              <a:xfrm rot="5100592">
                <a:off x="7370777" y="3683227"/>
                <a:ext cx="5917091" cy="5917091"/>
              </a:xfrm>
              <a:prstGeom prst="arc">
                <a:avLst>
                  <a:gd name="adj1" fmla="val 16925010"/>
                  <a:gd name="adj2" fmla="val 19732997"/>
                </a:avLst>
              </a:prstGeom>
              <a:ln w="889000" cap="flat">
                <a:solidFill>
                  <a:srgbClr val="FED659"/>
                </a:solidFill>
                <a:round/>
              </a:ln>
              <a:effectLst>
                <a:outerShdw blurRad="1023741" dist="50800" dir="5400000" sx="109000" sy="109000" algn="ctr" rotWithShape="0">
                  <a:srgbClr val="000000">
                    <a:alpha val="8828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Дуга 40">
                <a:extLst>
                  <a:ext uri="{FF2B5EF4-FFF2-40B4-BE49-F238E27FC236}">
                    <a16:creationId xmlns="" xmlns:a16="http://schemas.microsoft.com/office/drawing/2014/main" id="{9464C7D2-0EFE-0585-3A55-0AA61830D563}"/>
                  </a:ext>
                </a:extLst>
              </p:cNvPr>
              <p:cNvSpPr/>
              <p:nvPr/>
            </p:nvSpPr>
            <p:spPr>
              <a:xfrm rot="6904611">
                <a:off x="7370775" y="3683225"/>
                <a:ext cx="5917091" cy="5917091"/>
              </a:xfrm>
              <a:prstGeom prst="arc">
                <a:avLst>
                  <a:gd name="adj1" fmla="val 18382025"/>
                  <a:gd name="adj2" fmla="val 19671742"/>
                </a:avLst>
              </a:prstGeom>
              <a:ln w="889000" cap="flat">
                <a:solidFill>
                  <a:srgbClr val="FED659"/>
                </a:solidFill>
                <a:round/>
              </a:ln>
              <a:effectLst>
                <a:outerShdw blurRad="1023741" dist="50800" dir="5400000" sx="109000" sy="109000" algn="ctr" rotWithShape="0">
                  <a:srgbClr val="000000">
                    <a:alpha val="8828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Дуга 41">
                <a:extLst>
                  <a:ext uri="{FF2B5EF4-FFF2-40B4-BE49-F238E27FC236}">
                    <a16:creationId xmlns="" xmlns:a16="http://schemas.microsoft.com/office/drawing/2014/main" id="{AD089DEC-7BD2-3470-07E9-0EF341AFA689}"/>
                  </a:ext>
                </a:extLst>
              </p:cNvPr>
              <p:cNvSpPr/>
              <p:nvPr/>
            </p:nvSpPr>
            <p:spPr>
              <a:xfrm rot="7655737">
                <a:off x="7370774" y="3683226"/>
                <a:ext cx="5917091" cy="5917091"/>
              </a:xfrm>
              <a:prstGeom prst="arc">
                <a:avLst>
                  <a:gd name="adj1" fmla="val 19300947"/>
                  <a:gd name="adj2" fmla="val 19915882"/>
                </a:avLst>
              </a:prstGeom>
              <a:ln w="889000" cap="flat">
                <a:solidFill>
                  <a:srgbClr val="FED659"/>
                </a:solidFill>
                <a:round/>
              </a:ln>
              <a:effectLst>
                <a:outerShdw blurRad="1023741" dist="50800" dir="5400000" sx="109000" sy="109000" algn="ctr" rotWithShape="0">
                  <a:srgbClr val="000000">
                    <a:alpha val="8828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3" name="Овал 42">
              <a:extLst>
                <a:ext uri="{FF2B5EF4-FFF2-40B4-BE49-F238E27FC236}">
                  <a16:creationId xmlns="" xmlns:a16="http://schemas.microsoft.com/office/drawing/2014/main" id="{C535125C-0003-4CED-B838-BDBB6053731B}"/>
                </a:ext>
              </a:extLst>
            </p:cNvPr>
            <p:cNvSpPr/>
            <p:nvPr/>
          </p:nvSpPr>
          <p:spPr>
            <a:xfrm>
              <a:off x="1251842" y="6816322"/>
              <a:ext cx="6276527" cy="499798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7500" dirty="0">
                  <a:solidFill>
                    <a:srgbClr val="4F4C47"/>
                  </a:solidFill>
                  <a:latin typeface="Stolzl Bold" panose="00000800000000000000" pitchFamily="50" charset="-52"/>
                  <a:cs typeface="ALS Sector Bold" panose="02000000000000000000" pitchFamily="2" charset="0"/>
                </a:rPr>
                <a:t>3640 чел.</a:t>
              </a:r>
            </a:p>
            <a:p>
              <a:pPr algn="ctr"/>
              <a:r>
                <a:rPr lang="ru-RU" sz="1800" dirty="0">
                  <a:solidFill>
                    <a:srgbClr val="4F4C47"/>
                  </a:solidFill>
                  <a:effectLst/>
                  <a:latin typeface="ALS Sector Regular" panose="02000000000000000000" pitchFamily="2" charset="0"/>
                  <a:ea typeface="Calibri" panose="020F0502020204030204" pitchFamily="34" charset="0"/>
                  <a:cs typeface="ALS Sector Regular" panose="02000000000000000000" pitchFamily="2" charset="0"/>
                </a:rPr>
                <a:t>нуждающихся в социальном обслуживании</a:t>
              </a:r>
              <a:endParaRPr lang="ru-RU" sz="6000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endParaRPr>
            </a:p>
          </p:txBody>
        </p:sp>
      </p:grpSp>
      <p:sp>
        <p:nvSpPr>
          <p:cNvPr id="45" name="Скругленный прямоугольник 44">
            <a:extLst>
              <a:ext uri="{FF2B5EF4-FFF2-40B4-BE49-F238E27FC236}">
                <a16:creationId xmlns="" xmlns:a16="http://schemas.microsoft.com/office/drawing/2014/main" id="{433E2E11-D3FD-6F6A-0EE3-1A7BBC96D74C}"/>
              </a:ext>
            </a:extLst>
          </p:cNvPr>
          <p:cNvSpPr/>
          <p:nvPr/>
        </p:nvSpPr>
        <p:spPr>
          <a:xfrm>
            <a:off x="8778100" y="7873687"/>
            <a:ext cx="14204992" cy="5054243"/>
          </a:xfrm>
          <a:prstGeom prst="roundRect">
            <a:avLst>
              <a:gd name="adj" fmla="val 3663"/>
            </a:avLst>
          </a:prstGeom>
          <a:noFill/>
          <a:ln w="38100">
            <a:solidFill>
              <a:srgbClr val="4F4C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solidFill>
                  <a:srgbClr val="4F4C47"/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РАБОТА ПО ВЫЯВЛЕНИЮ СОТРУДНИКАМИ</a:t>
            </a:r>
            <a:endParaRPr lang="ru-RU" sz="4000" b="1" dirty="0">
              <a:solidFill>
                <a:srgbClr val="DE5F30"/>
              </a:solidFill>
              <a:latin typeface="Stolzl Bold" panose="00000800000000000000" pitchFamily="50" charset="-52"/>
              <a:ea typeface="ALS Sector Bold" pitchFamily="34" charset="-122"/>
              <a:cs typeface="ALS Sector Regular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6600" b="1" dirty="0">
                <a:solidFill>
                  <a:srgbClr val="FED659"/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121</a:t>
            </a:r>
            <a:r>
              <a:rPr lang="ru-RU" sz="5400" b="1" dirty="0">
                <a:solidFill>
                  <a:srgbClr val="4F4C47"/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 </a:t>
            </a:r>
            <a:r>
              <a:rPr lang="ru-RU" sz="4500" b="1" dirty="0">
                <a:solidFill>
                  <a:srgbClr val="4F4C47"/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чел. </a:t>
            </a:r>
          </a:p>
          <a:p>
            <a:r>
              <a:rPr lang="ru-RU" sz="2000" b="1" dirty="0">
                <a:solidFill>
                  <a:srgbClr val="4F4C47"/>
                </a:solidFill>
                <a:latin typeface="Stolzl" panose="000005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руководителями социальных служб в ходе работы на территориях, в том числе по району </a:t>
            </a:r>
            <a:r>
              <a:rPr lang="ru-RU" sz="2800" b="1" dirty="0" smtClean="0">
                <a:solidFill>
                  <a:schemeClr val="tx1"/>
                </a:solidFill>
                <a:latin typeface="Stolzl" panose="000005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Ломоносовский</a:t>
            </a:r>
            <a:r>
              <a:rPr lang="ru-RU" sz="2000" b="1" dirty="0" smtClean="0">
                <a:solidFill>
                  <a:schemeClr val="tx1"/>
                </a:solidFill>
                <a:latin typeface="Stolzl" panose="000005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Stolzl" panose="000005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3</a:t>
            </a:r>
            <a:r>
              <a:rPr lang="ru-RU" sz="2800" b="1" dirty="0" smtClean="0">
                <a:solidFill>
                  <a:schemeClr val="tx1"/>
                </a:solidFill>
                <a:latin typeface="Stolzl" panose="000005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Stolzl" panose="000005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чел</a:t>
            </a:r>
            <a:r>
              <a:rPr lang="ru-RU" sz="2800" b="1" dirty="0">
                <a:solidFill>
                  <a:schemeClr val="tx1"/>
                </a:solidFill>
                <a:latin typeface="Stolzl" panose="000005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.</a:t>
            </a:r>
            <a:endParaRPr lang="ru-RU" sz="2800" b="1" dirty="0">
              <a:solidFill>
                <a:srgbClr val="FF0000"/>
              </a:solidFill>
              <a:latin typeface="Stolzl" panose="00000500000000000000" pitchFamily="50" charset="-52"/>
              <a:ea typeface="ALS Sector Bold" pitchFamily="34" charset="-122"/>
              <a:cs typeface="ALS Sector Regular" panose="02000000000000000000" pitchFamily="2" charset="0"/>
            </a:endParaRPr>
          </a:p>
          <a:p>
            <a:r>
              <a:rPr lang="ru-RU" sz="6600" b="1" dirty="0">
                <a:solidFill>
                  <a:srgbClr val="FED659"/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625</a:t>
            </a:r>
            <a:r>
              <a:rPr lang="ru-RU" sz="5400" b="1" dirty="0">
                <a:solidFill>
                  <a:srgbClr val="4F4C47"/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 </a:t>
            </a:r>
            <a:r>
              <a:rPr lang="ru-RU" sz="4500" b="1" dirty="0">
                <a:solidFill>
                  <a:srgbClr val="4F4C47"/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чел. </a:t>
            </a:r>
          </a:p>
          <a:p>
            <a:r>
              <a:rPr lang="ru-RU" sz="2000" b="1" dirty="0">
                <a:solidFill>
                  <a:srgbClr val="4F4C47"/>
                </a:solidFill>
                <a:latin typeface="Stolzl" panose="000005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по заявкам социальных координаторов в рамках взаимодействия с КЦМП, в том числе по району </a:t>
            </a:r>
            <a:r>
              <a:rPr lang="ru-RU" sz="2800" b="1" dirty="0" smtClean="0">
                <a:solidFill>
                  <a:schemeClr val="tx1"/>
                </a:solidFill>
                <a:latin typeface="Stolzl" panose="000005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Ломоносовский</a:t>
            </a:r>
            <a:r>
              <a:rPr lang="ru-RU" sz="2000" b="1" dirty="0" smtClean="0">
                <a:solidFill>
                  <a:schemeClr val="tx1"/>
                </a:solidFill>
                <a:latin typeface="Stolzl" panose="000005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  </a:t>
            </a:r>
            <a:r>
              <a:rPr lang="ru-RU" sz="2000" b="1" dirty="0">
                <a:solidFill>
                  <a:schemeClr val="tx1"/>
                </a:solidFill>
                <a:latin typeface="Stolzl" panose="000005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6</a:t>
            </a:r>
            <a:r>
              <a:rPr lang="ru-RU" sz="2000" b="1" dirty="0" smtClean="0">
                <a:solidFill>
                  <a:schemeClr val="tx1"/>
                </a:solidFill>
                <a:latin typeface="Stolzl" panose="000005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 чел</a:t>
            </a:r>
            <a:endParaRPr lang="ru-RU" sz="2000" b="1" dirty="0">
              <a:solidFill>
                <a:schemeClr val="tx1"/>
              </a:solidFill>
              <a:latin typeface="Stolzl" panose="00000500000000000000" pitchFamily="50" charset="-52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46" name="Скругленный прямоугольник 45">
            <a:extLst>
              <a:ext uri="{FF2B5EF4-FFF2-40B4-BE49-F238E27FC236}">
                <a16:creationId xmlns="" xmlns:a16="http://schemas.microsoft.com/office/drawing/2014/main" id="{433E2E11-D3FD-6F6A-0EE3-1A7BBC96D74C}"/>
              </a:ext>
            </a:extLst>
          </p:cNvPr>
          <p:cNvSpPr/>
          <p:nvPr/>
        </p:nvSpPr>
        <p:spPr>
          <a:xfrm>
            <a:off x="8768812" y="2492932"/>
            <a:ext cx="14204992" cy="5054243"/>
          </a:xfrm>
          <a:prstGeom prst="roundRect">
            <a:avLst>
              <a:gd name="adj" fmla="val 3663"/>
            </a:avLst>
          </a:prstGeom>
          <a:noFill/>
          <a:ln w="38100">
            <a:solidFill>
              <a:srgbClr val="4F4C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solidFill>
                  <a:srgbClr val="4F4C47"/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РАБОТА ПО ВЫЯВЛЕНИЮ ЖИТЕЛЯМИ</a:t>
            </a:r>
            <a:endParaRPr lang="ru-RU" sz="4000" b="1" dirty="0">
              <a:solidFill>
                <a:srgbClr val="DE5F30"/>
              </a:solidFill>
              <a:latin typeface="Stolzl Bold" panose="00000800000000000000" pitchFamily="50" charset="-52"/>
              <a:ea typeface="ALS Sector Bold" pitchFamily="34" charset="-122"/>
              <a:cs typeface="ALS Sector Regular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6600" b="1" dirty="0">
                <a:solidFill>
                  <a:srgbClr val="FED659"/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752</a:t>
            </a:r>
            <a:r>
              <a:rPr lang="ru-RU" sz="5400" b="1" dirty="0">
                <a:solidFill>
                  <a:srgbClr val="4F4C47"/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 </a:t>
            </a:r>
            <a:r>
              <a:rPr lang="ru-RU" sz="4500" b="1" dirty="0">
                <a:solidFill>
                  <a:srgbClr val="4F4C47"/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чел. </a:t>
            </a:r>
          </a:p>
          <a:p>
            <a:pPr>
              <a:lnSpc>
                <a:spcPts val="2675"/>
              </a:lnSpc>
            </a:pPr>
            <a:r>
              <a:rPr lang="ru-RU" sz="2000" dirty="0">
                <a:solidFill>
                  <a:srgbClr val="3F3F3F">
                    <a:alpha val="100000"/>
                  </a:srgbClr>
                </a:solidFill>
                <a:latin typeface="Stolzl" pitchFamily="2" charset="0"/>
                <a:ea typeface="ALS Sector Bold" pitchFamily="34" charset="-122"/>
                <a:cs typeface="ALS Sector Bold" pitchFamily="34" charset="-120"/>
              </a:rPr>
              <a:t>с участием общественных советников районов АО г. Москвы, обращениям организаций, в том числе по району </a:t>
            </a:r>
            <a:r>
              <a:rPr lang="ru-RU" sz="2400" dirty="0" smtClean="0">
                <a:solidFill>
                  <a:srgbClr val="3F3F3F">
                    <a:alpha val="100000"/>
                  </a:srgbClr>
                </a:solidFill>
                <a:latin typeface="Stolzl" pitchFamily="2" charset="0"/>
                <a:ea typeface="ALS Sector Bold" pitchFamily="34" charset="-122"/>
                <a:cs typeface="ALS Sector Bold" pitchFamily="34" charset="-120"/>
              </a:rPr>
              <a:t>Ломоносовский</a:t>
            </a:r>
            <a:r>
              <a:rPr lang="ru-RU" sz="2000" b="1" dirty="0" smtClean="0">
                <a:solidFill>
                  <a:srgbClr val="FFFF00"/>
                </a:solidFill>
                <a:latin typeface="Stolzl" pitchFamily="2" charset="0"/>
                <a:ea typeface="ALS Sector Bold" pitchFamily="34" charset="-122"/>
                <a:cs typeface="ALS Sector Bold" pitchFamily="34" charset="-12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Stolzl" pitchFamily="2" charset="0"/>
                <a:ea typeface="ALS Sector Bold" pitchFamily="34" charset="-122"/>
                <a:cs typeface="ALS Sector Bold" pitchFamily="34" charset="-120"/>
              </a:rPr>
              <a:t>3</a:t>
            </a:r>
            <a:r>
              <a:rPr lang="ru-RU" sz="2800" b="1" dirty="0" smtClean="0">
                <a:solidFill>
                  <a:schemeClr val="tx1"/>
                </a:solidFill>
                <a:latin typeface="Stolzl" pitchFamily="2" charset="0"/>
                <a:ea typeface="ALS Sector Bold" pitchFamily="34" charset="-122"/>
                <a:cs typeface="ALS Sector Bold" pitchFamily="34" charset="-12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Stolzl" pitchFamily="2" charset="0"/>
                <a:ea typeface="ALS Sector Bold" pitchFamily="34" charset="-122"/>
                <a:cs typeface="ALS Sector Bold" pitchFamily="34" charset="-120"/>
              </a:rPr>
              <a:t>чел.</a:t>
            </a:r>
          </a:p>
          <a:p>
            <a:endParaRPr lang="ru-RU" sz="2000" b="1" dirty="0">
              <a:solidFill>
                <a:srgbClr val="4F4C47"/>
              </a:solidFill>
              <a:latin typeface="Stolzl" panose="00000500000000000000" pitchFamily="50" charset="-52"/>
              <a:ea typeface="ALS Sector Bold" pitchFamily="34" charset="-122"/>
              <a:cs typeface="ALS Sector Regular" panose="02000000000000000000" pitchFamily="2" charset="0"/>
            </a:endParaRPr>
          </a:p>
          <a:p>
            <a:r>
              <a:rPr lang="ru-RU" sz="6600" b="1" dirty="0">
                <a:solidFill>
                  <a:srgbClr val="FED659"/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1873</a:t>
            </a:r>
            <a:r>
              <a:rPr lang="ru-RU" sz="5400" b="1" dirty="0">
                <a:solidFill>
                  <a:srgbClr val="4F4C47"/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 </a:t>
            </a:r>
            <a:r>
              <a:rPr lang="ru-RU" sz="4500" b="1" dirty="0">
                <a:solidFill>
                  <a:srgbClr val="4F4C47"/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чел. </a:t>
            </a:r>
          </a:p>
          <a:p>
            <a:pPr>
              <a:lnSpc>
                <a:spcPts val="2675"/>
              </a:lnSpc>
            </a:pPr>
            <a:r>
              <a:rPr lang="ru-RU" sz="2000" dirty="0">
                <a:solidFill>
                  <a:srgbClr val="3F3F3F">
                    <a:alpha val="100000"/>
                  </a:srgbClr>
                </a:solidFill>
                <a:latin typeface="Stolzl" pitchFamily="2" charset="0"/>
                <a:ea typeface="ALS Sector Bold" pitchFamily="34" charset="-122"/>
                <a:cs typeface="ALS Sector Bold" pitchFamily="34" charset="-120"/>
              </a:rPr>
              <a:t>по обращениям на «горячую линию», </a:t>
            </a:r>
            <a:r>
              <a:rPr lang="ru-RU" sz="2000" dirty="0">
                <a:solidFill>
                  <a:srgbClr val="3F3F3F">
                    <a:alpha val="100000"/>
                  </a:srgbClr>
                </a:solidFill>
                <a:latin typeface="Stolzl" pitchFamily="2" charset="0"/>
                <a:cs typeface="ALS Sector Bold" pitchFamily="34" charset="-120"/>
              </a:rPr>
              <a:t>в том числе по району </a:t>
            </a:r>
            <a:r>
              <a:rPr lang="ru-RU" sz="2400" dirty="0" smtClean="0">
                <a:solidFill>
                  <a:srgbClr val="3F3F3F">
                    <a:alpha val="100000"/>
                  </a:srgbClr>
                </a:solidFill>
                <a:latin typeface="Stolzl" pitchFamily="2" charset="0"/>
                <a:cs typeface="ALS Sector Bold" pitchFamily="34" charset="-120"/>
              </a:rPr>
              <a:t>Ломоносовский</a:t>
            </a:r>
            <a:r>
              <a:rPr lang="ru-RU" sz="2800" b="1" dirty="0" smtClean="0">
                <a:solidFill>
                  <a:schemeClr val="tx1"/>
                </a:solidFill>
                <a:latin typeface="Stolzl" panose="000005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Stolzl" panose="000005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-</a:t>
            </a:r>
            <a:r>
              <a:rPr lang="ru-RU" sz="2000" b="1" dirty="0">
                <a:solidFill>
                  <a:schemeClr val="tx1"/>
                </a:solidFill>
                <a:latin typeface="Stolzl" panose="000005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Stolzl" panose="000005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12 </a:t>
            </a:r>
            <a:r>
              <a:rPr lang="ru-RU" sz="2000" b="1" dirty="0">
                <a:solidFill>
                  <a:schemeClr val="tx1"/>
                </a:solidFill>
                <a:latin typeface="Stolzl" pitchFamily="2" charset="0"/>
                <a:ea typeface="ALS Sector Bold" pitchFamily="34" charset="-122"/>
                <a:cs typeface="ALS Sector Bold" pitchFamily="34" charset="-120"/>
              </a:rPr>
              <a:t>чел</a:t>
            </a:r>
            <a:endParaRPr lang="ru-RU" sz="2000" b="1" dirty="0">
              <a:solidFill>
                <a:schemeClr val="tx1"/>
              </a:solidFill>
              <a:latin typeface="Stolzl" panose="00000500000000000000" pitchFamily="50" charset="-52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="" xmlns:a16="http://schemas.microsoft.com/office/drawing/2014/main" id="{433E2E11-D3FD-6F6A-0EE3-1A7BBC96D74C}"/>
              </a:ext>
            </a:extLst>
          </p:cNvPr>
          <p:cNvSpPr/>
          <p:nvPr/>
        </p:nvSpPr>
        <p:spPr>
          <a:xfrm>
            <a:off x="1213985" y="2511918"/>
            <a:ext cx="6612110" cy="1896726"/>
          </a:xfrm>
          <a:prstGeom prst="roundRect">
            <a:avLst>
              <a:gd name="adj" fmla="val 3663"/>
            </a:avLst>
          </a:prstGeom>
          <a:noFill/>
          <a:ln w="38100">
            <a:solidFill>
              <a:srgbClr val="4F4C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600" b="1" dirty="0" smtClean="0">
                <a:solidFill>
                  <a:srgbClr val="FED659"/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269</a:t>
            </a:r>
            <a:r>
              <a:rPr lang="ru-RU" sz="5400" b="1" dirty="0" smtClean="0">
                <a:solidFill>
                  <a:srgbClr val="4F4C47"/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 </a:t>
            </a:r>
            <a:r>
              <a:rPr lang="ru-RU" sz="4500" b="1" dirty="0">
                <a:solidFill>
                  <a:srgbClr val="4F4C47"/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чел. </a:t>
            </a:r>
          </a:p>
          <a:p>
            <a:pPr>
              <a:lnSpc>
                <a:spcPts val="2675"/>
              </a:lnSpc>
            </a:pPr>
            <a:r>
              <a:rPr lang="ru-RU" sz="2000" dirty="0">
                <a:solidFill>
                  <a:srgbClr val="3F3F3F">
                    <a:alpha val="100000"/>
                  </a:srgbClr>
                </a:solidFill>
                <a:latin typeface="Stolzl" pitchFamily="2" charset="0"/>
                <a:ea typeface="ALS Sector Bold" pitchFamily="34" charset="-122"/>
                <a:cs typeface="ALS Sector Bold" pitchFamily="34" charset="-120"/>
              </a:rPr>
              <a:t>по спискам Департамента здравоохранения города Москвы за 2024 год</a:t>
            </a:r>
            <a:endParaRPr lang="en-US" sz="2000" dirty="0">
              <a:latin typeface="Stolzl" pitchFamily="2" charset="0"/>
            </a:endParaRPr>
          </a:p>
        </p:txBody>
      </p:sp>
      <p:sp>
        <p:nvSpPr>
          <p:cNvPr id="17" name="Text 2">
            <a:extLst>
              <a:ext uri="{FF2B5EF4-FFF2-40B4-BE49-F238E27FC236}">
                <a16:creationId xmlns="" xmlns:a16="http://schemas.microsoft.com/office/drawing/2014/main" id="{584589B6-7A30-8A9C-A29C-9E6E87EFD1BC}"/>
              </a:ext>
            </a:extLst>
          </p:cNvPr>
          <p:cNvSpPr/>
          <p:nvPr/>
        </p:nvSpPr>
        <p:spPr>
          <a:xfrm>
            <a:off x="1317669" y="11598979"/>
            <a:ext cx="6508425" cy="1859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2000" dirty="0">
                <a:solidFill>
                  <a:srgbClr val="4F4C47"/>
                </a:solidFill>
                <a:latin typeface="ALS Sector Bold" panose="02000000000000000000" pitchFamily="2" charset="0"/>
                <a:ea typeface="Stolzl Bold" pitchFamily="34" charset="-122"/>
                <a:cs typeface="ALS Sector Bold" panose="02000000000000000000" pitchFamily="2" charset="0"/>
              </a:rPr>
              <a:t>Справочная служба Департамента труда и социальной защиты населения Москвы:</a:t>
            </a:r>
          </a:p>
          <a:p>
            <a:r>
              <a:rPr lang="ru-RU" sz="2000" b="1" dirty="0">
                <a:solidFill>
                  <a:srgbClr val="4F4C47"/>
                </a:solidFill>
                <a:latin typeface="ALS Sector Bold" panose="02000000000000000000" pitchFamily="2" charset="0"/>
                <a:ea typeface="Stolzl Bold" pitchFamily="34" charset="-122"/>
                <a:cs typeface="ALS Sector Bold" panose="02000000000000000000" pitchFamily="2" charset="0"/>
              </a:rPr>
              <a:t>8 (495) 870-44-444</a:t>
            </a:r>
            <a:endParaRPr lang="en-US" sz="2000" b="1" dirty="0">
              <a:solidFill>
                <a:srgbClr val="4F4C47"/>
              </a:solidFill>
              <a:latin typeface="ALS Sector Bold" panose="02000000000000000000" pitchFamily="2" charset="0"/>
              <a:cs typeface="ALS Sector Bold" panose="02000000000000000000" pitchFamily="2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3362011" y="12419247"/>
            <a:ext cx="850540" cy="99060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78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0E321569-4FB2-D4C8-17DC-80B0EB10E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1631" y="556380"/>
            <a:ext cx="3276600" cy="1104900"/>
          </a:xfrm>
          <a:prstGeom prst="rect">
            <a:avLst/>
          </a:prstGeom>
        </p:spPr>
      </p:pic>
      <p:sp>
        <p:nvSpPr>
          <p:cNvPr id="7" name="Text 8">
            <a:extLst>
              <a:ext uri="{FF2B5EF4-FFF2-40B4-BE49-F238E27FC236}">
                <a16:creationId xmlns=""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624497" y="6746406"/>
            <a:ext cx="9389903" cy="17844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just">
              <a:buNone/>
            </a:pPr>
            <a:r>
              <a:rPr lang="ru-RU" sz="2000" b="1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На обслуживании состоят </a:t>
            </a:r>
            <a:r>
              <a:rPr lang="ru-RU" sz="20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как одинокие граждане, у которых нет близких родственников, так и одиноко проживающие граждане, имеющие трудоспособных родственников, которые по объективным причинам не могут осуществлять уход над нуждающимся гражданином.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262231" y="8610410"/>
            <a:ext cx="8114434" cy="4207773"/>
            <a:chOff x="12044890" y="7797034"/>
            <a:chExt cx="8114434" cy="4207773"/>
          </a:xfrm>
        </p:grpSpPr>
        <p:sp>
          <p:nvSpPr>
            <p:cNvPr id="12" name="Скругленный прямоугольник 11">
              <a:extLst>
                <a:ext uri="{FF2B5EF4-FFF2-40B4-BE49-F238E27FC236}">
                  <a16:creationId xmlns="" xmlns:a16="http://schemas.microsoft.com/office/drawing/2014/main" id="{EF87E961-C03F-DAED-6902-A0A72BA3C00E}"/>
                </a:ext>
              </a:extLst>
            </p:cNvPr>
            <p:cNvSpPr/>
            <p:nvPr/>
          </p:nvSpPr>
          <p:spPr>
            <a:xfrm>
              <a:off x="12044890" y="8884003"/>
              <a:ext cx="3948834" cy="733204"/>
            </a:xfrm>
            <a:prstGeom prst="roundRect">
              <a:avLst>
                <a:gd name="adj" fmla="val 3663"/>
              </a:avLst>
            </a:prstGeom>
            <a:noFill/>
            <a:ln w="38100">
              <a:solidFill>
                <a:srgbClr val="4F4C4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75"/>
                </a:lnSpc>
              </a:pPr>
              <a:r>
                <a:rPr lang="ru-RU" sz="2000" dirty="0">
                  <a:solidFill>
                    <a:srgbClr val="3F3F3F">
                      <a:alpha val="100000"/>
                    </a:srgbClr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удаленность проживания</a:t>
              </a:r>
            </a:p>
          </p:txBody>
        </p:sp>
        <p:sp>
          <p:nvSpPr>
            <p:cNvPr id="29" name="Text 2">
              <a:extLst>
                <a:ext uri="{FF2B5EF4-FFF2-40B4-BE49-F238E27FC236}">
                  <a16:creationId xmlns="" xmlns:a16="http://schemas.microsoft.com/office/drawing/2014/main" id="{2D353421-F4B9-E47D-8919-21D4C4787BF6}"/>
                </a:ext>
              </a:extLst>
            </p:cNvPr>
            <p:cNvSpPr/>
            <p:nvPr/>
          </p:nvSpPr>
          <p:spPr>
            <a:xfrm>
              <a:off x="13143730" y="8132522"/>
              <a:ext cx="6193751" cy="64610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ru-RU" sz="3500" b="1" dirty="0">
                  <a:solidFill>
                    <a:srgbClr val="4F4C47"/>
                  </a:solidFill>
                  <a:latin typeface="ALS Sector Bold" panose="02000000000000000000" pitchFamily="2" charset="0"/>
                  <a:ea typeface="Stolzl Bold" pitchFamily="34" charset="-122"/>
                  <a:cs typeface="ALS Sector Bold" panose="02000000000000000000" pitchFamily="2" charset="0"/>
                </a:rPr>
                <a:t>ПРИЧИНЫ</a:t>
              </a:r>
              <a:endParaRPr lang="en-US" sz="3500" b="1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endParaRPr>
            </a:p>
          </p:txBody>
        </p:sp>
        <p:sp>
          <p:nvSpPr>
            <p:cNvPr id="30" name="Скругленный прямоугольник 29">
              <a:extLst>
                <a:ext uri="{FF2B5EF4-FFF2-40B4-BE49-F238E27FC236}">
                  <a16:creationId xmlns="" xmlns:a16="http://schemas.microsoft.com/office/drawing/2014/main" id="{8A14D4BB-0F44-CF01-69C9-A3C6CD7C409A}"/>
                </a:ext>
              </a:extLst>
            </p:cNvPr>
            <p:cNvSpPr/>
            <p:nvPr/>
          </p:nvSpPr>
          <p:spPr>
            <a:xfrm>
              <a:off x="12044890" y="9874603"/>
              <a:ext cx="3948834" cy="733204"/>
            </a:xfrm>
            <a:prstGeom prst="roundRect">
              <a:avLst>
                <a:gd name="adj" fmla="val 3663"/>
              </a:avLst>
            </a:prstGeom>
            <a:noFill/>
            <a:ln w="38100">
              <a:solidFill>
                <a:srgbClr val="4F4C4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75"/>
                </a:lnSpc>
              </a:pPr>
              <a:r>
                <a:rPr lang="ru-RU" sz="2000" dirty="0">
                  <a:solidFill>
                    <a:srgbClr val="3F3F3F">
                      <a:alpha val="100000"/>
                    </a:srgbClr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проживание заграницей</a:t>
              </a:r>
            </a:p>
          </p:txBody>
        </p:sp>
        <p:sp>
          <p:nvSpPr>
            <p:cNvPr id="31" name="Скругленный прямоугольник 30">
              <a:extLst>
                <a:ext uri="{FF2B5EF4-FFF2-40B4-BE49-F238E27FC236}">
                  <a16:creationId xmlns="" xmlns:a16="http://schemas.microsoft.com/office/drawing/2014/main" id="{E7F212E9-A126-9D71-3FCE-2CFAF158DDE1}"/>
                </a:ext>
              </a:extLst>
            </p:cNvPr>
            <p:cNvSpPr/>
            <p:nvPr/>
          </p:nvSpPr>
          <p:spPr>
            <a:xfrm>
              <a:off x="12044890" y="10865203"/>
              <a:ext cx="3948834" cy="1132506"/>
            </a:xfrm>
            <a:prstGeom prst="roundRect">
              <a:avLst>
                <a:gd name="adj" fmla="val 3663"/>
              </a:avLst>
            </a:prstGeom>
            <a:noFill/>
            <a:ln w="38100">
              <a:solidFill>
                <a:srgbClr val="4F4C4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75"/>
                </a:lnSpc>
              </a:pPr>
              <a:r>
                <a:rPr lang="ru-RU" sz="2000" dirty="0">
                  <a:solidFill>
                    <a:srgbClr val="3F3F3F">
                      <a:alpha val="100000"/>
                    </a:srgbClr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наличие у родственника несовершеннолетних детей</a:t>
              </a:r>
            </a:p>
          </p:txBody>
        </p:sp>
        <p:sp>
          <p:nvSpPr>
            <p:cNvPr id="32" name="Скругленный прямоугольник 31">
              <a:extLst>
                <a:ext uri="{FF2B5EF4-FFF2-40B4-BE49-F238E27FC236}">
                  <a16:creationId xmlns="" xmlns:a16="http://schemas.microsoft.com/office/drawing/2014/main" id="{2F38E7DA-F13E-3915-747C-0EFF1E3ACB3C}"/>
                </a:ext>
              </a:extLst>
            </p:cNvPr>
            <p:cNvSpPr/>
            <p:nvPr/>
          </p:nvSpPr>
          <p:spPr>
            <a:xfrm>
              <a:off x="16210490" y="8884003"/>
              <a:ext cx="3948834" cy="1723804"/>
            </a:xfrm>
            <a:prstGeom prst="roundRect">
              <a:avLst>
                <a:gd name="adj" fmla="val 3663"/>
              </a:avLst>
            </a:prstGeom>
            <a:noFill/>
            <a:ln w="38100">
              <a:solidFill>
                <a:srgbClr val="4F4C4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75"/>
                </a:lnSpc>
              </a:pPr>
              <a:r>
                <a:rPr lang="ru-RU" sz="2000" dirty="0">
                  <a:solidFill>
                    <a:srgbClr val="3F3F3F">
                      <a:alpha val="100000"/>
                    </a:srgbClr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наличие другого лица за которым осуществляет уход родственник</a:t>
              </a:r>
            </a:p>
          </p:txBody>
        </p:sp>
        <p:sp>
          <p:nvSpPr>
            <p:cNvPr id="33" name="Скругленный прямоугольник 32">
              <a:extLst>
                <a:ext uri="{FF2B5EF4-FFF2-40B4-BE49-F238E27FC236}">
                  <a16:creationId xmlns="" xmlns:a16="http://schemas.microsoft.com/office/drawing/2014/main" id="{9DE4DF5D-D15A-2663-C411-66796A60399B}"/>
                </a:ext>
              </a:extLst>
            </p:cNvPr>
            <p:cNvSpPr/>
            <p:nvPr/>
          </p:nvSpPr>
          <p:spPr>
            <a:xfrm>
              <a:off x="16210490" y="10865203"/>
              <a:ext cx="3948834" cy="1139604"/>
            </a:xfrm>
            <a:prstGeom prst="roundRect">
              <a:avLst>
                <a:gd name="adj" fmla="val 3663"/>
              </a:avLst>
            </a:prstGeom>
            <a:noFill/>
            <a:ln w="38100">
              <a:solidFill>
                <a:srgbClr val="4F4C4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75"/>
                </a:lnSpc>
              </a:pPr>
              <a:r>
                <a:rPr lang="ru-RU" sz="2000" dirty="0">
                  <a:solidFill>
                    <a:srgbClr val="3F3F3F">
                      <a:alpha val="100000"/>
                    </a:srgbClr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И др. объективные причины</a:t>
              </a:r>
            </a:p>
          </p:txBody>
        </p:sp>
        <p:pic>
          <p:nvPicPr>
            <p:cNvPr id="4" name="Рисунок 3" descr="Предупреждение">
              <a:extLst>
                <a:ext uri="{FF2B5EF4-FFF2-40B4-BE49-F238E27FC236}">
                  <a16:creationId xmlns="" xmlns:a16="http://schemas.microsoft.com/office/drawing/2014/main" id="{2B7CFB82-77FF-7494-3615-6298653D5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044890" y="7797034"/>
              <a:ext cx="914400" cy="914400"/>
            </a:xfrm>
            <a:prstGeom prst="rect">
              <a:avLst/>
            </a:prstGeom>
          </p:spPr>
        </p:pic>
      </p:grpSp>
      <p:sp>
        <p:nvSpPr>
          <p:cNvPr id="10" name="Shape 1"/>
          <p:cNvSpPr/>
          <p:nvPr/>
        </p:nvSpPr>
        <p:spPr>
          <a:xfrm>
            <a:off x="7659057" y="990600"/>
            <a:ext cx="19420727" cy="19418300"/>
          </a:xfrm>
          <a:prstGeom prst="ellipse">
            <a:avLst/>
          </a:prstGeom>
          <a:noFill/>
          <a:ln/>
        </p:spPr>
      </p:sp>
      <p:sp>
        <p:nvSpPr>
          <p:cNvPr id="76" name="Скругленный прямоугольник 75">
            <a:extLst>
              <a:ext uri="{FF2B5EF4-FFF2-40B4-BE49-F238E27FC236}">
                <a16:creationId xmlns="" xmlns:a16="http://schemas.microsoft.com/office/drawing/2014/main" id="{2B36F27B-8202-1D05-DB20-3F38C9633629}"/>
              </a:ext>
            </a:extLst>
          </p:cNvPr>
          <p:cNvSpPr/>
          <p:nvPr/>
        </p:nvSpPr>
        <p:spPr>
          <a:xfrm>
            <a:off x="624497" y="2294817"/>
            <a:ext cx="9389903" cy="4200819"/>
          </a:xfrm>
          <a:prstGeom prst="roundRect">
            <a:avLst>
              <a:gd name="adj" fmla="val 4017"/>
            </a:avLst>
          </a:prstGeom>
          <a:solidFill>
            <a:srgbClr val="FED6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2"/>
            <a:r>
              <a:rPr lang="ru-RU" dirty="0">
                <a:solidFill>
                  <a:srgbClr val="4F4C47"/>
                </a:solidFill>
                <a:latin typeface="Stolzl" pitchFamily="2" charset="0"/>
                <a:ea typeface="Stolzl Bold" pitchFamily="34" charset="-122"/>
                <a:cs typeface="ALS Sector Regular" panose="02000000000000000000" pitchFamily="2" charset="0"/>
              </a:rPr>
              <a:t>В ПЕРИОД ПРИЗНАНИЯ В 2024 ГОДУ </a:t>
            </a:r>
          </a:p>
          <a:p>
            <a:pPr marL="457200" lvl="2"/>
            <a:r>
              <a:rPr lang="ru-RU" dirty="0">
                <a:solidFill>
                  <a:srgbClr val="4F4C47"/>
                </a:solidFill>
                <a:latin typeface="Stolzl" pitchFamily="2" charset="0"/>
                <a:ea typeface="Stolzl Bold" pitchFamily="34" charset="-122"/>
                <a:cs typeface="ALS Sector Regular" panose="02000000000000000000" pitchFamily="2" charset="0"/>
              </a:rPr>
              <a:t>СРОЧНЫЕ СОЦИАЛЬНЫЕ УСЛУГИ ОКАЗАНЫ </a:t>
            </a:r>
          </a:p>
          <a:p>
            <a:pPr marL="457200" lvl="2"/>
            <a:r>
              <a:rPr lang="ru-RU" sz="5400" dirty="0">
                <a:solidFill>
                  <a:srgbClr val="4F4C47"/>
                </a:solidFill>
                <a:latin typeface="Stolzl Bold" pitchFamily="2" charset="0"/>
                <a:ea typeface="Stolzl Bold" pitchFamily="34" charset="-122"/>
                <a:cs typeface="ALS Sector Bold" panose="02000000000000000000" pitchFamily="2" charset="0"/>
              </a:rPr>
              <a:t>672</a:t>
            </a:r>
            <a:r>
              <a:rPr lang="ru-RU" sz="7500" dirty="0">
                <a:solidFill>
                  <a:srgbClr val="4F4C47"/>
                </a:solidFill>
                <a:latin typeface="Stolzl Bold" pitchFamily="2" charset="0"/>
                <a:ea typeface="Stolzl Bold" pitchFamily="34" charset="-122"/>
                <a:cs typeface="ALS Sector Bold" panose="02000000000000000000" pitchFamily="2" charset="0"/>
              </a:rPr>
              <a:t> </a:t>
            </a:r>
            <a:r>
              <a:rPr lang="ru-RU" sz="3200" dirty="0">
                <a:solidFill>
                  <a:srgbClr val="4F4C47"/>
                </a:solidFill>
                <a:latin typeface="Stolzl Bold" pitchFamily="2" charset="0"/>
                <a:ea typeface="Stolzl Bold" pitchFamily="34" charset="-122"/>
                <a:cs typeface="ALS Sector Bold" panose="02000000000000000000" pitchFamily="2" charset="0"/>
              </a:rPr>
              <a:t>МОСКВИЧАМ</a:t>
            </a:r>
            <a:endParaRPr lang="ru-RU" sz="2000" dirty="0">
              <a:solidFill>
                <a:srgbClr val="4F4C47"/>
              </a:solidFill>
              <a:latin typeface="Stolzl" panose="00000500000000000000" pitchFamily="50" charset="-52"/>
              <a:ea typeface="Stolzl Bold" pitchFamily="34" charset="-122"/>
              <a:cs typeface="ALS Sector Bold" panose="02000000000000000000" pitchFamily="2" charset="0"/>
            </a:endParaRPr>
          </a:p>
          <a:p>
            <a:pPr marL="457200" lvl="2"/>
            <a:r>
              <a:rPr lang="ru-RU" dirty="0">
                <a:solidFill>
                  <a:srgbClr val="4F4C47"/>
                </a:solidFill>
                <a:latin typeface="Stolzl" panose="00000500000000000000" pitchFamily="50" charset="-52"/>
                <a:ea typeface="Stolzl Bold" pitchFamily="34" charset="-122"/>
                <a:cs typeface="ALS Sector Bold" panose="02000000000000000000" pitchFamily="2" charset="0"/>
              </a:rPr>
              <a:t>В ТОМ ЧИСЛЕ ПО </a:t>
            </a:r>
            <a:r>
              <a:rPr lang="ru-RU" sz="2800" dirty="0">
                <a:solidFill>
                  <a:srgbClr val="4F4C47"/>
                </a:solidFill>
                <a:latin typeface="Stolzl" panose="00000500000000000000" pitchFamily="50" charset="-52"/>
                <a:ea typeface="Stolzl Bold" pitchFamily="34" charset="-122"/>
                <a:cs typeface="ALS Sector Bold" panose="02000000000000000000" pitchFamily="2" charset="0"/>
              </a:rPr>
              <a:t>ЮЗАО</a:t>
            </a:r>
            <a:r>
              <a:rPr lang="ru-RU" dirty="0">
                <a:solidFill>
                  <a:srgbClr val="4F4C47"/>
                </a:solidFill>
                <a:latin typeface="Stolzl" panose="00000500000000000000" pitchFamily="50" charset="-52"/>
                <a:ea typeface="Stolzl Bold" pitchFamily="34" charset="-122"/>
                <a:cs typeface="ALS Sector Bold" panose="02000000000000000000" pitchFamily="2" charset="0"/>
              </a:rPr>
              <a:t> </a:t>
            </a:r>
          </a:p>
          <a:p>
            <a:pPr marL="457200" lvl="2"/>
            <a:r>
              <a:rPr lang="ru-RU" sz="4000" dirty="0">
                <a:solidFill>
                  <a:srgbClr val="4F4C47"/>
                </a:solidFill>
                <a:latin typeface="Stolzl" panose="00000500000000000000" pitchFamily="50" charset="-52"/>
                <a:ea typeface="Stolzl Bold" pitchFamily="34" charset="-122"/>
                <a:cs typeface="ALS Sector Bold" panose="02000000000000000000" pitchFamily="2" charset="0"/>
              </a:rPr>
              <a:t>63</a:t>
            </a:r>
            <a:r>
              <a:rPr lang="ru-RU" dirty="0">
                <a:solidFill>
                  <a:srgbClr val="4F4C47"/>
                </a:solidFill>
                <a:latin typeface="Stolzl" panose="00000500000000000000" pitchFamily="50" charset="-52"/>
                <a:ea typeface="Stolzl Bold" pitchFamily="34" charset="-122"/>
                <a:cs typeface="ALS Sector Bold" panose="02000000000000000000" pitchFamily="2" charset="0"/>
              </a:rPr>
              <a:t> </a:t>
            </a:r>
            <a:r>
              <a:rPr lang="ru-RU" sz="3200" dirty="0">
                <a:solidFill>
                  <a:srgbClr val="4F4C47"/>
                </a:solidFill>
                <a:latin typeface="Stolzl" panose="00000500000000000000" pitchFamily="50" charset="-52"/>
                <a:ea typeface="Stolzl Bold" pitchFamily="34" charset="-122"/>
                <a:cs typeface="ALS Sector Bold" panose="02000000000000000000" pitchFamily="2" charset="0"/>
              </a:rPr>
              <a:t>москвичам</a:t>
            </a:r>
          </a:p>
          <a:p>
            <a:pPr marL="457200" lvl="2"/>
            <a:endParaRPr lang="ru-RU" dirty="0">
              <a:solidFill>
                <a:srgbClr val="4F4C47"/>
              </a:solidFill>
              <a:latin typeface="Stolzl" panose="00000500000000000000" pitchFamily="50" charset="-52"/>
              <a:ea typeface="Stolzl Bold" pitchFamily="34" charset="-122"/>
              <a:cs typeface="ALS Sector Bold" panose="02000000000000000000" pitchFamily="2" charset="0"/>
            </a:endParaRPr>
          </a:p>
          <a:p>
            <a:pPr marL="457200" lvl="2"/>
            <a:r>
              <a:rPr lang="ru-RU" dirty="0">
                <a:solidFill>
                  <a:srgbClr val="4F4C47"/>
                </a:solidFill>
                <a:latin typeface="Stolzl" panose="00000500000000000000" pitchFamily="50" charset="-52"/>
                <a:ea typeface="Stolzl Bold" pitchFamily="34" charset="-122"/>
                <a:cs typeface="ALS Sector Bold" panose="02000000000000000000" pitchFamily="2" charset="0"/>
              </a:rPr>
              <a:t>РАЙОНУ </a:t>
            </a:r>
            <a:r>
              <a:rPr lang="ru-RU" sz="2800" dirty="0" smtClean="0">
                <a:solidFill>
                  <a:srgbClr val="4F4C47"/>
                </a:solidFill>
                <a:latin typeface="Stolzl" panose="00000500000000000000" pitchFamily="50" charset="-52"/>
                <a:ea typeface="Stolzl Bold" pitchFamily="34" charset="-122"/>
                <a:cs typeface="ALS Sector Bold" panose="02000000000000000000" pitchFamily="2" charset="0"/>
              </a:rPr>
              <a:t>ЛОМОНОСОВСКИЙ</a:t>
            </a:r>
            <a:endParaRPr lang="ru-RU" sz="2800" dirty="0">
              <a:solidFill>
                <a:srgbClr val="4F4C47"/>
              </a:solidFill>
              <a:latin typeface="Stolzl" panose="00000500000000000000" pitchFamily="50" charset="-52"/>
              <a:ea typeface="Stolzl Bold" pitchFamily="34" charset="-122"/>
              <a:cs typeface="ALS Sector Bold" panose="02000000000000000000" pitchFamily="2" charset="0"/>
            </a:endParaRPr>
          </a:p>
          <a:p>
            <a:pPr marL="457200" lvl="2"/>
            <a:r>
              <a:rPr lang="ru-RU" sz="4800" dirty="0">
                <a:solidFill>
                  <a:srgbClr val="DE5F30"/>
                </a:solidFill>
                <a:latin typeface="Stolzl Bold" panose="00000800000000000000" pitchFamily="50" charset="-52"/>
                <a:ea typeface="Stolzl Bold" pitchFamily="34" charset="-122"/>
                <a:cs typeface="ALS Sector Bold" panose="02000000000000000000" pitchFamily="2" charset="0"/>
              </a:rPr>
              <a:t>5</a:t>
            </a:r>
            <a:r>
              <a:rPr lang="ru-RU" sz="4800" dirty="0" smtClean="0">
                <a:solidFill>
                  <a:srgbClr val="DE5F30"/>
                </a:solidFill>
                <a:latin typeface="Stolzl Bold" panose="00000800000000000000" pitchFamily="50" charset="-52"/>
                <a:ea typeface="Stolzl Bold" pitchFamily="34" charset="-122"/>
                <a:cs typeface="ALS Sector Bold" panose="02000000000000000000" pitchFamily="2" charset="0"/>
              </a:rPr>
              <a:t> </a:t>
            </a:r>
            <a:r>
              <a:rPr lang="ru-RU" sz="3200" dirty="0">
                <a:solidFill>
                  <a:srgbClr val="4F4C47"/>
                </a:solidFill>
                <a:latin typeface="Stolzl" panose="00000500000000000000" pitchFamily="50" charset="-52"/>
                <a:ea typeface="Stolzl Bold" pitchFamily="34" charset="-122"/>
                <a:cs typeface="ALS Sector Bold" panose="02000000000000000000" pitchFamily="2" charset="0"/>
              </a:rPr>
              <a:t>москвичам</a:t>
            </a:r>
            <a:r>
              <a:rPr lang="ru-RU" sz="4000" dirty="0">
                <a:solidFill>
                  <a:srgbClr val="DE5F30"/>
                </a:solidFill>
                <a:latin typeface="Stolzl Bold" panose="00000800000000000000" pitchFamily="50" charset="-52"/>
                <a:ea typeface="Stolzl Bold" pitchFamily="34" charset="-122"/>
                <a:cs typeface="ALS Sector Bold" panose="02000000000000000000" pitchFamily="2" charset="0"/>
              </a:rPr>
              <a:t> </a:t>
            </a:r>
            <a:endParaRPr lang="ru-RU" sz="2000" dirty="0">
              <a:solidFill>
                <a:srgbClr val="4F4C47"/>
              </a:solidFill>
              <a:latin typeface="Stolzl" panose="00000500000000000000" pitchFamily="50" charset="-52"/>
              <a:ea typeface="Stolzl Bold" pitchFamily="34" charset="-122"/>
              <a:cs typeface="ALS Sector Bold" panose="02000000000000000000" pitchFamily="2" charset="0"/>
            </a:endParaRPr>
          </a:p>
        </p:txBody>
      </p:sp>
      <p:sp>
        <p:nvSpPr>
          <p:cNvPr id="17" name="Text 2"/>
          <p:cNvSpPr/>
          <p:nvPr/>
        </p:nvSpPr>
        <p:spPr>
          <a:xfrm>
            <a:off x="4260487" y="-152220"/>
            <a:ext cx="16483743" cy="29042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5000" b="1" dirty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1.2 ОКАЗАНИЕ СРОЧНЫХ СОЦИАЛЬНЫХ УСЛУГ В ПЕРИОД ПРИНЯТИЯ РЕШЕНИЯ О СОЦИАЛЬНОМ ОБСЛУЖИВАНИИ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048789189"/>
              </p:ext>
            </p:extLst>
          </p:nvPr>
        </p:nvGraphicFramePr>
        <p:xfrm>
          <a:off x="10509051" y="2715775"/>
          <a:ext cx="12988351" cy="9845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4" name="Text 8">
            <a:extLst>
              <a:ext uri="{FF2B5EF4-FFF2-40B4-BE49-F238E27FC236}">
                <a16:creationId xmlns=""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8744305" y="11381379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59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35" name="Text 8">
            <a:extLst>
              <a:ext uri="{FF2B5EF4-FFF2-40B4-BE49-F238E27FC236}">
                <a16:creationId xmlns=""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6590638" y="11028684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0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36" name="Text 8">
            <a:extLst>
              <a:ext uri="{FF2B5EF4-FFF2-40B4-BE49-F238E27FC236}">
                <a16:creationId xmlns=""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9436438" y="10626392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78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37" name="Text 8">
            <a:extLst>
              <a:ext uri="{FF2B5EF4-FFF2-40B4-BE49-F238E27FC236}">
                <a16:creationId xmlns=""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6933895" y="10235554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9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38" name="Text 8">
            <a:extLst>
              <a:ext uri="{FF2B5EF4-FFF2-40B4-BE49-F238E27FC236}">
                <a16:creationId xmlns=""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6838288" y="9875494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5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39" name="Text 8">
            <a:extLst>
              <a:ext uri="{FF2B5EF4-FFF2-40B4-BE49-F238E27FC236}">
                <a16:creationId xmlns=""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6743038" y="9515434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4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41" name="Text 8">
            <a:extLst>
              <a:ext uri="{FF2B5EF4-FFF2-40B4-BE49-F238E27FC236}">
                <a16:creationId xmlns=""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6838287" y="9150599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6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42" name="Text 8">
            <a:extLst>
              <a:ext uri="{FF2B5EF4-FFF2-40B4-BE49-F238E27FC236}">
                <a16:creationId xmlns=""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9613117" y="8395355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83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43" name="Text 8">
            <a:extLst>
              <a:ext uri="{FF2B5EF4-FFF2-40B4-BE49-F238E27FC236}">
                <a16:creationId xmlns=""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7329060" y="8012740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17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44" name="Text 8">
            <a:extLst>
              <a:ext uri="{FF2B5EF4-FFF2-40B4-BE49-F238E27FC236}">
                <a16:creationId xmlns=""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6834409" y="7637349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6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45" name="Text 8">
            <a:extLst>
              <a:ext uri="{FF2B5EF4-FFF2-40B4-BE49-F238E27FC236}">
                <a16:creationId xmlns=""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7735582" y="7279917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32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46" name="Text 8">
            <a:extLst>
              <a:ext uri="{FF2B5EF4-FFF2-40B4-BE49-F238E27FC236}">
                <a16:creationId xmlns=""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20542788" y="6890442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108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47" name="Text 8">
            <a:extLst>
              <a:ext uri="{FF2B5EF4-FFF2-40B4-BE49-F238E27FC236}">
                <a16:creationId xmlns=""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9022599" y="6547334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67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48" name="Text 8">
            <a:extLst>
              <a:ext uri="{FF2B5EF4-FFF2-40B4-BE49-F238E27FC236}">
                <a16:creationId xmlns=""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7245973" y="6164936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17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49" name="Text 8">
            <a:extLst>
              <a:ext uri="{FF2B5EF4-FFF2-40B4-BE49-F238E27FC236}">
                <a16:creationId xmlns=""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6622224" y="5807581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1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50" name="Text 8">
            <a:extLst>
              <a:ext uri="{FF2B5EF4-FFF2-40B4-BE49-F238E27FC236}">
                <a16:creationId xmlns=""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6548358" y="5428730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0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51" name="Text 8">
            <a:extLst>
              <a:ext uri="{FF2B5EF4-FFF2-40B4-BE49-F238E27FC236}">
                <a16:creationId xmlns=""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7653659" y="5030905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29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52" name="Text 8">
            <a:extLst>
              <a:ext uri="{FF2B5EF4-FFF2-40B4-BE49-F238E27FC236}">
                <a16:creationId xmlns=""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9030411" y="4687132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67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53" name="Text 8">
            <a:extLst>
              <a:ext uri="{FF2B5EF4-FFF2-40B4-BE49-F238E27FC236}">
                <a16:creationId xmlns=""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20106505" y="4304444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97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54" name="Text 8">
            <a:extLst>
              <a:ext uri="{FF2B5EF4-FFF2-40B4-BE49-F238E27FC236}">
                <a16:creationId xmlns=""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22221055" y="3906301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155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55" name="Text 8">
            <a:extLst>
              <a:ext uri="{FF2B5EF4-FFF2-40B4-BE49-F238E27FC236}">
                <a16:creationId xmlns=""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6873728" y="3536705"/>
            <a:ext cx="601967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5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56" name="Text 8">
            <a:extLst>
              <a:ext uri="{FF2B5EF4-FFF2-40B4-BE49-F238E27FC236}">
                <a16:creationId xmlns=""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6799862" y="3193676"/>
            <a:ext cx="601967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3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57" name="Text 8">
            <a:extLst>
              <a:ext uri="{FF2B5EF4-FFF2-40B4-BE49-F238E27FC236}">
                <a16:creationId xmlns=""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6693159" y="2811358"/>
            <a:ext cx="601967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0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58" name="Text 8">
            <a:extLst>
              <a:ext uri="{FF2B5EF4-FFF2-40B4-BE49-F238E27FC236}">
                <a16:creationId xmlns=""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0123461" y="12016330"/>
            <a:ext cx="5498213" cy="709070"/>
          </a:xfrm>
          <a:prstGeom prst="rect">
            <a:avLst/>
          </a:prstGeom>
          <a:noFill/>
          <a:ln w="28575">
            <a:solidFill>
              <a:srgbClr val="4F4C47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Общее количество оказанных услуг: 875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3164800" y="12439650"/>
            <a:ext cx="1146175" cy="99060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96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2"/>
          <p:cNvSpPr/>
          <p:nvPr/>
        </p:nvSpPr>
        <p:spPr>
          <a:xfrm>
            <a:off x="5339279" y="999346"/>
            <a:ext cx="13794110" cy="14521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5000" b="1" dirty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1.3 ОБСЛУЖИВАНИЕ ПОСТОЯННОЕ ПО ДОГОВОРУ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E321569-4FB2-D4C8-17DC-80B0EB10E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8638" y="1025525"/>
            <a:ext cx="3276600" cy="1104900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1169617" y="5137914"/>
            <a:ext cx="6339828" cy="2434247"/>
            <a:chOff x="10882960" y="9778928"/>
            <a:chExt cx="6339828" cy="2434247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10882960" y="9778928"/>
              <a:ext cx="6339828" cy="2434247"/>
            </a:xfrm>
            <a:prstGeom prst="roundRect">
              <a:avLst/>
            </a:prstGeom>
            <a:solidFill>
              <a:srgbClr val="FED659"/>
            </a:solidFill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 8">
              <a:extLst>
                <a:ext uri="{FF2B5EF4-FFF2-40B4-BE49-F238E27FC236}">
                  <a16:creationId xmlns="" xmlns:a16="http://schemas.microsoft.com/office/drawing/2014/main" id="{93FADD89-0086-81F4-3E93-9EAC2EE6A0F7}"/>
                </a:ext>
              </a:extLst>
            </p:cNvPr>
            <p:cNvSpPr/>
            <p:nvPr/>
          </p:nvSpPr>
          <p:spPr>
            <a:xfrm>
              <a:off x="11264614" y="10075371"/>
              <a:ext cx="5589782" cy="80056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0" tIns="0" rIns="0" bIns="0" rtlCol="0" anchor="ctr"/>
            <a:lstStyle/>
            <a:p>
              <a:r>
                <a:rPr lang="ru-RU" sz="2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ИЗ НИХ В ГБУ «МСП» СОСТОЯТ НА </a:t>
              </a:r>
            </a:p>
            <a:p>
              <a:r>
                <a:rPr lang="ru-RU" sz="2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СОЦИАЛЬНОМ ОБСЛУЖИВАНИИ </a:t>
              </a:r>
            </a:p>
          </p:txBody>
        </p:sp>
        <p:sp>
          <p:nvSpPr>
            <p:cNvPr id="8" name="Text 8">
              <a:extLst>
                <a:ext uri="{FF2B5EF4-FFF2-40B4-BE49-F238E27FC236}">
                  <a16:creationId xmlns="" xmlns:a16="http://schemas.microsoft.com/office/drawing/2014/main" id="{ABE7EC55-EB79-120E-B864-E76844C8E663}"/>
                </a:ext>
              </a:extLst>
            </p:cNvPr>
            <p:cNvSpPr/>
            <p:nvPr/>
          </p:nvSpPr>
          <p:spPr>
            <a:xfrm>
              <a:off x="11252036" y="10852301"/>
              <a:ext cx="988634" cy="103280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0" tIns="0" rIns="0" bIns="0" rtlCol="0" anchor="ctr"/>
            <a:lstStyle/>
            <a:p>
              <a:r>
                <a:rPr lang="ru-RU" sz="5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63</a:t>
              </a:r>
              <a:r>
                <a:rPr lang="ru-RU" sz="2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 </a:t>
              </a:r>
            </a:p>
            <a:p>
              <a:r>
                <a:rPr lang="ru-RU" sz="2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ИВОВ</a:t>
              </a:r>
            </a:p>
          </p:txBody>
        </p:sp>
        <p:sp>
          <p:nvSpPr>
            <p:cNvPr id="9" name="Text 8">
              <a:extLst>
                <a:ext uri="{FF2B5EF4-FFF2-40B4-BE49-F238E27FC236}">
                  <a16:creationId xmlns="" xmlns:a16="http://schemas.microsoft.com/office/drawing/2014/main" id="{663BDFF5-B639-78B9-7193-CD4756BB4569}"/>
                </a:ext>
              </a:extLst>
            </p:cNvPr>
            <p:cNvSpPr/>
            <p:nvPr/>
          </p:nvSpPr>
          <p:spPr>
            <a:xfrm>
              <a:off x="14221618" y="10852301"/>
              <a:ext cx="2632780" cy="103280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lang="ru-RU" sz="5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3511</a:t>
              </a:r>
              <a:r>
                <a:rPr lang="ru-RU" sz="2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 </a:t>
              </a:r>
            </a:p>
            <a:p>
              <a:r>
                <a:rPr lang="ru-RU" sz="2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Тружеников тыла</a:t>
              </a:r>
            </a:p>
          </p:txBody>
        </p:sp>
        <p:sp>
          <p:nvSpPr>
            <p:cNvPr id="10" name="Text 8">
              <a:extLst>
                <a:ext uri="{FF2B5EF4-FFF2-40B4-BE49-F238E27FC236}">
                  <a16:creationId xmlns="" xmlns:a16="http://schemas.microsoft.com/office/drawing/2014/main" id="{391A09A1-E45A-6737-C304-B28893516F4E}"/>
                </a:ext>
              </a:extLst>
            </p:cNvPr>
            <p:cNvSpPr/>
            <p:nvPr/>
          </p:nvSpPr>
          <p:spPr>
            <a:xfrm>
              <a:off x="12609060" y="10852301"/>
              <a:ext cx="1511371" cy="103280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lang="ru-RU" sz="5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365</a:t>
              </a:r>
              <a:r>
                <a:rPr lang="ru-RU" sz="2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 </a:t>
              </a:r>
            </a:p>
            <a:p>
              <a:pPr algn="ctr"/>
              <a:r>
                <a:rPr lang="ru-RU" sz="2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УВОВ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169617" y="2639635"/>
            <a:ext cx="6339828" cy="2244512"/>
            <a:chOff x="10882960" y="7886933"/>
            <a:chExt cx="6339828" cy="1638227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10882960" y="7886933"/>
              <a:ext cx="6339828" cy="1638227"/>
            </a:xfrm>
            <a:prstGeom prst="roundRect">
              <a:avLst/>
            </a:prstGeom>
            <a:solidFill>
              <a:srgbClr val="FED659"/>
            </a:solidFill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 8">
              <a:extLst>
                <a:ext uri="{FF2B5EF4-FFF2-40B4-BE49-F238E27FC236}">
                  <a16:creationId xmlns="" xmlns:a16="http://schemas.microsoft.com/office/drawing/2014/main" id="{93FADD89-0086-81F4-3E93-9EAC2EE6A0F7}"/>
                </a:ext>
              </a:extLst>
            </p:cNvPr>
            <p:cNvSpPr/>
            <p:nvPr/>
          </p:nvSpPr>
          <p:spPr>
            <a:xfrm>
              <a:off x="11253180" y="8126084"/>
              <a:ext cx="5758111" cy="56006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0" tIns="0" rIns="0" bIns="0" rtlCol="0" anchor="ctr"/>
            <a:lstStyle/>
            <a:p>
              <a:r>
                <a:rPr lang="ru-RU" sz="2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В 2024 ГОДУ ОБСЛУЖИВАЛИСЬ ПОСТОЯННО</a:t>
              </a:r>
            </a:p>
          </p:txBody>
        </p:sp>
        <p:sp>
          <p:nvSpPr>
            <p:cNvPr id="14" name="Text 8">
              <a:extLst>
                <a:ext uri="{FF2B5EF4-FFF2-40B4-BE49-F238E27FC236}">
                  <a16:creationId xmlns="" xmlns:a16="http://schemas.microsoft.com/office/drawing/2014/main" id="{ABE7EC55-EB79-120E-B864-E76844C8E663}"/>
                </a:ext>
              </a:extLst>
            </p:cNvPr>
            <p:cNvSpPr/>
            <p:nvPr/>
          </p:nvSpPr>
          <p:spPr>
            <a:xfrm>
              <a:off x="11253180" y="8553294"/>
              <a:ext cx="4395138" cy="745979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0" tIns="0" rIns="0" bIns="0" rtlCol="0" anchor="ctr"/>
            <a:lstStyle/>
            <a:p>
              <a:r>
                <a:rPr lang="ru-RU" sz="66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88201</a:t>
              </a:r>
              <a:r>
                <a:rPr lang="ru-RU" sz="5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 </a:t>
              </a:r>
              <a:r>
                <a:rPr lang="ru-RU" sz="32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человек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169617" y="7760338"/>
            <a:ext cx="6339828" cy="2343836"/>
            <a:chOff x="10882960" y="7886933"/>
            <a:chExt cx="6339828" cy="1638227"/>
          </a:xfrm>
          <a:solidFill>
            <a:srgbClr val="F2F2F2"/>
          </a:solidFill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10882960" y="7886933"/>
              <a:ext cx="6339828" cy="1638227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 8">
              <a:extLst>
                <a:ext uri="{FF2B5EF4-FFF2-40B4-BE49-F238E27FC236}">
                  <a16:creationId xmlns="" xmlns:a16="http://schemas.microsoft.com/office/drawing/2014/main" id="{93FADD89-0086-81F4-3E93-9EAC2EE6A0F7}"/>
                </a:ext>
              </a:extLst>
            </p:cNvPr>
            <p:cNvSpPr/>
            <p:nvPr/>
          </p:nvSpPr>
          <p:spPr>
            <a:xfrm>
              <a:off x="11253180" y="8126084"/>
              <a:ext cx="5758111" cy="56006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r>
                <a:rPr lang="ru-RU" sz="2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В ТОМ ЧИСЛЕ ПО РАЙОНУ </a:t>
              </a:r>
              <a:r>
                <a:rPr lang="ru-RU" sz="24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ЛОМОНОСОВСКИЙ</a:t>
              </a:r>
              <a:endParaRPr lang="ru-RU" sz="2400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endParaRPr>
            </a:p>
          </p:txBody>
        </p:sp>
        <p:sp>
          <p:nvSpPr>
            <p:cNvPr id="22" name="Text 8">
              <a:extLst>
                <a:ext uri="{FF2B5EF4-FFF2-40B4-BE49-F238E27FC236}">
                  <a16:creationId xmlns="" xmlns:a16="http://schemas.microsoft.com/office/drawing/2014/main" id="{ABE7EC55-EB79-120E-B864-E76844C8E663}"/>
                </a:ext>
              </a:extLst>
            </p:cNvPr>
            <p:cNvSpPr/>
            <p:nvPr/>
          </p:nvSpPr>
          <p:spPr>
            <a:xfrm>
              <a:off x="11253180" y="8544652"/>
              <a:ext cx="5128592" cy="822768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/>
              <a:r>
                <a:rPr lang="ru-RU" sz="5000" dirty="0" smtClean="0">
                  <a:solidFill>
                    <a:schemeClr val="tx1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658</a:t>
              </a:r>
              <a:r>
                <a:rPr lang="ru-RU" sz="50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 </a:t>
              </a:r>
              <a:r>
                <a:rPr lang="ru-RU" sz="2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Человек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705714" y="10292351"/>
            <a:ext cx="6902427" cy="2535642"/>
            <a:chOff x="705714" y="9301434"/>
            <a:chExt cx="6902427" cy="2535642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1169617" y="9301434"/>
              <a:ext cx="6339828" cy="2535642"/>
            </a:xfrm>
            <a:prstGeom prst="roundRect">
              <a:avLst/>
            </a:prstGeom>
            <a:solidFill>
              <a:srgbClr val="F2F2F2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" name="Text 8">
              <a:extLst>
                <a:ext uri="{FF2B5EF4-FFF2-40B4-BE49-F238E27FC236}">
                  <a16:creationId xmlns="" xmlns:a16="http://schemas.microsoft.com/office/drawing/2014/main" id="{93FADD89-0086-81F4-3E93-9EAC2EE6A0F7}"/>
                </a:ext>
              </a:extLst>
            </p:cNvPr>
            <p:cNvSpPr/>
            <p:nvPr/>
          </p:nvSpPr>
          <p:spPr>
            <a:xfrm>
              <a:off x="1551273" y="9597877"/>
              <a:ext cx="5591399" cy="80056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0" tIns="0" rIns="0" bIns="0" rtlCol="0" anchor="ctr"/>
            <a:lstStyle/>
            <a:p>
              <a:r>
                <a:rPr lang="ru-RU" sz="2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ИЗ НИХ СОСТОЯТ НА </a:t>
              </a:r>
            </a:p>
            <a:p>
              <a:r>
                <a:rPr lang="ru-RU" sz="2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ОБСЛУЖИВАНИИ ПО РАЙОНУ</a:t>
              </a:r>
            </a:p>
          </p:txBody>
        </p:sp>
        <p:sp>
          <p:nvSpPr>
            <p:cNvPr id="26" name="Text 8">
              <a:extLst>
                <a:ext uri="{FF2B5EF4-FFF2-40B4-BE49-F238E27FC236}">
                  <a16:creationId xmlns="" xmlns:a16="http://schemas.microsoft.com/office/drawing/2014/main" id="{ABE7EC55-EB79-120E-B864-E76844C8E663}"/>
                </a:ext>
              </a:extLst>
            </p:cNvPr>
            <p:cNvSpPr/>
            <p:nvPr/>
          </p:nvSpPr>
          <p:spPr>
            <a:xfrm>
              <a:off x="705714" y="10314392"/>
              <a:ext cx="1923833" cy="1179219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lang="ru-RU" sz="4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4</a:t>
              </a:r>
              <a:r>
                <a:rPr lang="ru-RU" sz="40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   1</a:t>
              </a:r>
            </a:p>
            <a:p>
              <a:r>
                <a:rPr lang="ru-RU" sz="28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УВОВ </a:t>
              </a:r>
              <a:r>
                <a:rPr lang="ru-RU" sz="2800" dirty="0" err="1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ивов</a:t>
              </a:r>
              <a:endParaRPr lang="ru-RU" sz="2800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endParaRPr>
            </a:p>
          </p:txBody>
        </p:sp>
        <p:sp>
          <p:nvSpPr>
            <p:cNvPr id="27" name="Text 8">
              <a:extLst>
                <a:ext uri="{FF2B5EF4-FFF2-40B4-BE49-F238E27FC236}">
                  <a16:creationId xmlns="" xmlns:a16="http://schemas.microsoft.com/office/drawing/2014/main" id="{663BDFF5-B639-78B9-7193-CD4756BB4569}"/>
                </a:ext>
              </a:extLst>
            </p:cNvPr>
            <p:cNvSpPr/>
            <p:nvPr/>
          </p:nvSpPr>
          <p:spPr>
            <a:xfrm>
              <a:off x="3026719" y="10398444"/>
              <a:ext cx="4581422" cy="109516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0" tIns="0" rIns="0" bIns="0" rtlCol="0" anchor="ctr"/>
            <a:lstStyle/>
            <a:p>
              <a:r>
                <a:rPr lang="ru-RU" sz="5000" dirty="0" smtClean="0">
                  <a:latin typeface="ALS Sector Bold" panose="02000000000000000000" pitchFamily="2" charset="0"/>
                  <a:cs typeface="ALS Sector Bold" panose="02000000000000000000" pitchFamily="2" charset="0"/>
                </a:rPr>
                <a:t>30</a:t>
              </a:r>
              <a:r>
                <a:rPr lang="ru-RU" sz="5000" dirty="0" smtClean="0">
                  <a:solidFill>
                    <a:srgbClr val="FF0000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       </a:t>
              </a:r>
              <a:r>
                <a:rPr lang="ru-RU" sz="5000" dirty="0" smtClean="0">
                  <a:latin typeface="ALS Sector Bold" panose="02000000000000000000" pitchFamily="2" charset="0"/>
                  <a:cs typeface="ALS Sector Bold" panose="02000000000000000000" pitchFamily="2" charset="0"/>
                </a:rPr>
                <a:t>8     </a:t>
              </a:r>
              <a:r>
                <a:rPr lang="ru-RU" sz="5000" dirty="0">
                  <a:latin typeface="ALS Sector Bold" panose="02000000000000000000" pitchFamily="2" charset="0"/>
                  <a:cs typeface="ALS Sector Bold" panose="02000000000000000000" pitchFamily="2" charset="0"/>
                </a:rPr>
                <a:t>1</a:t>
              </a:r>
              <a:r>
                <a:rPr lang="ru-RU" sz="4000" dirty="0" smtClean="0">
                  <a:solidFill>
                    <a:srgbClr val="FF0000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   </a:t>
              </a:r>
              <a:endParaRPr lang="ru-RU" sz="4000" dirty="0">
                <a:solidFill>
                  <a:srgbClr val="FF0000"/>
                </a:solidFill>
                <a:latin typeface="ALS Sector Bold" panose="02000000000000000000" pitchFamily="2" charset="0"/>
                <a:cs typeface="ALS Sector Bold" panose="02000000000000000000" pitchFamily="2" charset="0"/>
              </a:endParaRPr>
            </a:p>
            <a:p>
              <a:r>
                <a:rPr lang="ru-RU" sz="20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Труженика     </a:t>
              </a:r>
              <a:r>
                <a:rPr lang="ru-RU" sz="2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ЖБЛ       </a:t>
              </a:r>
              <a:r>
                <a:rPr lang="ru-RU" sz="20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 </a:t>
              </a:r>
              <a:r>
                <a:rPr lang="ru-RU" sz="2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БНУФ  </a:t>
              </a:r>
            </a:p>
            <a:p>
              <a:r>
                <a:rPr lang="ru-RU" sz="2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 тыла</a:t>
              </a: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8567603" y="2677904"/>
            <a:ext cx="10135186" cy="3317284"/>
            <a:chOff x="8343314" y="2539880"/>
            <a:chExt cx="10135186" cy="3317284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13839531" y="3844803"/>
              <a:ext cx="4638969" cy="1974063"/>
            </a:xfrm>
            <a:prstGeom prst="roundRect">
              <a:avLst/>
            </a:prstGeom>
            <a:solidFill>
              <a:srgbClr val="F2F2F2"/>
            </a:solidFill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8343315" y="3883101"/>
              <a:ext cx="5163135" cy="1974063"/>
            </a:xfrm>
            <a:prstGeom prst="roundRect">
              <a:avLst/>
            </a:prstGeom>
            <a:solidFill>
              <a:srgbClr val="F2F2F2"/>
            </a:solidFill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8343315" y="2539880"/>
              <a:ext cx="10135185" cy="1213795"/>
            </a:xfrm>
            <a:prstGeom prst="roundRect">
              <a:avLst/>
            </a:prstGeom>
            <a:solidFill>
              <a:srgbClr val="FED659"/>
            </a:solidFill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 8">
              <a:extLst>
                <a:ext uri="{FF2B5EF4-FFF2-40B4-BE49-F238E27FC236}">
                  <a16:creationId xmlns="" xmlns:a16="http://schemas.microsoft.com/office/drawing/2014/main" id="{ABE7EC55-EB79-120E-B864-E76844C8E663}"/>
                </a:ext>
              </a:extLst>
            </p:cNvPr>
            <p:cNvSpPr/>
            <p:nvPr/>
          </p:nvSpPr>
          <p:spPr>
            <a:xfrm>
              <a:off x="8343314" y="2629892"/>
              <a:ext cx="10135186" cy="102205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lang="ru-RU" sz="32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Из</a:t>
              </a:r>
              <a:r>
                <a:rPr lang="ru-RU" sz="66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 88201</a:t>
              </a:r>
              <a:r>
                <a:rPr lang="ru-RU" sz="5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 </a:t>
              </a:r>
              <a:r>
                <a:rPr lang="ru-RU" sz="32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человек на обслуживании</a:t>
              </a:r>
            </a:p>
          </p:txBody>
        </p:sp>
        <p:sp>
          <p:nvSpPr>
            <p:cNvPr id="32" name="Text 8">
              <a:extLst>
                <a:ext uri="{FF2B5EF4-FFF2-40B4-BE49-F238E27FC236}">
                  <a16:creationId xmlns="" xmlns:a16="http://schemas.microsoft.com/office/drawing/2014/main" id="{ABE7EC55-EB79-120E-B864-E76844C8E663}"/>
                </a:ext>
              </a:extLst>
            </p:cNvPr>
            <p:cNvSpPr/>
            <p:nvPr/>
          </p:nvSpPr>
          <p:spPr>
            <a:xfrm>
              <a:off x="8343314" y="3910364"/>
              <a:ext cx="5163136" cy="188083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lang="ru-RU" sz="28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Периодические услуги у </a:t>
              </a:r>
              <a:r>
                <a:rPr lang="ru-RU" sz="48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87703</a:t>
              </a:r>
              <a:r>
                <a:rPr lang="ru-RU" sz="32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 </a:t>
              </a:r>
              <a:r>
                <a:rPr lang="ru-RU" sz="28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человек</a:t>
              </a:r>
            </a:p>
            <a:p>
              <a:pPr algn="ctr"/>
              <a:r>
                <a:rPr lang="ru-RU" sz="2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(2-3 раза в неделю)</a:t>
              </a:r>
            </a:p>
          </p:txBody>
        </p:sp>
        <p:sp>
          <p:nvSpPr>
            <p:cNvPr id="33" name="Text 8">
              <a:extLst>
                <a:ext uri="{FF2B5EF4-FFF2-40B4-BE49-F238E27FC236}">
                  <a16:creationId xmlns="" xmlns:a16="http://schemas.microsoft.com/office/drawing/2014/main" id="{ABE7EC55-EB79-120E-B864-E76844C8E663}"/>
                </a:ext>
              </a:extLst>
            </p:cNvPr>
            <p:cNvSpPr/>
            <p:nvPr/>
          </p:nvSpPr>
          <p:spPr>
            <a:xfrm>
              <a:off x="13839531" y="3875556"/>
              <a:ext cx="4638969" cy="1915644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lang="ru-RU" sz="28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Ежедневные услуги у </a:t>
              </a:r>
              <a:r>
                <a:rPr lang="ru-RU" sz="48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498</a:t>
              </a:r>
              <a:r>
                <a:rPr lang="ru-RU" sz="32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 </a:t>
              </a:r>
              <a:r>
                <a:rPr lang="ru-RU" sz="28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человек</a:t>
              </a:r>
            </a:p>
          </p:txBody>
        </p:sp>
      </p:grpSp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660605"/>
              </p:ext>
            </p:extLst>
          </p:nvPr>
        </p:nvGraphicFramePr>
        <p:xfrm>
          <a:off x="8567603" y="6633003"/>
          <a:ext cx="10135185" cy="278130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8153985">
                  <a:extLst>
                    <a:ext uri="{9D8B030D-6E8A-4147-A177-3AD203B41FA5}">
                      <a16:colId xmlns="" xmlns:a16="http://schemas.microsoft.com/office/drawing/2014/main" val="1789322226"/>
                    </a:ext>
                  </a:extLst>
                </a:gridCol>
                <a:gridCol w="1981200">
                  <a:extLst>
                    <a:ext uri="{9D8B030D-6E8A-4147-A177-3AD203B41FA5}">
                      <a16:colId xmlns="" xmlns:a16="http://schemas.microsoft.com/office/drawing/2014/main" val="345015506"/>
                    </a:ext>
                  </a:extLst>
                </a:gridCol>
              </a:tblGrid>
              <a:tr h="463550"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u="none" strike="noStrike" dirty="0">
                          <a:solidFill>
                            <a:srgbClr val="4F4C47"/>
                          </a:solidFill>
                          <a:effectLst/>
                          <a:latin typeface="Stolzl Bold" panose="00000800000000000000" pitchFamily="50" charset="-52"/>
                        </a:rPr>
                        <a:t>Категории</a:t>
                      </a:r>
                      <a:r>
                        <a:rPr lang="ru-RU" sz="2200" u="none" strike="noStrike" baseline="0" dirty="0">
                          <a:solidFill>
                            <a:srgbClr val="4F4C47"/>
                          </a:solidFill>
                          <a:effectLst/>
                          <a:latin typeface="Stolzl Bold" panose="00000800000000000000" pitchFamily="50" charset="-52"/>
                        </a:rPr>
                        <a:t> граждан на обслуживании (и</a:t>
                      </a:r>
                      <a:r>
                        <a:rPr lang="ru-RU" sz="2200" u="none" strike="noStrike" dirty="0">
                          <a:solidFill>
                            <a:srgbClr val="4F4C47"/>
                          </a:solidFill>
                          <a:effectLst/>
                          <a:latin typeface="Stolzl Bold" panose="00000800000000000000" pitchFamily="50" charset="-52"/>
                        </a:rPr>
                        <a:t>з 88201)</a:t>
                      </a:r>
                      <a:endParaRPr lang="ru-RU" sz="2200" b="1" i="0" u="none" strike="noStrike" dirty="0">
                        <a:solidFill>
                          <a:srgbClr val="4F4C47"/>
                        </a:solidFill>
                        <a:effectLst/>
                        <a:latin typeface="Stolzl Bold" panose="00000800000000000000" pitchFamily="50" charset="-52"/>
                      </a:endParaRPr>
                    </a:p>
                  </a:txBody>
                  <a:tcPr marL="22827" marR="22827" marT="228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b="1" i="0" u="none" strike="noStrike" dirty="0">
                          <a:solidFill>
                            <a:srgbClr val="4F4C47"/>
                          </a:solidFill>
                          <a:effectLst/>
                          <a:latin typeface="Stolzl Bold" panose="00000800000000000000" pitchFamily="50" charset="-52"/>
                        </a:rPr>
                        <a:t>Количество</a:t>
                      </a:r>
                    </a:p>
                  </a:txBody>
                  <a:tcPr marL="22827" marR="22827" marT="22827" marB="0" anchor="b"/>
                </a:tc>
                <a:extLst>
                  <a:ext uri="{0D108BD9-81ED-4DB2-BD59-A6C34878D82A}">
                    <a16:rowId xmlns="" xmlns:a16="http://schemas.microsoft.com/office/drawing/2014/main" val="4086636020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rgbClr val="4F4C47"/>
                          </a:solidFill>
                          <a:effectLst/>
                          <a:latin typeface="Stolzl" panose="00000500000000000000" pitchFamily="50" charset="-52"/>
                        </a:rPr>
                        <a:t>Одиноких</a:t>
                      </a:r>
                      <a:endParaRPr lang="ru-RU" sz="2000" b="0" i="0" u="none" strike="noStrike" dirty="0">
                        <a:solidFill>
                          <a:srgbClr val="4F4C47"/>
                        </a:solidFill>
                        <a:effectLst/>
                        <a:latin typeface="Stolzl" panose="00000500000000000000" pitchFamily="50" charset="-52"/>
                      </a:endParaRPr>
                    </a:p>
                  </a:txBody>
                  <a:tcPr marL="22827" marR="22827" marT="228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>
                          <a:solidFill>
                            <a:srgbClr val="4F4C47"/>
                          </a:solidFill>
                          <a:effectLst/>
                          <a:latin typeface="Stolzl Bold" panose="00000800000000000000" pitchFamily="50" charset="-52"/>
                        </a:rPr>
                        <a:t>24887</a:t>
                      </a:r>
                      <a:endParaRPr lang="ru-RU" sz="2800" b="0" i="0" u="none" strike="noStrike" dirty="0">
                        <a:solidFill>
                          <a:srgbClr val="4F4C47"/>
                        </a:solidFill>
                        <a:effectLst/>
                        <a:latin typeface="Stolzl Bold" panose="00000800000000000000" pitchFamily="50" charset="-52"/>
                      </a:endParaRPr>
                    </a:p>
                  </a:txBody>
                  <a:tcPr marL="22827" marR="22827" marT="22827" marB="0" anchor="b"/>
                </a:tc>
                <a:extLst>
                  <a:ext uri="{0D108BD9-81ED-4DB2-BD59-A6C34878D82A}">
                    <a16:rowId xmlns="" xmlns:a16="http://schemas.microsoft.com/office/drawing/2014/main" val="1848987808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err="1">
                          <a:solidFill>
                            <a:srgbClr val="4F4C47"/>
                          </a:solidFill>
                          <a:effectLst/>
                          <a:latin typeface="Stolzl" panose="00000500000000000000" pitchFamily="50" charset="-52"/>
                        </a:rPr>
                        <a:t>Одинокопроживающих</a:t>
                      </a:r>
                      <a:r>
                        <a:rPr lang="ru-RU" sz="2000" u="none" strike="noStrike" dirty="0">
                          <a:solidFill>
                            <a:srgbClr val="4F4C47"/>
                          </a:solidFill>
                          <a:effectLst/>
                          <a:latin typeface="Stolzl" panose="00000500000000000000" pitchFamily="50" charset="-52"/>
                        </a:rPr>
                        <a:t> (есть родственники в Москве)</a:t>
                      </a:r>
                      <a:endParaRPr lang="ru-RU" sz="2000" b="0" i="0" u="none" strike="noStrike" dirty="0">
                        <a:solidFill>
                          <a:srgbClr val="4F4C47"/>
                        </a:solidFill>
                        <a:effectLst/>
                        <a:latin typeface="Stolzl" panose="00000500000000000000" pitchFamily="50" charset="-52"/>
                      </a:endParaRPr>
                    </a:p>
                  </a:txBody>
                  <a:tcPr marL="22827" marR="22827" marT="228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>
                          <a:solidFill>
                            <a:srgbClr val="4F4C47"/>
                          </a:solidFill>
                          <a:effectLst/>
                          <a:latin typeface="Stolzl Bold" panose="00000800000000000000" pitchFamily="50" charset="-52"/>
                        </a:rPr>
                        <a:t>27243</a:t>
                      </a:r>
                      <a:endParaRPr lang="ru-RU" sz="2800" b="0" i="0" u="none" strike="noStrike" dirty="0">
                        <a:solidFill>
                          <a:srgbClr val="4F4C47"/>
                        </a:solidFill>
                        <a:effectLst/>
                        <a:latin typeface="Stolzl Bold" panose="00000800000000000000" pitchFamily="50" charset="-52"/>
                      </a:endParaRPr>
                    </a:p>
                  </a:txBody>
                  <a:tcPr marL="22827" marR="22827" marT="22827" marB="0" anchor="b"/>
                </a:tc>
                <a:extLst>
                  <a:ext uri="{0D108BD9-81ED-4DB2-BD59-A6C34878D82A}">
                    <a16:rowId xmlns="" xmlns:a16="http://schemas.microsoft.com/office/drawing/2014/main" val="1901659534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err="1">
                          <a:solidFill>
                            <a:srgbClr val="4F4C47"/>
                          </a:solidFill>
                          <a:effectLst/>
                          <a:latin typeface="Stolzl" panose="00000500000000000000" pitchFamily="50" charset="-52"/>
                        </a:rPr>
                        <a:t>Одинокопроживающих</a:t>
                      </a:r>
                      <a:r>
                        <a:rPr lang="ru-RU" sz="2000" u="none" strike="noStrike" dirty="0">
                          <a:solidFill>
                            <a:srgbClr val="4F4C47"/>
                          </a:solidFill>
                          <a:effectLst/>
                          <a:latin typeface="Stolzl" panose="00000500000000000000" pitchFamily="50" charset="-52"/>
                        </a:rPr>
                        <a:t> (нет родственников в Москве)</a:t>
                      </a:r>
                      <a:endParaRPr lang="ru-RU" sz="2000" b="0" i="0" u="none" strike="noStrike" dirty="0">
                        <a:solidFill>
                          <a:srgbClr val="4F4C47"/>
                        </a:solidFill>
                        <a:effectLst/>
                        <a:latin typeface="Stolzl" panose="00000500000000000000" pitchFamily="50" charset="-52"/>
                      </a:endParaRPr>
                    </a:p>
                  </a:txBody>
                  <a:tcPr marL="22827" marR="22827" marT="228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>
                          <a:solidFill>
                            <a:srgbClr val="4F4C47"/>
                          </a:solidFill>
                          <a:effectLst/>
                          <a:latin typeface="Stolzl Bold" panose="00000800000000000000" pitchFamily="50" charset="-52"/>
                        </a:rPr>
                        <a:t>13427</a:t>
                      </a:r>
                      <a:endParaRPr lang="ru-RU" sz="2800" b="0" i="0" u="none" strike="noStrike" dirty="0">
                        <a:solidFill>
                          <a:srgbClr val="4F4C47"/>
                        </a:solidFill>
                        <a:effectLst/>
                        <a:latin typeface="Stolzl Bold" panose="00000800000000000000" pitchFamily="50" charset="-52"/>
                      </a:endParaRPr>
                    </a:p>
                  </a:txBody>
                  <a:tcPr marL="22827" marR="22827" marT="22827" marB="0" anchor="b"/>
                </a:tc>
                <a:extLst>
                  <a:ext uri="{0D108BD9-81ED-4DB2-BD59-A6C34878D82A}">
                    <a16:rowId xmlns="" xmlns:a16="http://schemas.microsoft.com/office/drawing/2014/main" val="2853505247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rgbClr val="4F4C47"/>
                          </a:solidFill>
                          <a:effectLst/>
                          <a:latin typeface="Stolzl" panose="00000500000000000000" pitchFamily="50" charset="-52"/>
                        </a:rPr>
                        <a:t>Проживающих в семье</a:t>
                      </a:r>
                      <a:endParaRPr lang="ru-RU" sz="2000" b="0" i="0" u="none" strike="noStrike" dirty="0">
                        <a:solidFill>
                          <a:srgbClr val="4F4C47"/>
                        </a:solidFill>
                        <a:effectLst/>
                        <a:latin typeface="Stolzl" panose="00000500000000000000" pitchFamily="50" charset="-52"/>
                      </a:endParaRPr>
                    </a:p>
                  </a:txBody>
                  <a:tcPr marL="22827" marR="22827" marT="228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>
                          <a:solidFill>
                            <a:srgbClr val="4F4C47"/>
                          </a:solidFill>
                          <a:effectLst/>
                          <a:latin typeface="Stolzl Bold" panose="00000800000000000000" pitchFamily="50" charset="-52"/>
                        </a:rPr>
                        <a:t>5892</a:t>
                      </a:r>
                      <a:endParaRPr lang="ru-RU" sz="2800" b="0" i="0" u="none" strike="noStrike" dirty="0">
                        <a:solidFill>
                          <a:srgbClr val="4F4C47"/>
                        </a:solidFill>
                        <a:effectLst/>
                        <a:latin typeface="Stolzl Bold" panose="00000800000000000000" pitchFamily="50" charset="-52"/>
                      </a:endParaRPr>
                    </a:p>
                  </a:txBody>
                  <a:tcPr marL="22827" marR="22827" marT="22827" marB="0" anchor="b"/>
                </a:tc>
                <a:extLst>
                  <a:ext uri="{0D108BD9-81ED-4DB2-BD59-A6C34878D82A}">
                    <a16:rowId xmlns="" xmlns:a16="http://schemas.microsoft.com/office/drawing/2014/main" val="1057965284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rgbClr val="4F4C47"/>
                          </a:solidFill>
                          <a:effectLst/>
                          <a:latin typeface="Stolzl" panose="00000500000000000000" pitchFamily="50" charset="-52"/>
                        </a:rPr>
                        <a:t>Проживающих в семье с ухаживающим лицом 60+</a:t>
                      </a:r>
                      <a:endParaRPr lang="ru-RU" sz="2000" b="0" i="0" u="none" strike="noStrike" dirty="0">
                        <a:solidFill>
                          <a:srgbClr val="4F4C47"/>
                        </a:solidFill>
                        <a:effectLst/>
                        <a:latin typeface="Stolzl" panose="00000500000000000000" pitchFamily="50" charset="-52"/>
                      </a:endParaRPr>
                    </a:p>
                  </a:txBody>
                  <a:tcPr marL="22827" marR="22827" marT="228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>
                          <a:solidFill>
                            <a:srgbClr val="4F4C47"/>
                          </a:solidFill>
                          <a:effectLst/>
                          <a:latin typeface="Stolzl Bold" panose="00000800000000000000" pitchFamily="50" charset="-52"/>
                        </a:rPr>
                        <a:t>16752</a:t>
                      </a:r>
                      <a:endParaRPr lang="ru-RU" sz="2800" b="0" i="0" u="none" strike="noStrike" dirty="0">
                        <a:solidFill>
                          <a:srgbClr val="4F4C47"/>
                        </a:solidFill>
                        <a:effectLst/>
                        <a:latin typeface="Stolzl Bold" panose="00000800000000000000" pitchFamily="50" charset="-52"/>
                      </a:endParaRPr>
                    </a:p>
                  </a:txBody>
                  <a:tcPr marL="22827" marR="22827" marT="22827" marB="0" anchor="b"/>
                </a:tc>
                <a:extLst>
                  <a:ext uri="{0D108BD9-81ED-4DB2-BD59-A6C34878D82A}">
                    <a16:rowId xmlns="" xmlns:a16="http://schemas.microsoft.com/office/drawing/2014/main" val="1926907876"/>
                  </a:ext>
                </a:extLst>
              </a:tr>
            </a:tbl>
          </a:graphicData>
        </a:graphic>
      </p:graphicFrame>
      <p:sp>
        <p:nvSpPr>
          <p:cNvPr id="46" name="Скругленный прямоугольник 45"/>
          <p:cNvSpPr/>
          <p:nvPr/>
        </p:nvSpPr>
        <p:spPr>
          <a:xfrm>
            <a:off x="19624401" y="6780556"/>
            <a:ext cx="3579790" cy="1922546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19633725" y="11762975"/>
            <a:ext cx="3573926" cy="1073775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19633725" y="9345290"/>
            <a:ext cx="3577386" cy="1780391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9626805" y="7010970"/>
            <a:ext cx="35739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Stolzl" panose="00000500000000000000" pitchFamily="50" charset="-52"/>
              </a:rPr>
              <a:t>Пересаживание (</a:t>
            </a:r>
            <a:r>
              <a:rPr lang="ru-RU" dirty="0" err="1">
                <a:latin typeface="Stolzl" panose="00000500000000000000" pitchFamily="50" charset="-52"/>
              </a:rPr>
              <a:t>вертикализация</a:t>
            </a:r>
            <a:r>
              <a:rPr lang="ru-RU" dirty="0">
                <a:latin typeface="Stolzl" panose="00000500000000000000" pitchFamily="50" charset="-52"/>
              </a:rPr>
              <a:t>, усаживание на край кровати); изменение положения тела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9633725" y="9642534"/>
            <a:ext cx="35832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Stolzl" panose="00000500000000000000" pitchFamily="50" charset="-52"/>
              </a:rPr>
              <a:t>Помощь при использовании средств личной гигиены / помощь в пользовании туалетом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4063820" y="10057926"/>
            <a:ext cx="4638968" cy="1073775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8579293" y="10057926"/>
            <a:ext cx="4638968" cy="1073775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14063820" y="11754218"/>
            <a:ext cx="4638968" cy="1073775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8579293" y="11754218"/>
            <a:ext cx="4638968" cy="1073775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9633725" y="12115196"/>
            <a:ext cx="3583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Stolzl" panose="00000500000000000000" pitchFamily="50" charset="-52"/>
              </a:rPr>
              <a:t>Полное купание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8893777" y="10274005"/>
            <a:ext cx="3995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Stolzl" panose="00000500000000000000" pitchFamily="50" charset="-52"/>
              </a:rPr>
              <a:t>Проведение гигиенических процедур нижней части тела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4441633" y="10415833"/>
            <a:ext cx="3883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Stolzl" panose="00000500000000000000" pitchFamily="50" charset="-52"/>
              </a:rPr>
              <a:t>Подача пищи и кормление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096840" y="12115196"/>
            <a:ext cx="3603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Stolzl" panose="00000500000000000000" pitchFamily="50" charset="-52"/>
              </a:rPr>
              <a:t>Подача пищи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4063820" y="12115196"/>
            <a:ext cx="4638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Stolzl" panose="00000500000000000000" pitchFamily="50" charset="-52"/>
              </a:rPr>
              <a:t>Утренний\вечерний туалет 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19620941" y="4378769"/>
            <a:ext cx="3579790" cy="1922546"/>
          </a:xfrm>
          <a:prstGeom prst="roundRect">
            <a:avLst/>
          </a:prstGeom>
          <a:solidFill>
            <a:srgbClr val="FED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 8">
            <a:extLst>
              <a:ext uri="{FF2B5EF4-FFF2-40B4-BE49-F238E27FC236}">
                <a16:creationId xmlns="" xmlns:a16="http://schemas.microsoft.com/office/drawing/2014/main" id="{ABE7EC55-EB79-120E-B864-E76844C8E663}"/>
              </a:ext>
            </a:extLst>
          </p:cNvPr>
          <p:cNvSpPr/>
          <p:nvPr/>
        </p:nvSpPr>
        <p:spPr>
          <a:xfrm>
            <a:off x="19633725" y="4401056"/>
            <a:ext cx="3567006" cy="1877971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ru-RU" sz="2800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rPr>
              <a:t>ПЕРЕЧЕНЬ ОКАЗЫВАЕМЫХ УХОДОВЫХ УСЛУГ</a:t>
            </a: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8005313" y="2677904"/>
            <a:ext cx="34505" cy="10158846"/>
          </a:xfrm>
          <a:prstGeom prst="line">
            <a:avLst/>
          </a:prstGeom>
          <a:ln w="38100">
            <a:solidFill>
              <a:srgbClr val="FED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99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2"/>
          <p:cNvSpPr/>
          <p:nvPr/>
        </p:nvSpPr>
        <p:spPr>
          <a:xfrm>
            <a:off x="5339279" y="999346"/>
            <a:ext cx="13794110" cy="14521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5000" b="1" dirty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1.3 ОБСЛУЖИВАНИЕ ПОСТОЯННОЕ ПО ДОГОВОРУ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E321569-4FB2-D4C8-17DC-80B0EB10E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8638" y="1025525"/>
            <a:ext cx="3276600" cy="1104900"/>
          </a:xfrm>
          <a:prstGeom prst="rect">
            <a:avLst/>
          </a:prstGeom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995615559"/>
              </p:ext>
            </p:extLst>
          </p:nvPr>
        </p:nvGraphicFramePr>
        <p:xfrm>
          <a:off x="928688" y="2938546"/>
          <a:ext cx="8390217" cy="5881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3" name="Диаграмма 32"/>
          <p:cNvGraphicFramePr/>
          <p:nvPr>
            <p:extLst>
              <p:ext uri="{D42A27DB-BD31-4B8C-83A1-F6EECF244321}">
                <p14:modId xmlns:p14="http://schemas.microsoft.com/office/powerpoint/2010/main" val="3757872239"/>
              </p:ext>
            </p:extLst>
          </p:nvPr>
        </p:nvGraphicFramePr>
        <p:xfrm>
          <a:off x="10553700" y="2451457"/>
          <a:ext cx="11902546" cy="5256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91658329"/>
              </p:ext>
            </p:extLst>
          </p:nvPr>
        </p:nvGraphicFramePr>
        <p:xfrm>
          <a:off x="10553700" y="7649320"/>
          <a:ext cx="11902546" cy="5199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5" name="Скругленный прямоугольник 34"/>
          <p:cNvSpPr/>
          <p:nvPr/>
        </p:nvSpPr>
        <p:spPr>
          <a:xfrm>
            <a:off x="1299169" y="9405455"/>
            <a:ext cx="7833151" cy="1073775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669649" y="9619176"/>
            <a:ext cx="7092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Stolzl" panose="00000500000000000000" pitchFamily="50" charset="-52"/>
              </a:rPr>
              <a:t>Общее количество граждан на ежедневном обслуживании: 498 человек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299168" y="10940007"/>
            <a:ext cx="7833151" cy="1073775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175633" y="11153728"/>
            <a:ext cx="7833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Stolzl" panose="00000500000000000000" pitchFamily="50" charset="-52"/>
              </a:rPr>
              <a:t>Общее количество граждан на периодическом обслуживании: 87703 человек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1534163" y="6223625"/>
            <a:ext cx="614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Stolzl Bold" panose="00000800000000000000" pitchFamily="50" charset="-52"/>
              </a:rPr>
              <a:t>12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3152505" y="5622112"/>
            <a:ext cx="614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Stolzl Bold" panose="00000800000000000000" pitchFamily="50" charset="-52"/>
              </a:rPr>
              <a:t>33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4767016" y="5752738"/>
            <a:ext cx="614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Stolzl Bold" panose="00000800000000000000" pitchFamily="50" charset="-52"/>
              </a:rPr>
              <a:t>28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6370844" y="4109333"/>
            <a:ext cx="614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Stolzl Bold" panose="00000800000000000000" pitchFamily="50" charset="-52"/>
              </a:rPr>
              <a:t>87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8003700" y="3110243"/>
            <a:ext cx="614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Stolzl Bold" panose="00000800000000000000" pitchFamily="50" charset="-52"/>
              </a:rPr>
              <a:t>122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9593013" y="3599091"/>
            <a:ext cx="614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Stolzl Bold" panose="00000800000000000000" pitchFamily="50" charset="-52"/>
              </a:rPr>
              <a:t>105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21207524" y="3430730"/>
            <a:ext cx="614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Stolzl Bold" panose="00000800000000000000" pitchFamily="50" charset="-52"/>
              </a:rPr>
              <a:t>111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1309558" y="11615393"/>
            <a:ext cx="1063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Stolzl Bold" panose="00000800000000000000" pitchFamily="50" charset="-52"/>
              </a:rPr>
              <a:t>519/59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2731262" y="11459699"/>
            <a:ext cx="14637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Stolzl Bold" panose="00000800000000000000" pitchFamily="50" charset="-52"/>
              </a:rPr>
              <a:t>1998/205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4194971" y="11153727"/>
            <a:ext cx="15633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Stolzl Bold" panose="00000800000000000000" pitchFamily="50" charset="-52"/>
              </a:rPr>
              <a:t>4916/469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15758314" y="9908427"/>
            <a:ext cx="15893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Stolzl Bold" panose="00000800000000000000" pitchFamily="50" charset="-52"/>
              </a:rPr>
              <a:t>16891/1828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6985137" y="8562914"/>
            <a:ext cx="19302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Stolzl Bold" panose="00000800000000000000" pitchFamily="50" charset="-52"/>
              </a:rPr>
              <a:t>30146/2922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8888099" y="9720774"/>
            <a:ext cx="15893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Stolzl Bold" panose="00000800000000000000" pitchFamily="50" charset="-52"/>
              </a:rPr>
              <a:t>18850/1828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20477413" y="10090106"/>
            <a:ext cx="1588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Stolzl Bold" panose="00000800000000000000" pitchFamily="50" charset="-52"/>
              </a:rPr>
              <a:t>143831268</a:t>
            </a:r>
          </a:p>
        </p:txBody>
      </p:sp>
    </p:spTree>
    <p:extLst>
      <p:ext uri="{BB962C8B-B14F-4D97-AF65-F5344CB8AC3E}">
        <p14:creationId xmlns:p14="http://schemas.microsoft.com/office/powerpoint/2010/main" val="146922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2"/>
          <p:cNvSpPr/>
          <p:nvPr/>
        </p:nvSpPr>
        <p:spPr>
          <a:xfrm>
            <a:off x="9229279" y="2951197"/>
            <a:ext cx="12309929" cy="29042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endParaRPr lang="en-US" sz="4816" dirty="0"/>
          </a:p>
        </p:txBody>
      </p:sp>
      <p:sp>
        <p:nvSpPr>
          <p:cNvPr id="3" name="Text 2">
            <a:extLst>
              <a:ext uri="{FF2B5EF4-FFF2-40B4-BE49-F238E27FC236}">
                <a16:creationId xmlns="" xmlns:a16="http://schemas.microsoft.com/office/drawing/2014/main" id="{816F175E-2DDF-B05E-6B02-F5426E7624A6}"/>
              </a:ext>
            </a:extLst>
          </p:cNvPr>
          <p:cNvSpPr/>
          <p:nvPr/>
        </p:nvSpPr>
        <p:spPr>
          <a:xfrm>
            <a:off x="1957927" y="133741"/>
            <a:ext cx="20471320" cy="29042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5000" b="1" dirty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УЧАСТИЕ В ГОРОДСКИХ ПРОЕКТАХ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8D3C3A6-91C7-78D8-E2AD-F8FE13E920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8638" y="1025525"/>
            <a:ext cx="3276600" cy="1104900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="" xmlns:a16="http://schemas.microsoft.com/office/drawing/2014/main" id="{B1B344E3-17EF-AD6D-AAA0-4B137B4777A3}"/>
              </a:ext>
            </a:extLst>
          </p:cNvPr>
          <p:cNvGrpSpPr/>
          <p:nvPr/>
        </p:nvGrpSpPr>
        <p:grpSpPr>
          <a:xfrm>
            <a:off x="1460789" y="2738563"/>
            <a:ext cx="13219420" cy="6133156"/>
            <a:chOff x="4202986" y="3005263"/>
            <a:chExt cx="13219420" cy="6133156"/>
          </a:xfrm>
        </p:grpSpPr>
        <p:sp>
          <p:nvSpPr>
            <p:cNvPr id="4" name="Text 8">
              <a:extLst>
                <a:ext uri="{FF2B5EF4-FFF2-40B4-BE49-F238E27FC236}">
                  <a16:creationId xmlns="" xmlns:a16="http://schemas.microsoft.com/office/drawing/2014/main" id="{C2670D8F-BF24-7902-785C-1955ACC9555C}"/>
                </a:ext>
              </a:extLst>
            </p:cNvPr>
            <p:cNvSpPr/>
            <p:nvPr/>
          </p:nvSpPr>
          <p:spPr>
            <a:xfrm>
              <a:off x="12555552" y="3005263"/>
              <a:ext cx="4866854" cy="3410332"/>
            </a:xfrm>
            <a:prstGeom prst="rect">
              <a:avLst/>
            </a:prstGeom>
            <a:noFill/>
            <a:ln w="38100">
              <a:solidFill>
                <a:srgbClr val="4F4C47"/>
              </a:solidFill>
            </a:ln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ru-RU" sz="2000" b="1" dirty="0">
                  <a:solidFill>
                    <a:schemeClr val="bg1">
                      <a:lumMod val="85000"/>
                    </a:schemeClr>
                  </a:solidFill>
                  <a:latin typeface="ALS Sector Bold" panose="02000000000000000000" pitchFamily="2" charset="0"/>
                  <a:ea typeface="ALS Sector Bold" pitchFamily="34" charset="-122"/>
                  <a:cs typeface="ALS Sector Bold" panose="02000000000000000000" pitchFamily="2" charset="0"/>
                </a:rPr>
                <a:t>Август – сентябрь</a:t>
              </a:r>
              <a:endParaRPr lang="en-US" sz="2000" b="1" dirty="0">
                <a:solidFill>
                  <a:schemeClr val="bg1">
                    <a:lumMod val="85000"/>
                  </a:schemeClr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endParaRPr>
            </a:p>
            <a:p>
              <a:pPr marL="0" indent="0" algn="ctr">
                <a:buNone/>
              </a:pPr>
              <a:r>
                <a:rPr lang="ru-RU" sz="3500" b="1" dirty="0">
                  <a:solidFill>
                    <a:srgbClr val="4F4C47"/>
                  </a:solidFill>
                  <a:latin typeface="ALS Sector Bold" panose="02000000000000000000" pitchFamily="2" charset="0"/>
                  <a:ea typeface="ALS Sector Bold" pitchFamily="34" charset="-122"/>
                  <a:cs typeface="ALS Sector Bold" panose="02000000000000000000" pitchFamily="2" charset="0"/>
                </a:rPr>
                <a:t>ТЕРРИТОРИЯ </a:t>
              </a:r>
              <a:r>
                <a:rPr lang="ru-RU" sz="3500" b="1" i="1" dirty="0">
                  <a:solidFill>
                    <a:srgbClr val="4F4C47"/>
                  </a:solidFill>
                  <a:latin typeface="ALS Sector Bold" panose="02000000000000000000" pitchFamily="2" charset="0"/>
                  <a:ea typeface="ALS Sector Bold" pitchFamily="34" charset="-122"/>
                  <a:cs typeface="ALS Sector Bold" panose="02000000000000000000" pitchFamily="2" charset="0"/>
                </a:rPr>
                <a:t>БУДУЩЕГО</a:t>
              </a:r>
              <a:r>
                <a:rPr lang="ru-RU" sz="3500" b="1" dirty="0">
                  <a:solidFill>
                    <a:srgbClr val="4F4C47"/>
                  </a:solidFill>
                  <a:latin typeface="ALS Sector Bold" panose="02000000000000000000" pitchFamily="2" charset="0"/>
                  <a:ea typeface="ALS Sector Bold" pitchFamily="34" charset="-122"/>
                  <a:cs typeface="ALS Sector Bold" panose="02000000000000000000" pitchFamily="2" charset="0"/>
                </a:rPr>
                <a:t>. </a:t>
              </a:r>
              <a:r>
                <a:rPr lang="ru-RU" sz="3500" b="1" i="1" dirty="0">
                  <a:solidFill>
                    <a:srgbClr val="4F4C47"/>
                  </a:solidFill>
                  <a:latin typeface="ALS Sector Bold" panose="02000000000000000000" pitchFamily="2" charset="0"/>
                  <a:ea typeface="ALS Sector Bold" pitchFamily="34" charset="-122"/>
                  <a:cs typeface="ALS Sector Bold" panose="02000000000000000000" pitchFamily="2" charset="0"/>
                </a:rPr>
                <a:t>2030</a:t>
              </a:r>
            </a:p>
            <a:p>
              <a:pPr marL="0" indent="0" algn="ctr">
                <a:buNone/>
              </a:pPr>
              <a:endParaRPr lang="ru-RU" sz="2500" dirty="0">
                <a:solidFill>
                  <a:srgbClr val="4F4C47"/>
                </a:solidFill>
                <a:latin typeface="Stolzl" pitchFamily="2" charset="0"/>
                <a:ea typeface="ALS Sector Bold" pitchFamily="34" charset="-122"/>
                <a:cs typeface="ALS Sector Regular" panose="02000000000000000000" pitchFamily="2" charset="0"/>
              </a:endParaRPr>
            </a:p>
            <a:p>
              <a:pPr algn="ctr"/>
              <a:r>
                <a:rPr lang="ru-RU" sz="1600" dirty="0">
                  <a:solidFill>
                    <a:srgbClr val="4F4C47"/>
                  </a:solidFill>
                  <a:latin typeface="Stolzl" pitchFamily="2" charset="0"/>
                  <a:cs typeface="ALS Sector Regular" panose="02000000000000000000" pitchFamily="2" charset="0"/>
                </a:rPr>
                <a:t>участие в форуме </a:t>
              </a:r>
              <a:endParaRPr lang="en-US" sz="1600" dirty="0">
                <a:solidFill>
                  <a:srgbClr val="4F4C47"/>
                </a:solidFill>
                <a:latin typeface="Stolzl" pitchFamily="2" charset="0"/>
                <a:cs typeface="ALS Sector Regular" panose="02000000000000000000" pitchFamily="2" charset="0"/>
              </a:endParaRPr>
            </a:p>
            <a:p>
              <a:pPr algn="ctr"/>
              <a:r>
                <a:rPr lang="ru-RU" sz="1600" dirty="0">
                  <a:solidFill>
                    <a:srgbClr val="4F4C47"/>
                  </a:solidFill>
                  <a:latin typeface="Stolzl" pitchFamily="2" charset="0"/>
                  <a:cs typeface="ALS Sector Regular" panose="02000000000000000000" pitchFamily="2" charset="0"/>
                </a:rPr>
                <a:t>в Гостином дворе </a:t>
              </a:r>
              <a:endParaRPr lang="en-US" sz="1600" dirty="0">
                <a:solidFill>
                  <a:srgbClr val="4F4C47"/>
                </a:solidFill>
                <a:latin typeface="Stolzl" pitchFamily="2" charset="0"/>
                <a:cs typeface="ALS Sector Regular" panose="02000000000000000000" pitchFamily="2" charset="0"/>
              </a:endParaRPr>
            </a:p>
            <a:p>
              <a:pPr algn="ctr"/>
              <a:r>
                <a:rPr lang="ru-RU" sz="1600" dirty="0">
                  <a:solidFill>
                    <a:srgbClr val="4F4C47"/>
                  </a:solidFill>
                  <a:latin typeface="Stolzl" pitchFamily="2" charset="0"/>
                  <a:cs typeface="ALS Sector Regular" panose="02000000000000000000" pitchFamily="2" charset="0"/>
                </a:rPr>
                <a:t>в качестве волонтеров</a:t>
              </a:r>
            </a:p>
          </p:txBody>
        </p:sp>
        <p:sp>
          <p:nvSpPr>
            <p:cNvPr id="2" name="Text 8">
              <a:extLst>
                <a:ext uri="{FF2B5EF4-FFF2-40B4-BE49-F238E27FC236}">
                  <a16:creationId xmlns="" xmlns:a16="http://schemas.microsoft.com/office/drawing/2014/main" id="{E6A335F6-711D-8E1B-1D52-75AABC742146}"/>
                </a:ext>
              </a:extLst>
            </p:cNvPr>
            <p:cNvSpPr/>
            <p:nvPr/>
          </p:nvSpPr>
          <p:spPr>
            <a:xfrm>
              <a:off x="4202986" y="3006847"/>
              <a:ext cx="3769136" cy="3407164"/>
            </a:xfrm>
            <a:prstGeom prst="rect">
              <a:avLst/>
            </a:prstGeom>
            <a:noFill/>
            <a:ln w="38100">
              <a:solidFill>
                <a:srgbClr val="4F4C47"/>
              </a:solidFill>
            </a:ln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ru-RU" sz="2000" b="1" dirty="0">
                  <a:solidFill>
                    <a:schemeClr val="bg1">
                      <a:lumMod val="85000"/>
                    </a:schemeClr>
                  </a:solidFill>
                  <a:latin typeface="ALS Sector Bold" panose="02000000000000000000" pitchFamily="2" charset="0"/>
                  <a:ea typeface="ALS Sector Bold" pitchFamily="34" charset="-122"/>
                  <a:cs typeface="ALS Sector Bold" panose="02000000000000000000" pitchFamily="2" charset="0"/>
                </a:rPr>
                <a:t>МАЙ</a:t>
              </a:r>
              <a:endParaRPr lang="en-US" sz="2000" b="1" dirty="0">
                <a:solidFill>
                  <a:schemeClr val="bg1">
                    <a:lumMod val="85000"/>
                  </a:schemeClr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endParaRPr>
            </a:p>
            <a:p>
              <a:pPr marL="0" indent="0" algn="ctr">
                <a:buNone/>
              </a:pPr>
              <a:r>
                <a:rPr lang="ru-RU" sz="3500" b="1" dirty="0">
                  <a:solidFill>
                    <a:srgbClr val="4F4C47"/>
                  </a:solidFill>
                  <a:latin typeface="ALS Sector Bold" panose="02000000000000000000" pitchFamily="2" charset="0"/>
                  <a:ea typeface="ALS Sector Bold" pitchFamily="34" charset="-122"/>
                  <a:cs typeface="ALS Sector Bold" panose="02000000000000000000" pitchFamily="2" charset="0"/>
                </a:rPr>
                <a:t>ДЕНЬ ПОБЕДЫ</a:t>
              </a:r>
            </a:p>
            <a:p>
              <a:pPr marL="0" indent="0" algn="ctr">
                <a:buNone/>
              </a:pPr>
              <a:endParaRPr lang="ru-RU" sz="25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endParaRPr>
            </a:p>
            <a:p>
              <a:pPr algn="ctr"/>
              <a:r>
                <a:rPr lang="ru-RU" sz="1600" dirty="0">
                  <a:solidFill>
                    <a:srgbClr val="4F4C47"/>
                  </a:solidFill>
                  <a:latin typeface="ALS Sector Regular" panose="02000000000000000000" pitchFamily="2" charset="0"/>
                  <a:cs typeface="ALS Sector Regular" panose="02000000000000000000" pitchFamily="2" charset="0"/>
                </a:rPr>
                <a:t>сопровождение ветеранов </a:t>
              </a:r>
            </a:p>
            <a:p>
              <a:pPr marL="0" indent="0" algn="ctr">
                <a:buNone/>
              </a:pPr>
              <a:r>
                <a:rPr lang="ru-RU" sz="1600" dirty="0">
                  <a:solidFill>
                    <a:srgbClr val="4F4C47"/>
                  </a:solidFill>
                  <a:latin typeface="ALS Sector Regular" panose="02000000000000000000" pitchFamily="2" charset="0"/>
                  <a:cs typeface="ALS Sector Regular" panose="02000000000000000000" pitchFamily="2" charset="0"/>
                </a:rPr>
                <a:t>на возложение цветов </a:t>
              </a:r>
            </a:p>
            <a:p>
              <a:pPr marL="0" indent="0" algn="ctr">
                <a:buNone/>
              </a:pPr>
              <a:r>
                <a:rPr lang="ru-RU" sz="1600" dirty="0">
                  <a:solidFill>
                    <a:srgbClr val="4F4C47"/>
                  </a:solidFill>
                  <a:latin typeface="ALS Sector Regular" panose="02000000000000000000" pitchFamily="2" charset="0"/>
                  <a:cs typeface="ALS Sector Regular" panose="02000000000000000000" pitchFamily="2" charset="0"/>
                </a:rPr>
                <a:t>и торжественные мероприятия</a:t>
              </a:r>
            </a:p>
            <a:p>
              <a:pPr algn="ctr">
                <a:spcBef>
                  <a:spcPts val="2000"/>
                </a:spcBef>
              </a:pPr>
              <a:r>
                <a:rPr lang="ru-RU" sz="1600" dirty="0">
                  <a:solidFill>
                    <a:srgbClr val="4F4C47"/>
                  </a:solidFill>
                  <a:latin typeface="ALS Sector Regular" panose="02000000000000000000" pitchFamily="2" charset="0"/>
                  <a:cs typeface="ALS Sector Regular" panose="02000000000000000000" pitchFamily="2" charset="0"/>
                </a:rPr>
                <a:t>организация встреч ветеранов </a:t>
              </a:r>
            </a:p>
            <a:p>
              <a:pPr marL="0" indent="0" algn="ctr">
                <a:buNone/>
              </a:pPr>
              <a:r>
                <a:rPr lang="ru-RU" sz="1600" dirty="0">
                  <a:solidFill>
                    <a:srgbClr val="4F4C47"/>
                  </a:solidFill>
                  <a:latin typeface="ALS Sector Regular" panose="02000000000000000000" pitchFamily="2" charset="0"/>
                  <a:cs typeface="ALS Sector Regular" panose="02000000000000000000" pitchFamily="2" charset="0"/>
                </a:rPr>
                <a:t>с молодежью</a:t>
              </a:r>
              <a:endParaRPr lang="en-US" sz="1600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endParaRPr>
            </a:p>
          </p:txBody>
        </p:sp>
        <p:sp>
          <p:nvSpPr>
            <p:cNvPr id="5" name="Text 8">
              <a:extLst>
                <a:ext uri="{FF2B5EF4-FFF2-40B4-BE49-F238E27FC236}">
                  <a16:creationId xmlns="" xmlns:a16="http://schemas.microsoft.com/office/drawing/2014/main" id="{1528F6A4-F4B6-05F1-DD47-058EC19BA12E}"/>
                </a:ext>
              </a:extLst>
            </p:cNvPr>
            <p:cNvSpPr/>
            <p:nvPr/>
          </p:nvSpPr>
          <p:spPr>
            <a:xfrm>
              <a:off x="8438750" y="3005263"/>
              <a:ext cx="3650174" cy="3410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4F4C47"/>
              </a:solidFill>
            </a:ln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ru-RU" sz="2000" b="1" dirty="0">
                  <a:solidFill>
                    <a:schemeClr val="bg1">
                      <a:lumMod val="85000"/>
                    </a:schemeClr>
                  </a:solidFill>
                  <a:latin typeface="ALS Sector Bold" panose="02000000000000000000" pitchFamily="2" charset="0"/>
                  <a:ea typeface="ALS Sector Bold" pitchFamily="34" charset="-122"/>
                  <a:cs typeface="ALS Sector Bold" panose="02000000000000000000" pitchFamily="2" charset="0"/>
                </a:rPr>
                <a:t>Май</a:t>
              </a:r>
              <a:endParaRPr lang="en-US" sz="2000" b="1" dirty="0">
                <a:solidFill>
                  <a:schemeClr val="bg1">
                    <a:lumMod val="85000"/>
                  </a:schemeClr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endParaRPr>
            </a:p>
            <a:p>
              <a:pPr marL="0" indent="0" algn="ctr">
                <a:buNone/>
              </a:pPr>
              <a:r>
                <a:rPr lang="ru-RU" sz="3500" b="1" dirty="0">
                  <a:solidFill>
                    <a:srgbClr val="4F4C47"/>
                  </a:solidFill>
                  <a:latin typeface="ALS Sector Bold" panose="02000000000000000000" pitchFamily="2" charset="0"/>
                  <a:ea typeface="ALS Sector Bold" pitchFamily="34" charset="-122"/>
                  <a:cs typeface="ALS Sector Bold" panose="02000000000000000000" pitchFamily="2" charset="0"/>
                </a:rPr>
                <a:t>ПАСХА</a:t>
              </a:r>
              <a:endParaRPr lang="en-US" sz="3500" b="1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endParaRPr>
            </a:p>
            <a:p>
              <a:pPr marL="0" indent="0" algn="ctr">
                <a:buNone/>
              </a:pPr>
              <a:endParaRPr lang="ru-RU" sz="25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endParaRPr>
            </a:p>
            <a:p>
              <a:pPr algn="ctr"/>
              <a:r>
                <a:rPr lang="ru-RU" sz="1500" dirty="0">
                  <a:solidFill>
                    <a:srgbClr val="4F4C47"/>
                  </a:solidFill>
                  <a:latin typeface="Stolzl" pitchFamily="2" charset="0"/>
                  <a:cs typeface="ALS Sector Regular" panose="02000000000000000000" pitchFamily="2" charset="0"/>
                </a:rPr>
                <a:t>акция по подготовке </a:t>
              </a:r>
            </a:p>
            <a:p>
              <a:pPr marL="0" indent="0" algn="ctr">
                <a:buNone/>
              </a:pPr>
              <a:r>
                <a:rPr lang="ru-RU" sz="1500" dirty="0">
                  <a:solidFill>
                    <a:srgbClr val="4F4C47"/>
                  </a:solidFill>
                  <a:latin typeface="Stolzl" pitchFamily="2" charset="0"/>
                  <a:cs typeface="ALS Sector Regular" panose="02000000000000000000" pitchFamily="2" charset="0"/>
                </a:rPr>
                <a:t>к празднику</a:t>
              </a:r>
            </a:p>
            <a:p>
              <a:pPr algn="ctr">
                <a:spcBef>
                  <a:spcPts val="2000"/>
                </a:spcBef>
              </a:pPr>
              <a:r>
                <a:rPr lang="ru-RU" sz="1500" dirty="0">
                  <a:solidFill>
                    <a:srgbClr val="4F4C47"/>
                  </a:solidFill>
                  <a:latin typeface="Stolzl" pitchFamily="2" charset="0"/>
                  <a:cs typeface="ALS Sector Regular" panose="02000000000000000000" pitchFamily="2" charset="0"/>
                </a:rPr>
                <a:t>помощь сотрудников в покраске яиц, освящении куличей </a:t>
              </a:r>
            </a:p>
            <a:p>
              <a:pPr algn="ctr">
                <a:spcBef>
                  <a:spcPts val="2000"/>
                </a:spcBef>
              </a:pPr>
              <a:r>
                <a:rPr lang="ru-RU" sz="1500" dirty="0">
                  <a:solidFill>
                    <a:srgbClr val="4F4C47"/>
                  </a:solidFill>
                  <a:latin typeface="Stolzl" pitchFamily="2" charset="0"/>
                  <a:cs typeface="ALS Sector Regular" panose="02000000000000000000" pitchFamily="2" charset="0"/>
                </a:rPr>
                <a:t>сопровождение в храмы Москвы</a:t>
              </a:r>
              <a:endParaRPr lang="en-US" sz="1500" dirty="0">
                <a:solidFill>
                  <a:srgbClr val="4F4C47"/>
                </a:solidFill>
                <a:latin typeface="Stolzl" pitchFamily="2" charset="0"/>
                <a:cs typeface="ALS Sector Regular" panose="02000000000000000000" pitchFamily="2" charset="0"/>
              </a:endParaRPr>
            </a:p>
          </p:txBody>
        </p:sp>
        <p:sp>
          <p:nvSpPr>
            <p:cNvPr id="23" name="Text 8">
              <a:extLst>
                <a:ext uri="{FF2B5EF4-FFF2-40B4-BE49-F238E27FC236}">
                  <a16:creationId xmlns="" xmlns:a16="http://schemas.microsoft.com/office/drawing/2014/main" id="{8DC2E981-742B-94E1-269D-A915EEB0D0AE}"/>
                </a:ext>
              </a:extLst>
            </p:cNvPr>
            <p:cNvSpPr/>
            <p:nvPr/>
          </p:nvSpPr>
          <p:spPr>
            <a:xfrm>
              <a:off x="4202986" y="6803090"/>
              <a:ext cx="7885938" cy="23353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4F4C47"/>
              </a:solidFill>
            </a:ln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ru-RU" sz="4000" b="1" dirty="0">
                  <a:solidFill>
                    <a:srgbClr val="4F4C47"/>
                  </a:solidFill>
                  <a:latin typeface="ALS Sector Bold" panose="02000000000000000000" pitchFamily="2" charset="0"/>
                  <a:ea typeface="ALS Sector Bold" pitchFamily="34" charset="-122"/>
                  <a:cs typeface="ALS Sector Bold" panose="02000000000000000000" pitchFamily="2" charset="0"/>
                </a:rPr>
                <a:t>КОЛЛЕДЖ</a:t>
              </a:r>
              <a:r>
                <a:rPr lang="en-US" sz="4000" b="1" dirty="0">
                  <a:solidFill>
                    <a:srgbClr val="4F4C47"/>
                  </a:solidFill>
                  <a:latin typeface="ALS Sector Bold" panose="02000000000000000000" pitchFamily="2" charset="0"/>
                  <a:ea typeface="ALS Sector Bold" pitchFamily="34" charset="-122"/>
                  <a:cs typeface="ALS Sector Bold" panose="02000000000000000000" pitchFamily="2" charset="0"/>
                </a:rPr>
                <a:t> </a:t>
              </a:r>
              <a:r>
                <a:rPr lang="ru-RU" sz="4000" b="1" dirty="0">
                  <a:solidFill>
                    <a:srgbClr val="4F4C47"/>
                  </a:solidFill>
                  <a:latin typeface="ALS Sector Bold" panose="02000000000000000000" pitchFamily="2" charset="0"/>
                  <a:ea typeface="ALS Sector Bold" pitchFamily="34" charset="-122"/>
                  <a:cs typeface="ALS Sector Bold" panose="02000000000000000000" pitchFamily="2" charset="0"/>
                </a:rPr>
                <a:t>ДОБРЫХ ДЕЛ</a:t>
              </a:r>
            </a:p>
            <a:p>
              <a:pPr marL="0" indent="0" algn="ctr">
                <a:buNone/>
              </a:pPr>
              <a:endParaRPr lang="ru-RU" sz="25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endParaRPr>
            </a:p>
            <a:p>
              <a:pPr algn="ctr"/>
              <a:r>
                <a:rPr lang="ru-RU" dirty="0">
                  <a:solidFill>
                    <a:srgbClr val="4F4C47"/>
                  </a:solidFill>
                  <a:latin typeface="ALS Sector Regular" panose="02000000000000000000" pitchFamily="2" charset="0"/>
                  <a:cs typeface="ALS Sector Regular" panose="02000000000000000000" pitchFamily="2" charset="0"/>
                </a:rPr>
                <a:t>организация совместных событий и акций </a:t>
              </a:r>
            </a:p>
          </p:txBody>
        </p:sp>
        <p:sp>
          <p:nvSpPr>
            <p:cNvPr id="25" name="Text 8">
              <a:extLst>
                <a:ext uri="{FF2B5EF4-FFF2-40B4-BE49-F238E27FC236}">
                  <a16:creationId xmlns="" xmlns:a16="http://schemas.microsoft.com/office/drawing/2014/main" id="{E2CDEC6F-38CE-530F-2239-83E4C86F7B8C}"/>
                </a:ext>
              </a:extLst>
            </p:cNvPr>
            <p:cNvSpPr/>
            <p:nvPr/>
          </p:nvSpPr>
          <p:spPr>
            <a:xfrm>
              <a:off x="12552485" y="6803090"/>
              <a:ext cx="4866853" cy="2335329"/>
            </a:xfrm>
            <a:prstGeom prst="rect">
              <a:avLst/>
            </a:prstGeom>
            <a:noFill/>
            <a:ln w="38100">
              <a:solidFill>
                <a:srgbClr val="4F4C47"/>
              </a:solidFill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lang="ru-RU" sz="2000" b="1" dirty="0">
                  <a:solidFill>
                    <a:schemeClr val="bg1">
                      <a:lumMod val="85000"/>
                    </a:schemeClr>
                  </a:solidFill>
                  <a:latin typeface="ALS Sector Bold" panose="02000000000000000000" pitchFamily="2" charset="0"/>
                  <a:ea typeface="ALS Sector Bold" pitchFamily="34" charset="-122"/>
                  <a:cs typeface="ALS Sector Bold" panose="02000000000000000000" pitchFamily="2" charset="0"/>
                </a:rPr>
                <a:t>Декабрь</a:t>
              </a:r>
              <a:endParaRPr lang="ru-RU" sz="4000" b="1" dirty="0">
                <a:solidFill>
                  <a:srgbClr val="DE5F30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endParaRPr>
            </a:p>
            <a:p>
              <a:pPr marL="0" indent="0" algn="ctr">
                <a:buNone/>
              </a:pPr>
              <a:r>
                <a:rPr lang="ru-RU" sz="3500" b="1" dirty="0">
                  <a:solidFill>
                    <a:srgbClr val="4F4C47"/>
                  </a:solidFill>
                  <a:latin typeface="ALS Sector Bold" panose="02000000000000000000" pitchFamily="2" charset="0"/>
                  <a:ea typeface="ALS Sector Bold" pitchFamily="34" charset="-122"/>
                  <a:cs typeface="ALS Sector Bold" panose="02000000000000000000" pitchFamily="2" charset="0"/>
                </a:rPr>
                <a:t>НОВЫЙ ГОД</a:t>
              </a:r>
            </a:p>
            <a:p>
              <a:pPr marL="0" indent="0" algn="ctr">
                <a:buNone/>
              </a:pPr>
              <a:endParaRPr lang="ru-RU" sz="2000" dirty="0">
                <a:solidFill>
                  <a:srgbClr val="4F4C47"/>
                </a:solidFill>
                <a:latin typeface="Stolzl" pitchFamily="2" charset="0"/>
                <a:ea typeface="ALS Sector Bold" pitchFamily="34" charset="-122"/>
                <a:cs typeface="ALS Sector Regular" panose="02000000000000000000" pitchFamily="2" charset="0"/>
              </a:endParaRPr>
            </a:p>
            <a:p>
              <a:pPr marL="0" indent="0" algn="ctr">
                <a:buNone/>
              </a:pPr>
              <a:r>
                <a:rPr lang="ru-RU" sz="1500" dirty="0">
                  <a:solidFill>
                    <a:srgbClr val="4F4C47"/>
                  </a:solidFill>
                  <a:latin typeface="Stolzl" pitchFamily="2" charset="0"/>
                  <a:cs typeface="ALS Sector Regular" panose="02000000000000000000" pitchFamily="2" charset="0"/>
                </a:rPr>
                <a:t>проведение новогодней поздравительной акции с участием жителей Москвы</a:t>
              </a:r>
              <a:endParaRPr lang="en-US" sz="1500" dirty="0">
                <a:solidFill>
                  <a:srgbClr val="4F4C47"/>
                </a:solidFill>
                <a:latin typeface="Stolzl" pitchFamily="2" charset="0"/>
                <a:cs typeface="ALS Sector Regular" panose="02000000000000000000" pitchFamily="2" charset="0"/>
              </a:endParaRPr>
            </a:p>
          </p:txBody>
        </p:sp>
      </p:grpSp>
      <p:sp>
        <p:nvSpPr>
          <p:cNvPr id="68" name="Нашивка 67">
            <a:extLst>
              <a:ext uri="{FF2B5EF4-FFF2-40B4-BE49-F238E27FC236}">
                <a16:creationId xmlns="" xmlns:a16="http://schemas.microsoft.com/office/drawing/2014/main" id="{57459424-77F5-E7DA-7F10-E189FC5795E7}"/>
              </a:ext>
            </a:extLst>
          </p:cNvPr>
          <p:cNvSpPr/>
          <p:nvPr/>
        </p:nvSpPr>
        <p:spPr>
          <a:xfrm>
            <a:off x="11744429" y="10957334"/>
            <a:ext cx="383187" cy="838757"/>
          </a:xfrm>
          <a:prstGeom prst="chevron">
            <a:avLst>
              <a:gd name="adj" fmla="val 55485"/>
            </a:avLst>
          </a:prstGeom>
          <a:solidFill>
            <a:srgbClr val="FED6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F2EF5A81-F223-E3C0-9B85-A2905F0C4E88}"/>
              </a:ext>
            </a:extLst>
          </p:cNvPr>
          <p:cNvGrpSpPr/>
          <p:nvPr/>
        </p:nvGrpSpPr>
        <p:grpSpPr>
          <a:xfrm>
            <a:off x="1412203" y="9468763"/>
            <a:ext cx="9711982" cy="3275687"/>
            <a:chOff x="1433629" y="10272462"/>
            <a:chExt cx="9711982" cy="2583614"/>
          </a:xfrm>
        </p:grpSpPr>
        <p:sp>
          <p:nvSpPr>
            <p:cNvPr id="9" name="Скругленный прямоугольник 8">
              <a:extLst>
                <a:ext uri="{FF2B5EF4-FFF2-40B4-BE49-F238E27FC236}">
                  <a16:creationId xmlns="" xmlns:a16="http://schemas.microsoft.com/office/drawing/2014/main" id="{4F8146A0-DB8C-90F4-935E-F5B7A67C72A7}"/>
                </a:ext>
              </a:extLst>
            </p:cNvPr>
            <p:cNvSpPr/>
            <p:nvPr/>
          </p:nvSpPr>
          <p:spPr>
            <a:xfrm>
              <a:off x="1433629" y="10272462"/>
              <a:ext cx="9711982" cy="2583614"/>
            </a:xfrm>
            <a:prstGeom prst="roundRect">
              <a:avLst>
                <a:gd name="adj" fmla="val 4017"/>
              </a:avLst>
            </a:prstGeom>
            <a:solidFill>
              <a:srgbClr val="FED6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2" name="Text 8">
              <a:extLst>
                <a:ext uri="{FF2B5EF4-FFF2-40B4-BE49-F238E27FC236}">
                  <a16:creationId xmlns="" xmlns:a16="http://schemas.microsoft.com/office/drawing/2014/main" id="{36657B4D-1CDF-497D-E985-A61CC49F4C84}"/>
                </a:ext>
              </a:extLst>
            </p:cNvPr>
            <p:cNvSpPr/>
            <p:nvPr/>
          </p:nvSpPr>
          <p:spPr>
            <a:xfrm>
              <a:off x="3253339" y="10802246"/>
              <a:ext cx="7571658" cy="179504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just">
                <a:lnSpc>
                  <a:spcPts val="2675"/>
                </a:lnSpc>
                <a:buNone/>
              </a:pPr>
              <a:r>
                <a:rPr lang="ru-RU" sz="2000" dirty="0">
                  <a:solidFill>
                    <a:srgbClr val="3F3F3F">
                      <a:alpha val="100000"/>
                    </a:srgbClr>
                  </a:solidFill>
                  <a:latin typeface="Stolzl" pitchFamily="2" charset="0"/>
                  <a:cs typeface="ALS Sector Bold" pitchFamily="34" charset="-120"/>
                </a:rPr>
                <a:t>С подопечными в еженедельном формате проводятся беседы на темы безопасности, в том числе, от мошеннических действий. </a:t>
              </a:r>
            </a:p>
            <a:p>
              <a:pPr marL="0" indent="0" algn="just">
                <a:lnSpc>
                  <a:spcPts val="2675"/>
                </a:lnSpc>
                <a:spcBef>
                  <a:spcPts val="2000"/>
                </a:spcBef>
                <a:buNone/>
              </a:pPr>
              <a:r>
                <a:rPr lang="ru-RU" sz="2000" b="1" dirty="0">
                  <a:solidFill>
                    <a:srgbClr val="3F3F3F">
                      <a:alpha val="100000"/>
                    </a:srgbClr>
                  </a:solidFill>
                  <a:latin typeface="Stolzl Bold" pitchFamily="2" charset="0"/>
                  <a:cs typeface="ALS Sector Bold" pitchFamily="34" charset="-120"/>
                </a:rPr>
                <a:t>Проведен мониторинг квартир по чек-листу </a:t>
              </a:r>
            </a:p>
            <a:p>
              <a:pPr marL="0" indent="0" algn="just">
                <a:lnSpc>
                  <a:spcPts val="2675"/>
                </a:lnSpc>
                <a:buNone/>
              </a:pPr>
              <a:r>
                <a:rPr lang="ru-RU" sz="2000" b="1" dirty="0">
                  <a:solidFill>
                    <a:srgbClr val="3F3F3F">
                      <a:alpha val="100000"/>
                    </a:srgbClr>
                  </a:solidFill>
                  <a:latin typeface="Stolzl Bold" pitchFamily="2" charset="0"/>
                  <a:cs typeface="ALS Sector Bold" pitchFamily="34" charset="-120"/>
                </a:rPr>
                <a:t>на предмет пожарной безопасности.</a:t>
              </a:r>
            </a:p>
            <a:p>
              <a:pPr marL="0" indent="0" algn="just">
                <a:lnSpc>
                  <a:spcPts val="2675"/>
                </a:lnSpc>
                <a:buNone/>
              </a:pPr>
              <a:endParaRPr lang="ru-RU" sz="2000" dirty="0">
                <a:solidFill>
                  <a:srgbClr val="3F3F3F">
                    <a:alpha val="100000"/>
                  </a:srgbClr>
                </a:solidFill>
                <a:latin typeface="Stolzl" pitchFamily="2" charset="0"/>
                <a:cs typeface="ALS Sector Bold" pitchFamily="34" charset="-120"/>
              </a:endParaRPr>
            </a:p>
          </p:txBody>
        </p:sp>
        <p:pic>
          <p:nvPicPr>
            <p:cNvPr id="14" name="Рисунок 13" descr="Огонь">
              <a:extLst>
                <a:ext uri="{FF2B5EF4-FFF2-40B4-BE49-F238E27FC236}">
                  <a16:creationId xmlns="" xmlns:a16="http://schemas.microsoft.com/office/drawing/2014/main" id="{88ACC64C-C08C-FBBE-C445-64B44C10E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25000"/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482215" y="10809293"/>
              <a:ext cx="1722538" cy="1570001"/>
            </a:xfrm>
            <a:prstGeom prst="rect">
              <a:avLst/>
            </a:prstGeom>
          </p:spPr>
        </p:pic>
      </p:grp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A886569A-AE51-A350-5051-3CFFBC071FB2}"/>
              </a:ext>
            </a:extLst>
          </p:cNvPr>
          <p:cNvGrpSpPr/>
          <p:nvPr/>
        </p:nvGrpSpPr>
        <p:grpSpPr>
          <a:xfrm>
            <a:off x="12747859" y="9468764"/>
            <a:ext cx="10227111" cy="3275686"/>
            <a:chOff x="12772188" y="10272462"/>
            <a:chExt cx="10227111" cy="2583614"/>
          </a:xfrm>
        </p:grpSpPr>
        <p:sp>
          <p:nvSpPr>
            <p:cNvPr id="17" name="Скругленный прямоугольник 16">
              <a:extLst>
                <a:ext uri="{FF2B5EF4-FFF2-40B4-BE49-F238E27FC236}">
                  <a16:creationId xmlns="" xmlns:a16="http://schemas.microsoft.com/office/drawing/2014/main" id="{E19E2196-CF2A-547C-6277-8C601EB8EF0B}"/>
                </a:ext>
              </a:extLst>
            </p:cNvPr>
            <p:cNvSpPr/>
            <p:nvPr/>
          </p:nvSpPr>
          <p:spPr>
            <a:xfrm>
              <a:off x="12772188" y="10272462"/>
              <a:ext cx="10227111" cy="2583614"/>
            </a:xfrm>
            <a:prstGeom prst="roundRect">
              <a:avLst>
                <a:gd name="adj" fmla="val 401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8" name="Text 8">
              <a:extLst>
                <a:ext uri="{FF2B5EF4-FFF2-40B4-BE49-F238E27FC236}">
                  <a16:creationId xmlns="" xmlns:a16="http://schemas.microsoft.com/office/drawing/2014/main" id="{C999457A-4B22-56FE-9C8B-617FA85CDB03}"/>
                </a:ext>
              </a:extLst>
            </p:cNvPr>
            <p:cNvSpPr/>
            <p:nvPr/>
          </p:nvSpPr>
          <p:spPr>
            <a:xfrm>
              <a:off x="13466827" y="10272462"/>
              <a:ext cx="8807902" cy="258361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just">
                <a:lnSpc>
                  <a:spcPts val="2675"/>
                </a:lnSpc>
                <a:buNone/>
              </a:pPr>
              <a:r>
                <a:rPr lang="ru-RU" sz="2000" dirty="0">
                  <a:solidFill>
                    <a:srgbClr val="3F3F3F">
                      <a:alpha val="100000"/>
                    </a:srgbClr>
                  </a:solidFill>
                  <a:latin typeface="Stolzl" pitchFamily="2" charset="0"/>
                  <a:cs typeface="ALS Sector Bold" pitchFamily="34" charset="-120"/>
                </a:rPr>
                <a:t>Всего по городу сотрудниками ГБУ «МСП» проведен мониторинг в квартирах </a:t>
              </a:r>
            </a:p>
            <a:p>
              <a:pPr marL="0" indent="0" algn="just">
                <a:spcBef>
                  <a:spcPts val="2000"/>
                </a:spcBef>
                <a:buNone/>
              </a:pPr>
              <a:r>
                <a:rPr lang="ru-RU" sz="4000" b="1" dirty="0">
                  <a:solidFill>
                    <a:srgbClr val="3F3F3F">
                      <a:alpha val="100000"/>
                    </a:srgbClr>
                  </a:solidFill>
                  <a:latin typeface="Stolzl Bold" pitchFamily="2" charset="0"/>
                  <a:cs typeface="ALS Sector Bold" pitchFamily="34" charset="-120"/>
                </a:rPr>
                <a:t>88 201 подопечных</a:t>
              </a:r>
            </a:p>
            <a:p>
              <a:pPr algn="just">
                <a:spcBef>
                  <a:spcPts val="2000"/>
                </a:spcBef>
              </a:pPr>
              <a:r>
                <a:rPr lang="ru-RU" sz="2000" dirty="0">
                  <a:solidFill>
                    <a:srgbClr val="3F3F3F">
                      <a:alpha val="100000"/>
                    </a:srgbClr>
                  </a:solidFill>
                  <a:latin typeface="Stolzl" panose="00000500000000000000" pitchFamily="50" charset="-52"/>
                  <a:cs typeface="ALS Sector Bold" pitchFamily="34" charset="-120"/>
                </a:rPr>
                <a:t>В том числе по району </a:t>
              </a:r>
              <a:r>
                <a:rPr lang="ru-RU" sz="2000" dirty="0" smtClean="0">
                  <a:solidFill>
                    <a:srgbClr val="3F3F3F">
                      <a:alpha val="100000"/>
                    </a:srgbClr>
                  </a:solidFill>
                  <a:latin typeface="Stolzl" panose="00000500000000000000" pitchFamily="50" charset="-52"/>
                  <a:cs typeface="ALS Sector Bold" pitchFamily="34" charset="-120"/>
                </a:rPr>
                <a:t>Ломоносовский </a:t>
              </a:r>
              <a:r>
                <a:rPr lang="ru-RU" sz="2800" dirty="0" smtClean="0">
                  <a:solidFill>
                    <a:srgbClr val="3F3F3F">
                      <a:alpha val="100000"/>
                    </a:srgbClr>
                  </a:solidFill>
                  <a:latin typeface="Stolzl" panose="00000500000000000000" pitchFamily="50" charset="-52"/>
                  <a:cs typeface="ALS Sector Bold" pitchFamily="34" charset="-120"/>
                </a:rPr>
                <a:t>658</a:t>
              </a:r>
              <a:endParaRPr lang="ru-RU" sz="2800" dirty="0">
                <a:solidFill>
                  <a:srgbClr val="FF0000"/>
                </a:solidFill>
                <a:latin typeface="Stolzl" panose="00000500000000000000" pitchFamily="50" charset="-52"/>
                <a:cs typeface="ALS Sector Bold" pitchFamily="34" charset="-120"/>
              </a:endParaRPr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8BBF0D6F-34EA-5F7F-A60C-5777150AA4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" t="20974" r="14421" b="23404"/>
          <a:stretch/>
        </p:blipFill>
        <p:spPr bwMode="auto">
          <a:xfrm>
            <a:off x="15182850" y="2695732"/>
            <a:ext cx="7792120" cy="345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8">
            <a:extLst>
              <a:ext uri="{FF2B5EF4-FFF2-40B4-BE49-F238E27FC236}">
                <a16:creationId xmlns="" xmlns:a16="http://schemas.microsoft.com/office/drawing/2014/main" id="{041EA391-1FA0-6D80-D3B0-9FD3BCB97F6F}"/>
              </a:ext>
            </a:extLst>
          </p:cNvPr>
          <p:cNvSpPr/>
          <p:nvPr/>
        </p:nvSpPr>
        <p:spPr>
          <a:xfrm>
            <a:off x="15140702" y="6536390"/>
            <a:ext cx="7834268" cy="23353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just"/>
            <a:r>
              <a:rPr lang="ru-RU" sz="28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Социальные работники ГБУ «МСП» обучены в рамках школы родственного ухода и могут помочь освоить навыки ухода за маломобильными родственниками при осуществлении ухода. </a:t>
            </a:r>
            <a:endParaRPr lang="en-US" sz="2800" b="1" dirty="0">
              <a:solidFill>
                <a:srgbClr val="DE5F30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3164800" y="12439650"/>
            <a:ext cx="1146175" cy="99060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66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"/>
          <p:cNvSpPr/>
          <p:nvPr/>
        </p:nvSpPr>
        <p:spPr>
          <a:xfrm>
            <a:off x="7659057" y="990600"/>
            <a:ext cx="19420727" cy="19418300"/>
          </a:xfrm>
          <a:prstGeom prst="ellipse">
            <a:avLst/>
          </a:prstGeom>
          <a:noFill/>
          <a:ln/>
        </p:spPr>
      </p:sp>
      <p:sp>
        <p:nvSpPr>
          <p:cNvPr id="34" name="Text 7">
            <a:extLst>
              <a:ext uri="{FF2B5EF4-FFF2-40B4-BE49-F238E27FC236}">
                <a16:creationId xmlns="" xmlns:a16="http://schemas.microsoft.com/office/drawing/2014/main" id="{1DD3D335-1C80-2AD0-0D0D-979E6B34790D}"/>
              </a:ext>
            </a:extLst>
          </p:cNvPr>
          <p:cNvSpPr/>
          <p:nvPr/>
        </p:nvSpPr>
        <p:spPr>
          <a:xfrm>
            <a:off x="1535911" y="10862349"/>
            <a:ext cx="2751389" cy="7343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009"/>
              </a:lnSpc>
              <a:buNone/>
            </a:pPr>
            <a:r>
              <a:rPr lang="ru-RU" sz="3200" dirty="0">
                <a:solidFill>
                  <a:schemeClr val="bg1"/>
                </a:solidFill>
                <a:latin typeface="Stolzl Bold" pitchFamily="34" charset="0"/>
                <a:ea typeface="Stolzl Bold" pitchFamily="34" charset="-122"/>
                <a:cs typeface="Stolzl Bold" pitchFamily="34" charset="-120"/>
              </a:rPr>
              <a:t>9:00 – 20:00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="" xmlns:a16="http://schemas.microsoft.com/office/drawing/2014/main" id="{7D382D1C-5EC6-717B-2520-31DA51447600}"/>
              </a:ext>
            </a:extLst>
          </p:cNvPr>
          <p:cNvSpPr/>
          <p:nvPr/>
        </p:nvSpPr>
        <p:spPr>
          <a:xfrm>
            <a:off x="2634837" y="-7670528"/>
            <a:ext cx="6695494" cy="66745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>
            <a:extLst>
              <a:ext uri="{FF2B5EF4-FFF2-40B4-BE49-F238E27FC236}">
                <a16:creationId xmlns="" xmlns:a16="http://schemas.microsoft.com/office/drawing/2014/main" id="{E97549AA-A341-3821-AFD8-46B75F6DB8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7153" b="22502"/>
          <a:stretch/>
        </p:blipFill>
        <p:spPr bwMode="auto">
          <a:xfrm>
            <a:off x="12704345" y="7242789"/>
            <a:ext cx="10182533" cy="476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8">
            <a:extLst>
              <a:ext uri="{FF2B5EF4-FFF2-40B4-BE49-F238E27FC236}">
                <a16:creationId xmlns="" xmlns:a16="http://schemas.microsoft.com/office/drawing/2014/main" id="{041EA391-1FA0-6D80-D3B0-9FD3BCB97F6F}"/>
              </a:ext>
            </a:extLst>
          </p:cNvPr>
          <p:cNvSpPr/>
          <p:nvPr/>
        </p:nvSpPr>
        <p:spPr>
          <a:xfrm>
            <a:off x="1318710" y="6991685"/>
            <a:ext cx="10746578" cy="1666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30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В «Школе родственного ухода» работают специалисты по долговременному уходу и реабилитации:</a:t>
            </a:r>
            <a:endParaRPr lang="en-US" sz="3000" b="1" dirty="0">
              <a:solidFill>
                <a:srgbClr val="DE5F30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</p:txBody>
      </p:sp>
      <p:sp>
        <p:nvSpPr>
          <p:cNvPr id="6" name="Text 2">
            <a:extLst>
              <a:ext uri="{FF2B5EF4-FFF2-40B4-BE49-F238E27FC236}">
                <a16:creationId xmlns="" xmlns:a16="http://schemas.microsoft.com/office/drawing/2014/main" id="{66711579-9922-5E6C-1847-EEB61D8278FF}"/>
              </a:ext>
            </a:extLst>
          </p:cNvPr>
          <p:cNvSpPr/>
          <p:nvPr/>
        </p:nvSpPr>
        <p:spPr>
          <a:xfrm>
            <a:off x="1957927" y="1159110"/>
            <a:ext cx="20471320" cy="908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5000" b="1" dirty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ШКОЛА РОДСТВЕННОГО УХОДА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E00FE07-F2FC-E1E7-7979-D245E9F953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8638" y="1025525"/>
            <a:ext cx="3276600" cy="1104900"/>
          </a:xfrm>
          <a:prstGeom prst="rect">
            <a:avLst/>
          </a:prstGeom>
        </p:spPr>
      </p:pic>
      <p:sp>
        <p:nvSpPr>
          <p:cNvPr id="18" name="Скругленный прямоугольник 17">
            <a:extLst>
              <a:ext uri="{FF2B5EF4-FFF2-40B4-BE49-F238E27FC236}">
                <a16:creationId xmlns="" xmlns:a16="http://schemas.microsoft.com/office/drawing/2014/main" id="{FCB38760-DD85-5151-467A-38FB8888F0F3}"/>
              </a:ext>
            </a:extLst>
          </p:cNvPr>
          <p:cNvSpPr/>
          <p:nvPr/>
        </p:nvSpPr>
        <p:spPr>
          <a:xfrm>
            <a:off x="1544969" y="9422461"/>
            <a:ext cx="10294060" cy="2583614"/>
          </a:xfrm>
          <a:prstGeom prst="roundRect">
            <a:avLst>
              <a:gd name="adj" fmla="val 401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sz="3000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rPr>
              <a:t>ТРЕНЕРЫ / ПРЕПОДАВАТЕЛИ / ПСИХОЛОГИ</a:t>
            </a:r>
          </a:p>
          <a:p>
            <a:pPr lvl="1">
              <a:spcBef>
                <a:spcPts val="500"/>
              </a:spcBef>
            </a:pPr>
            <a:r>
              <a:rPr lang="ru-RU" sz="2000" dirty="0">
                <a:solidFill>
                  <a:srgbClr val="3F3F3F">
                    <a:alpha val="100000"/>
                  </a:srgbClr>
                </a:solidFill>
                <a:latin typeface="Stolzl" pitchFamily="2" charset="0"/>
                <a:ea typeface="ALS Sector Bold" pitchFamily="34" charset="-122"/>
                <a:cs typeface="ALS Sector Bold" pitchFamily="34" charset="-120"/>
              </a:rPr>
              <a:t>научат, как избежать ошибок при перемещении или кормлении близкого, осуществлении гигиенического ухода</a:t>
            </a:r>
            <a:endParaRPr lang="en-US" sz="2000" b="1" dirty="0">
              <a:solidFill>
                <a:srgbClr val="DE5F30"/>
              </a:solidFill>
              <a:latin typeface="Stolzl Bold" pitchFamily="2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0A26AEDA-2F96-1E71-935B-261F4318C47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971" b="42745"/>
          <a:stretch/>
        </p:blipFill>
        <p:spPr>
          <a:xfrm>
            <a:off x="12338994" y="3029273"/>
            <a:ext cx="4430018" cy="1943100"/>
          </a:xfrm>
          <a:prstGeom prst="rect">
            <a:avLst/>
          </a:prstGeom>
        </p:spPr>
      </p:pic>
      <p:pic>
        <p:nvPicPr>
          <p:cNvPr id="2050" name="Picture 2" descr="http://qrcoder.ru/code/?https%3A%2F%2Fuhodschool.idposocial.ru%2F&amp;4&amp;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4505" y="4969220"/>
            <a:ext cx="2059498" cy="205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3385514" y="12296624"/>
            <a:ext cx="850540" cy="99060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 8">
            <a:extLst>
              <a:ext uri="{FF2B5EF4-FFF2-40B4-BE49-F238E27FC236}">
                <a16:creationId xmlns="" xmlns:a16="http://schemas.microsoft.com/office/drawing/2014/main" id="{564A9EB0-53D5-C257-B5A6-2BCA2BB4420F}"/>
              </a:ext>
            </a:extLst>
          </p:cNvPr>
          <p:cNvSpPr/>
          <p:nvPr/>
        </p:nvSpPr>
        <p:spPr>
          <a:xfrm>
            <a:off x="15101416" y="5186444"/>
            <a:ext cx="7785462" cy="16202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just"/>
            <a:r>
              <a:rPr lang="ru-RU" sz="3000" dirty="0">
                <a:solidFill>
                  <a:srgbClr val="3F3F3F">
                    <a:alpha val="100000"/>
                  </a:srgbClr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Сайт: </a:t>
            </a:r>
            <a:r>
              <a:rPr lang="ru-RU" sz="3000" dirty="0">
                <a:solidFill>
                  <a:srgbClr val="3F3F3F">
                    <a:alpha val="100000"/>
                  </a:srgbClr>
                </a:solidFill>
                <a:latin typeface="Stolzl" panose="000005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idposocial.ru</a:t>
            </a:r>
          </a:p>
          <a:p>
            <a:pPr algn="just"/>
            <a:r>
              <a:rPr lang="ru-RU" sz="3000" dirty="0">
                <a:solidFill>
                  <a:srgbClr val="3F3F3F">
                    <a:alpha val="100000"/>
                  </a:srgbClr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Телефон: </a:t>
            </a:r>
            <a:r>
              <a:rPr lang="ru-RU" sz="3000" dirty="0">
                <a:solidFill>
                  <a:srgbClr val="3F3F3F">
                    <a:alpha val="100000"/>
                  </a:srgbClr>
                </a:solidFill>
                <a:latin typeface="Stolzl" panose="000005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8 (495) 607-50-65 (доб. 519)</a:t>
            </a:r>
          </a:p>
          <a:p>
            <a:pPr algn="just"/>
            <a:r>
              <a:rPr lang="ru-RU" sz="3000" dirty="0">
                <a:solidFill>
                  <a:srgbClr val="3F3F3F">
                    <a:alpha val="100000"/>
                  </a:srgbClr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Почта: </a:t>
            </a:r>
            <a:r>
              <a:rPr lang="ru-RU" sz="3000" dirty="0">
                <a:solidFill>
                  <a:srgbClr val="3F3F3F">
                    <a:alpha val="100000"/>
                  </a:srgbClr>
                </a:solidFill>
                <a:latin typeface="Stolzl" panose="000005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shkolaRU@social.mos.ru</a:t>
            </a:r>
            <a:endParaRPr lang="en-US" sz="3000" b="1" dirty="0">
              <a:solidFill>
                <a:srgbClr val="4F4C47"/>
              </a:solidFill>
              <a:latin typeface="Stolzl" panose="00000500000000000000" pitchFamily="50" charset="-52"/>
              <a:cs typeface="ALS Sector Bold" panose="02000000000000000000" pitchFamily="2" charset="0"/>
            </a:endParaRP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="" xmlns:a16="http://schemas.microsoft.com/office/drawing/2014/main" id="{FCB38760-DD85-5151-467A-38FB8888F0F3}"/>
              </a:ext>
            </a:extLst>
          </p:cNvPr>
          <p:cNvSpPr/>
          <p:nvPr/>
        </p:nvSpPr>
        <p:spPr>
          <a:xfrm>
            <a:off x="1544969" y="3643448"/>
            <a:ext cx="10294060" cy="2583614"/>
          </a:xfrm>
          <a:prstGeom prst="roundRect">
            <a:avLst>
              <a:gd name="adj" fmla="val 4017"/>
            </a:avLst>
          </a:prstGeom>
          <a:solidFill>
            <a:srgbClr val="FED6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sz="30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Для москвичей, которые ухаживают за своими близкими и хотят поддержать их оптимальный уровень жизни, в Москве создана </a:t>
            </a:r>
            <a:r>
              <a:rPr lang="ru-RU" sz="3000" b="1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«Школа родственного ухода»</a:t>
            </a:r>
            <a:endParaRPr lang="en-US" sz="3000" b="1" dirty="0">
              <a:solidFill>
                <a:srgbClr val="4F4C47"/>
              </a:solidFill>
              <a:latin typeface="ALS Sector Bold" panose="02000000000000000000" pitchFamily="2" charset="0"/>
              <a:cs typeface="ALS Sector 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86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2087</TotalTime>
  <Words>1648</Words>
  <Application>Microsoft Office PowerPoint</Application>
  <PresentationFormat>Произвольный</PresentationFormat>
  <Paragraphs>393</Paragraphs>
  <Slides>14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7" baseType="lpstr">
      <vt:lpstr>Arial</vt:lpstr>
      <vt:lpstr>Verdana</vt:lpstr>
      <vt:lpstr>Moskvich Sans</vt:lpstr>
      <vt:lpstr>Stolzl Bold</vt:lpstr>
      <vt:lpstr>ALS Sector Regular</vt:lpstr>
      <vt:lpstr>ALS Sector Bold</vt:lpstr>
      <vt:lpstr>Arial Unicode MS</vt:lpstr>
      <vt:lpstr>Moskvich Sans Bold</vt:lpstr>
      <vt:lpstr>Stolzl</vt:lpstr>
      <vt:lpstr>Calibri</vt:lpstr>
      <vt:lpstr>Moskvich Sans Medium</vt:lpstr>
      <vt:lpstr>Calibri Light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Брундукова М.В.</cp:lastModifiedBy>
  <cp:revision>132</cp:revision>
  <cp:lastPrinted>2025-01-28T13:10:20Z</cp:lastPrinted>
  <dcterms:created xsi:type="dcterms:W3CDTF">2025-01-13T09:13:05Z</dcterms:created>
  <dcterms:modified xsi:type="dcterms:W3CDTF">2025-03-10T08:48:44Z</dcterms:modified>
</cp:coreProperties>
</file>