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696" r:id="rId3"/>
    <p:sldMasterId id="2147483732" r:id="rId4"/>
    <p:sldMasterId id="2147483744" r:id="rId5"/>
    <p:sldMasterId id="2147483756" r:id="rId6"/>
    <p:sldMasterId id="2147483768" r:id="rId7"/>
  </p:sldMasterIdLst>
  <p:notesMasterIdLst>
    <p:notesMasterId r:id="rId23"/>
  </p:notesMasterIdLst>
  <p:handoutMasterIdLst>
    <p:handoutMasterId r:id="rId24"/>
  </p:handoutMasterIdLst>
  <p:sldIdLst>
    <p:sldId id="256" r:id="rId8"/>
    <p:sldId id="257" r:id="rId9"/>
    <p:sldId id="284" r:id="rId10"/>
    <p:sldId id="294" r:id="rId11"/>
    <p:sldId id="295" r:id="rId12"/>
    <p:sldId id="279" r:id="rId13"/>
    <p:sldId id="277" r:id="rId14"/>
    <p:sldId id="271" r:id="rId15"/>
    <p:sldId id="291" r:id="rId16"/>
    <p:sldId id="287" r:id="rId17"/>
    <p:sldId id="267" r:id="rId18"/>
    <p:sldId id="293" r:id="rId19"/>
    <p:sldId id="288" r:id="rId20"/>
    <p:sldId id="269" r:id="rId21"/>
    <p:sldId id="292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 varScale="1">
        <p:scale>
          <a:sx n="66" d="100"/>
          <a:sy n="66" d="100"/>
        </p:scale>
        <p:origin x="523" y="38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24151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23713</c:v>
                </c:pt>
                <c:pt idx="1">
                  <c:v>24861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120 ставок</c:v>
                </c:pt>
                <c:pt idx="1">
                  <c:v>Свободно 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3.544154226500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677898877808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1.22053921550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2023 г</c:v>
                </c:pt>
                <c:pt idx="4">
                  <c:v>II квартал 2023 г</c:v>
                </c:pt>
                <c:pt idx="5">
                  <c:v>III квартал 2023 г</c:v>
                </c:pt>
                <c:pt idx="6">
                  <c:v>IV квартал 2023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3">
                  <c:v>99</c:v>
                </c:pt>
                <c:pt idx="4">
                  <c:v>99.4</c:v>
                </c:pt>
                <c:pt idx="5">
                  <c:v>95.2</c:v>
                </c:pt>
                <c:pt idx="6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2023 г</c:v>
                </c:pt>
                <c:pt idx="4">
                  <c:v>II квартал 2023 г</c:v>
                </c:pt>
                <c:pt idx="5">
                  <c:v>III квартал 2023 г</c:v>
                </c:pt>
                <c:pt idx="6">
                  <c:v>IV квартал 2023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3">
                  <c:v>98</c:v>
                </c:pt>
                <c:pt idx="4">
                  <c:v>98.6</c:v>
                </c:pt>
                <c:pt idx="5">
                  <c:v>98</c:v>
                </c:pt>
                <c:pt idx="6">
                  <c:v>98.7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388E-2"/>
                  <c:y val="-2.9331969404895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2.532709067645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0"/>
                  <c:y val="-2.07286160465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2023 г</c:v>
                </c:pt>
                <c:pt idx="4">
                  <c:v>II квартал 2023 г</c:v>
                </c:pt>
                <c:pt idx="5">
                  <c:v>III квартал 2023 г</c:v>
                </c:pt>
                <c:pt idx="6">
                  <c:v>IV квартал 2023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1">
                  <c:v>94.9</c:v>
                </c:pt>
                <c:pt idx="2">
                  <c:v>94.7</c:v>
                </c:pt>
                <c:pt idx="3">
                  <c:v>95.3</c:v>
                </c:pt>
                <c:pt idx="4">
                  <c:v>97.63</c:v>
                </c:pt>
                <c:pt idx="5">
                  <c:v>97.54</c:v>
                </c:pt>
                <c:pt idx="6">
                  <c:v>98.5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2542720"/>
        <c:axId val="122098048"/>
      </c:lineChart>
      <c:catAx>
        <c:axId val="12254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22098048"/>
        <c:crosses val="autoZero"/>
        <c:auto val="1"/>
        <c:lblAlgn val="ctr"/>
        <c:lblOffset val="100"/>
        <c:noMultiLvlLbl val="0"/>
      </c:catAx>
      <c:valAx>
        <c:axId val="122098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54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61962459325138"/>
          <c:y val="7.2047066485529512E-2"/>
          <c:w val="0.37625402733029667"/>
          <c:h val="0.81634110405047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-0.30004693598590276"/>
                  <c:y val="0.299948451850102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270769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0.29348372062383687"/>
                  <c:y val="6.80738045945425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296010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                    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256513</c:v>
                </c:pt>
                <c:pt idx="1">
                  <c:v>320620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1"/>
          <c:w val="0.46257848026620946"/>
          <c:h val="0.31436777577777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36141256184454"/>
          <c:y val="2.2388716068584974E-2"/>
          <c:w val="0.43060183520618217"/>
          <c:h val="0.488506207305140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Lbls>
            <c:dLbl>
              <c:idx val="0"/>
              <c:layout>
                <c:manualLayout>
                  <c:x val="0.1219103058170566"/>
                  <c:y val="-3.75400677052759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baseline="0" dirty="0"/>
                      <a:t>37%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1.2058732674671217E-2"/>
                  <c:y val="2.9386893594584917E-2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/>
                      <a:t>12 %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6.0293663373356086E-2"/>
                  <c:y val="4.4081317823265881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/>
                      <a:t>23%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-0.10450901651381721"/>
                  <c:y val="1.6214190404751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dLbl>
              <c:idx val="4"/>
              <c:layout>
                <c:manualLayout>
                  <c:x val="-9.2450283839145997E-2"/>
                  <c:y val="-4.71208501754070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посещения при получении справок</c:v>
                </c:pt>
                <c:pt idx="3">
                  <c:v>посещения при иммунизации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45.3</c:v>
                </c:pt>
                <c:pt idx="1">
                  <c:v>12</c:v>
                </c:pt>
                <c:pt idx="2">
                  <c:v>20.7</c:v>
                </c:pt>
                <c:pt idx="3">
                  <c:v>19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5"/>
          <c:y val="0.49360508532417496"/>
          <c:w val="0.74346106516906285"/>
          <c:h val="0.41063456521338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45930035296322"/>
          <c:y val="3.1788386359100217E-2"/>
          <c:w val="0.45471930055552445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178907282588328"/>
                  <c:y val="-4.560102692076414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4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9.6469861397369752E-2"/>
                  <c:y val="-5.928133499699286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77706</c:v>
                </c:pt>
                <c:pt idx="1">
                  <c:v>195370</c:v>
                </c:pt>
                <c:pt idx="2">
                  <c:v>73076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7"/>
          <c:y val="0.54722106616515132"/>
          <c:w val="0.56862969752520642"/>
          <c:h val="0.29773531043228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8585529351947844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C74-4CCC-B2A4-581E133844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74-4CCC-B2A4-581E13384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C74-4CCC-B2A4-581E133844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74-4CCC-B2A4-581E13384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22928512"/>
        <c:axId val="122619008"/>
      </c:barChart>
      <c:catAx>
        <c:axId val="122928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619008"/>
        <c:crosses val="autoZero"/>
        <c:auto val="1"/>
        <c:lblAlgn val="ctr"/>
        <c:lblOffset val="100"/>
        <c:noMultiLvlLbl val="0"/>
      </c:catAx>
      <c:valAx>
        <c:axId val="122619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292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1 093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C2A-4984-A6E7-FEE205D2A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1093</c:v>
                </c:pt>
                <c:pt idx="1">
                  <c:v>50250</c:v>
                </c:pt>
                <c:pt idx="2">
                  <c:v>5711</c:v>
                </c:pt>
                <c:pt idx="3">
                  <c:v>7034</c:v>
                </c:pt>
                <c:pt idx="4">
                  <c:v>4021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1 056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C2A-4984-A6E7-FEE205D2A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1056</c:v>
                </c:pt>
                <c:pt idx="1">
                  <c:v>58554</c:v>
                </c:pt>
                <c:pt idx="2">
                  <c:v>5829</c:v>
                </c:pt>
                <c:pt idx="3">
                  <c:v>7831</c:v>
                </c:pt>
                <c:pt idx="4">
                  <c:v>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2852480"/>
        <c:axId val="122854016"/>
      </c:barChart>
      <c:catAx>
        <c:axId val="122852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854016"/>
        <c:crosses val="autoZero"/>
        <c:auto val="1"/>
        <c:lblAlgn val="ctr"/>
        <c:lblOffset val="100"/>
        <c:noMultiLvlLbl val="0"/>
      </c:catAx>
      <c:valAx>
        <c:axId val="1228540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28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164</c:v>
                </c:pt>
                <c:pt idx="1">
                  <c:v>Свободно 6, 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171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Занято 157 ставок</c:v>
                </c:pt>
                <c:pt idx="1">
                  <c:v>Свободно 13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1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4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5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9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19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4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0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98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61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26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46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0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56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1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8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5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21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99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21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47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51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86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79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6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95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0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7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58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90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37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1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8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85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57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49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02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6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19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92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56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46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09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458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448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37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362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21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311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7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03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5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586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623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43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67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17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5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2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7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7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png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551384" y="4293096"/>
            <a:ext cx="10187864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Информация о работе  ГБУЗ «ДГП №10 ДЗМ» за 2023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688288" y="5708653"/>
            <a:ext cx="367240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Главный врач</a:t>
            </a:r>
          </a:p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Т.Х. Мирзоев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организация оказывает помощь по различным профилям</a:t>
            </a: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556792"/>
            <a:ext cx="5832648" cy="4635895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S.</a:t>
            </a:r>
            <a:b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1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89063"/>
              </p:ext>
            </p:extLst>
          </p:nvPr>
        </p:nvGraphicFramePr>
        <p:xfrm>
          <a:off x="5360182" y="1628800"/>
          <a:ext cx="5864200" cy="502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Педиатрия,                                               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Травматология,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Ортопедия,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Эндокринология,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Восстановительного лечения;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Клинико-диагностическая лаборатория;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Хирургия,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Урология,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Отоларингология,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Офтальмология,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Гинекология,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Кардиология,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Гематология и Онкология (служба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обьединена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с 2022 г и осуществляет прием на базе Морозовской больницы),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Неврология,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Нефрология,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Гастроэнтерология,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Аллергология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Физиотерапия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Лечебная физкультура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Массаж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Иглорефлексотерапия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 выдачи справок и направлений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 «здоровый ребенок»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Кабинета «дежурный врач»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Работает врач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диабетолог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 Проводится лечение больных с осложнениями сахарного диабета, мониторинг глюкозы с помощью прибора СGM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66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27384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2023 г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98631475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46132469"/>
              </p:ext>
            </p:extLst>
          </p:nvPr>
        </p:nvGraphicFramePr>
        <p:xfrm>
          <a:off x="4439816" y="144690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171513736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171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201781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4869160"/>
            <a:ext cx="88570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2023  год было   уволено  4  врача / принято  6  врачей  специалистов.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60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врачей и  96 медицинских сестер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аккредитацию по специальности – 40 врачей и 30 медсестер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5325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Отмечается рост обращений справочного характера  по  маршрутизации пациентов, службы 122,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b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диалог с официальным представителем пациента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для 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6964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2023</a:t>
            </a:r>
            <a:r>
              <a:rPr lang="en-US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/20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 год</a:t>
            </a: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982177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10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767333" y="4036144"/>
            <a:ext cx="10729342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благодарностей         9                       7                              10                               8                                    11</a:t>
            </a:r>
            <a:endParaRPr lang="en-US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366557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531440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Достижения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Детская городская поликлиника № 10 стала получателем гранта Правительства Москвы в проекте «Московский стандарт детской поликлиники» в 2023 году дважды :</a:t>
            </a:r>
            <a:endParaRPr lang="ru-RU" sz="1600" dirty="0">
              <a:solidFill>
                <a:srgbClr val="212121"/>
              </a:solidFill>
              <a:latin typeface="Arial"/>
            </a:endParaRPr>
          </a:p>
          <a:p>
            <a:pPr indent="448056"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1. Лучшая поликлиника для детского населения по обеспечению доступности первичной специализированной помощи и по интегральным показателям .</a:t>
            </a:r>
          </a:p>
          <a:p>
            <a:pPr indent="0" algn="just">
              <a:buNone/>
            </a:pPr>
            <a:endParaRPr lang="ru-RU" sz="1600" dirty="0">
              <a:solidFill>
                <a:srgbClr val="212121"/>
              </a:solidFill>
              <a:latin typeface="Arial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28750"/>
            <a:ext cx="5688632" cy="43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6288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628800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772816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988840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44824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060848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263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2023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759464"/>
            <a:chOff x="3809673" y="1100084"/>
            <a:chExt cx="2052306" cy="575946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386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Установка разграничительной ленты на мебели для соблюдения соц. дистанции </a:t>
              </a:r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Установка указателей по Брайлю</a:t>
              </a:r>
              <a:endPara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Размещение </a:t>
              </a:r>
              <a:r>
                <a:rPr lang="ru-RU" sz="11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санитайзеров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и </a:t>
              </a:r>
              <a:r>
                <a:rPr lang="ru-RU" sz="11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дезаров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проведение постоянной обработки и уборки всех помещений поликлиник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функционирование кабинетов ОРВИ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31093" y="1099498"/>
            <a:ext cx="2052307" cy="5497268"/>
            <a:chOff x="5996953" y="1100084"/>
            <a:chExt cx="2052307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Сроки ожидания врача 1 уровня до 5-7 дней</a:t>
              </a: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 педиатр, дежурный врач осуществляет прием в день обращения</a:t>
              </a: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Дети, находящиеся на динамическом наблюдении могут записываться к врачу специалисту  2 уровня самостоятельно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endPara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endPara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</a:t>
            </a:r>
            <a:r>
              <a:rPr lang="ru-RU" sz="1100" u="sng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бесконтактной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термометрии на входе, раздача сред</a:t>
            </a:r>
            <a:r>
              <a:rPr lang="ru-RU" sz="1100" i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ств индивидуальной защиты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Размещение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санитайзеров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дезаров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капитального ремонта в рамках программы «Столичное здравоохранение» в филиалах 1 и  3 с24.04.2022.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996366"/>
            <a:ext cx="205222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Единый 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 (все входящие звонки через единую справочную службу 122)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и медицинские сестры обеспечены планшетами с доступом в ЕМИАС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врачи обеспечены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пульсоксиметрами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экспресс-тестами для диагностики </a:t>
            </a:r>
            <a:r>
              <a: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гриппа;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ПЦР-диагностики </a:t>
            </a:r>
            <a:r>
              <a: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гриппа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6356606-DCD4-EB4C-A125-C97FEA7C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2780928"/>
            <a:ext cx="6768828" cy="8635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 за внимание!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807968" y="3802032"/>
            <a:ext cx="1042025" cy="1042025"/>
            <a:chOff x="375015" y="121110"/>
            <a:chExt cx="1042025" cy="1042025"/>
          </a:xfrm>
        </p:grpSpPr>
        <p:sp>
          <p:nvSpPr>
            <p:cNvPr id="8" name="Овал 7"/>
            <p:cNvSpPr/>
            <p:nvPr/>
          </p:nvSpPr>
          <p:spPr>
            <a:xfrm>
              <a:off x="375015" y="121110"/>
              <a:ext cx="1042025" cy="10420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02" y="404562"/>
              <a:ext cx="670050" cy="585889"/>
            </a:xfrm>
            <a:prstGeom prst="rect">
              <a:avLst/>
            </a:prstGeom>
            <a:solidFill>
              <a:srgbClr val="92D050"/>
            </a:solidFill>
          </p:spPr>
        </p:pic>
      </p:grpSp>
    </p:spTree>
    <p:extLst>
      <p:ext uri="{BB962C8B-B14F-4D97-AF65-F5344CB8AC3E}">
        <p14:creationId xmlns:p14="http://schemas.microsoft.com/office/powerpoint/2010/main" val="279370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53540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на 202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Марии Ульяновой 13).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Ак. Пилюгина 26 корп.5).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Университетский проспект 4).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Новаторов 7).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Профсоюзная 52).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208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465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посещения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8929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с 26.11.2023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8229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934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255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306896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912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2822281306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</a:t>
            </a:r>
            <a:r>
              <a:rPr lang="en-US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endParaRPr lang="ru-RU" sz="3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53540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2023 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074707185"/>
              </p:ext>
            </p:extLst>
          </p:nvPr>
        </p:nvGraphicFramePr>
        <p:xfrm>
          <a:off x="1132510" y="1784655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,2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288" y="475476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53540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2023 году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3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66779</a:t>
            </a:r>
            <a:endParaRPr lang="en-US" sz="35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</a:t>
            </a:r>
            <a:r>
              <a:rPr lang="en-US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году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738298034"/>
              </p:ext>
            </p:extLst>
          </p:nvPr>
        </p:nvGraphicFramePr>
        <p:xfrm>
          <a:off x="6348028" y="928482"/>
          <a:ext cx="4857680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076645290"/>
              </p:ext>
            </p:extLst>
          </p:nvPr>
        </p:nvGraphicFramePr>
        <p:xfrm>
          <a:off x="4833141" y="298088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38256870"/>
              </p:ext>
            </p:extLst>
          </p:nvPr>
        </p:nvGraphicFramePr>
        <p:xfrm>
          <a:off x="8337139" y="2924944"/>
          <a:ext cx="3159536" cy="317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404448" y="2661523"/>
            <a:ext cx="2948136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заболеваниям</a:t>
            </a:r>
          </a:p>
        </p:txBody>
      </p:sp>
    </p:spTree>
    <p:extLst>
      <p:ext uri="{BB962C8B-B14F-4D97-AF65-F5344CB8AC3E}">
        <p14:creationId xmlns:p14="http://schemas.microsoft.com/office/powerpoint/2010/main" val="178200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600061535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Дети  инвалиды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/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/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137 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3888432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г.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767   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  дети сироты (100 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 охват): 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10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гр-64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гр-33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гр-0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гр-30</a:t>
            </a:r>
            <a:endParaRPr lang="en-US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9E7DB6-C84D-47A5-B00F-FEFD1513F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040" y="1964277"/>
            <a:ext cx="5292981" cy="45033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8448" y="-315416"/>
            <a:ext cx="1653427" cy="24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47389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97,6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48574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 47389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 97,6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 2023</a:t>
            </a: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группа здоровья – 36,5%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– 50,5%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– 11,4%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- 0%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– 1,6%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паротита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столбняка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коклюша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74%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год выполнены 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8468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40814130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69160"/>
            <a:ext cx="12192000" cy="1988840"/>
          </a:xfrm>
          <a:prstGeom prst="rect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654049"/>
            <a:ext cx="10729267" cy="825028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противоэпидемических мероприятий в поликлинике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5400" y="1317752"/>
            <a:ext cx="10044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проведения профилактических мероприятий по недопущению распространения С</a:t>
            </a:r>
            <a:r>
              <a:rPr lang="en-US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OVID-19</a:t>
            </a:r>
            <a:r>
              <a:rPr lang="ru-RU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ОРВИ: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89674" y="1983558"/>
            <a:ext cx="551207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бесконтактной термометрии на входе в поликлинику, установка санитайзеров и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дезаров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раздача СИЗ  в учреждении.</a:t>
            </a:r>
            <a:endParaRPr lang="en-US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Разграничение посадочных мест для ожидания с целью обеспечения социального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дистанцирования</a:t>
            </a:r>
            <a:endParaRPr lang="en-US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работы штаба и врачебно-сестринских бригад для работы с пациентами,  проведение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пульсоксиметрии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динамического наблюдения за состоянием здоровья пациентов проведение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аудиоконтроля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со стороны медицинского персонала. Обеспечение СИЗ., Бесконтактная термометрия. Организация диспансерного наблюдения</a:t>
            </a:r>
          </a:p>
          <a:p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5948970" y="2069624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5948970" y="2590646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10336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5948970" y="3093792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29519" y="5856727"/>
            <a:ext cx="3816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достаточного количества посадочных мест для ожидания приема с нанесением разметки на места ожидания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82951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Разделить потоки здоровых </a:t>
            </a:r>
            <a:endParaRPr lang="en-US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контроль пациентов, </a:t>
            </a:r>
            <a:endParaRPr lang="en-US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в очереди и принятие организационных решений по недопущению очереди пациентов перед кабинетами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44264" y="4038163"/>
            <a:ext cx="4756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 с разобщением пациентов при ожидании позволил: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44264" y="2326545"/>
            <a:ext cx="4888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 с соблюдением временного и социального дистанцирования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10739850" y="121110"/>
            <a:ext cx="1042025" cy="1042025"/>
            <a:chOff x="375015" y="121110"/>
            <a:chExt cx="1042025" cy="1042025"/>
          </a:xfrm>
        </p:grpSpPr>
        <p:sp>
          <p:nvSpPr>
            <p:cNvPr id="48" name="Овал 47"/>
            <p:cNvSpPr/>
            <p:nvPr/>
          </p:nvSpPr>
          <p:spPr>
            <a:xfrm>
              <a:off x="375015" y="121110"/>
              <a:ext cx="1042025" cy="10420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02" y="404562"/>
              <a:ext cx="670050" cy="585889"/>
            </a:xfrm>
            <a:prstGeom prst="rect">
              <a:avLst/>
            </a:prstGeom>
            <a:solidFill>
              <a:srgbClr val="92D050"/>
            </a:solidFill>
          </p:spPr>
        </p:pic>
      </p:grpSp>
    </p:spTree>
    <p:extLst>
      <p:ext uri="{BB962C8B-B14F-4D97-AF65-F5344CB8AC3E}">
        <p14:creationId xmlns:p14="http://schemas.microsoft.com/office/powerpoint/2010/main" val="3759182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3656</TotalTime>
  <Words>1102</Words>
  <Application>Microsoft Office PowerPoint</Application>
  <PresentationFormat>Широкоэкранный</PresentationFormat>
  <Paragraphs>260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Symbol</vt:lpstr>
      <vt:lpstr>Times New Roman</vt:lpstr>
      <vt:lpstr>Тема Office</vt:lpstr>
      <vt:lpstr>3_Тема Office</vt:lpstr>
      <vt:lpstr>4_Тема Office</vt:lpstr>
      <vt:lpstr>7_Тема Office</vt:lpstr>
      <vt:lpstr>8_Тема Office</vt:lpstr>
      <vt:lpstr>1_Тема Office</vt:lpstr>
      <vt:lpstr>5_Тема Office</vt:lpstr>
      <vt:lpstr>Информация о работе  ГБУЗ «ДГП №10 ДЗМ» за 2023 г.</vt:lpstr>
      <vt:lpstr>Основные показатели на 2023 год </vt:lpstr>
      <vt:lpstr>Презентация PowerPoint</vt:lpstr>
      <vt:lpstr>Посещения поликлиники в 2023 году </vt:lpstr>
      <vt:lpstr>Дети-сироты, опекаемые</vt:lpstr>
      <vt:lpstr>Профилактические осмотры 2023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Проведение противоэпидемических мероприятий в поликлинике </vt:lpstr>
      <vt:lpstr>Медицинская организация оказывает помощь по различным профилям</vt:lpstr>
      <vt:lpstr>Кадры 2023 г</vt:lpstr>
      <vt:lpstr>Работа по рассмотрению жалоб и обращений граждан</vt:lpstr>
      <vt:lpstr>Достижения</vt:lpstr>
      <vt:lpstr>Мероприятия в поликлиниках, реализованные в 2023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Светлана Епифанова</cp:lastModifiedBy>
  <cp:revision>216</cp:revision>
  <cp:lastPrinted>2022-01-31T12:32:18Z</cp:lastPrinted>
  <dcterms:created xsi:type="dcterms:W3CDTF">2019-02-11T07:19:05Z</dcterms:created>
  <dcterms:modified xsi:type="dcterms:W3CDTF">2024-01-16T10:47:13Z</dcterms:modified>
</cp:coreProperties>
</file>