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6209055876685899"/>
          <c:y val="9.6680043779642497E-2"/>
          <c:w val="0.375903179190751"/>
          <c:h val="0.81448376504925202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9BED8"/>
            </a:solidFill>
            <a:ln w="0"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80B761"/>
                  </a:gs>
                  <a:gs pos="50000">
                    <a:srgbClr val="6FB142"/>
                  </a:gs>
                  <a:gs pos="100000">
                    <a:srgbClr val="61A235"/>
                  </a:gs>
                </a:gsLst>
                <a:lin ang="5400000"/>
              </a:gra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55F5-4FC3-9944-4860EFF57527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64C5DD"/>
                  </a:gs>
                  <a:gs pos="50000">
                    <a:srgbClr val="42C2DE"/>
                  </a:gs>
                  <a:gs pos="100000">
                    <a:srgbClr val="32B1CE"/>
                  </a:gs>
                </a:gsLst>
                <a:lin ang="5400000"/>
              </a:gra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55F5-4FC3-9944-4860EFF5752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589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t>92 151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5F5-4FC3-9944-4860EFF5752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589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t>125 970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5F5-4FC3-9944-4860EFF5752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589" b="0" strike="noStrike" spc="-1">
                    <a:solidFill>
                      <a:srgbClr val="000000"/>
                    </a:solidFill>
                    <a:latin typeface="Roboto"/>
                    <a:ea typeface="Robo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Мужчины (из них 22167 человек старше трудоспособного возраста)</c:v>
                </c:pt>
                <c:pt idx="1">
                  <c:v>Женщины (из них 40771 человека старше трудоспособного возраста)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92151</c:v>
                </c:pt>
                <c:pt idx="1">
                  <c:v>125970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F5-4FC3-9944-4860EFF57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200">
          <a:noFill/>
        </a:ln>
      </c:spPr>
    </c:plotArea>
    <c:legend>
      <c:legendPos val="r"/>
      <c:layout>
        <c:manualLayout>
          <c:xMode val="edge"/>
          <c:yMode val="edge"/>
          <c:x val="0.51687576413838598"/>
          <c:y val="0.390964062184535"/>
          <c:w val="0.45319463048041098"/>
          <c:h val="0.5312502523722999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49455040871901"/>
          <c:h val="0.81059735784032205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Терапевты/ВОП</c:v>
                </c:pt>
              </c:strCache>
            </c:strRef>
          </c:tx>
          <c:spPr>
            <a:ln w="28440" cap="rnd">
              <a:solidFill>
                <a:srgbClr val="49BED8"/>
              </a:solidFill>
              <a:round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110-4C22-8BE9-6DA302662C9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110-4C22-8BE9-6DA302662C9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110-4C22-8BE9-6DA302662C9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110-4C22-8BE9-6DA302662C9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8110-4C22-8BE9-6DA302662C9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8110-4C22-8BE9-6DA302662C96}"/>
              </c:ext>
            </c:extLst>
          </c:dPt>
          <c:dLbls>
            <c:dLbl>
              <c:idx val="0"/>
              <c:layout>
                <c:manualLayout>
                  <c:x val="-2.0757611869153401E-2"/>
                  <c:y val="2.67789887780874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40404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10-4C22-8BE9-6DA302662C96}"/>
                </c:ext>
              </c:extLst>
            </c:dLbl>
            <c:dLbl>
              <c:idx val="1"/>
              <c:layout>
                <c:manualLayout>
                  <c:x val="-1.01601535567454E-2"/>
                  <c:y val="1.22053921550063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40404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10-4C22-8BE9-6DA302662C96}"/>
                </c:ext>
              </c:extLst>
            </c:dLbl>
            <c:dLbl>
              <c:idx val="2"/>
              <c:layout>
                <c:manualLayout>
                  <c:x val="-7.5071240834215297E-3"/>
                  <c:y val="8.3581811089400004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40404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10-4C22-8BE9-6DA302662C96}"/>
                </c:ext>
              </c:extLst>
            </c:dLbl>
            <c:dLbl>
              <c:idx val="3"/>
              <c:layout>
                <c:manualLayout>
                  <c:x val="-1.95185226168961E-2"/>
                  <c:y val="2.85954560213806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40404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10-4C22-8BE9-6DA302662C96}"/>
                </c:ext>
              </c:extLst>
            </c:dLbl>
            <c:dLbl>
              <c:idx val="4"/>
              <c:layout>
                <c:manualLayout>
                  <c:x val="-3.0028496333686198E-2"/>
                  <c:y val="3.3726532481037498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40404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10-4C22-8BE9-6DA302662C96}"/>
                </c:ext>
              </c:extLst>
            </c:dLbl>
            <c:dLbl>
              <c:idx val="5"/>
              <c:layout>
                <c:manualLayout>
                  <c:x val="-6.0056992667372197E-3"/>
                  <c:y val="5.4515943272323997E-4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40404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10-4C22-8BE9-6DA302662C9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Roboto"/>
                    <a:ea typeface="Roboto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2021 г</c:v>
                </c:pt>
                <c:pt idx="4">
                  <c:v>I квартал   2022 г</c:v>
                </c:pt>
                <c:pt idx="5">
                  <c:v>II квартал 2022 г</c:v>
                </c:pt>
                <c:pt idx="6">
                  <c:v>III квартал 2022 г</c:v>
                </c:pt>
                <c:pt idx="7">
                  <c:v>IV квартал 2022 г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98</c:v>
                </c:pt>
                <c:pt idx="1">
                  <c:v>98.2</c:v>
                </c:pt>
                <c:pt idx="2">
                  <c:v>60.4</c:v>
                </c:pt>
                <c:pt idx="3">
                  <c:v>73</c:v>
                </c:pt>
                <c:pt idx="4">
                  <c:v>63.8</c:v>
                </c:pt>
                <c:pt idx="5">
                  <c:v>93.7</c:v>
                </c:pt>
                <c:pt idx="6">
                  <c:v>94.7</c:v>
                </c:pt>
                <c:pt idx="7">
                  <c:v>95.7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110-4C22-8BE9-6DA302662C96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440" cap="rnd">
              <a:solidFill>
                <a:srgbClr val="70AD47"/>
              </a:solidFill>
              <a:round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7-8110-4C22-8BE9-6DA302662C9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8-8110-4C22-8BE9-6DA302662C9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9-8110-4C22-8BE9-6DA302662C9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A-8110-4C22-8BE9-6DA302662C9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B-8110-4C22-8BE9-6DA302662C9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C-8110-4C22-8BE9-6DA302662C96}"/>
              </c:ext>
            </c:extLst>
          </c:dPt>
          <c:dLbls>
            <c:dLbl>
              <c:idx val="0"/>
              <c:layout>
                <c:manualLayout>
                  <c:x val="-2.0757611869153401E-2"/>
                  <c:y val="-3.6117061576704801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40404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10-4C22-8BE9-6DA302662C96}"/>
                </c:ext>
              </c:extLst>
            </c:dLbl>
            <c:dLbl>
              <c:idx val="1"/>
              <c:layout>
                <c:manualLayout>
                  <c:x val="-8.6587287400610394E-3"/>
                  <c:y val="-3.9087831662740297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40404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10-4C22-8BE9-6DA302662C96}"/>
                </c:ext>
              </c:extLst>
            </c:dLbl>
            <c:dLbl>
              <c:idx val="2"/>
              <c:layout>
                <c:manualLayout>
                  <c:x val="-3.3031345967054697E-2"/>
                  <c:y val="-2.6540992301790699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40404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10-4C22-8BE9-6DA302662C96}"/>
                </c:ext>
              </c:extLst>
            </c:dLbl>
            <c:dLbl>
              <c:idx val="3"/>
              <c:layout>
                <c:manualLayout>
                  <c:x val="-5.25498685839507E-2"/>
                  <c:y val="-1.55975395868469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40404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110-4C22-8BE9-6DA302662C96}"/>
                </c:ext>
              </c:extLst>
            </c:dLbl>
            <c:dLbl>
              <c:idx val="4"/>
              <c:layout>
                <c:manualLayout>
                  <c:x val="-1.9518522616896E-2"/>
                  <c:y val="-2.2169852491926399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40404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10-4C22-8BE9-6DA302662C96}"/>
                </c:ext>
              </c:extLst>
            </c:dLbl>
            <c:dLbl>
              <c:idx val="5"/>
              <c:layout>
                <c:manualLayout>
                  <c:x val="-4.5042744500530304E-3"/>
                  <c:y val="-3.5440346302812502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40404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110-4C22-8BE9-6DA302662C9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Roboto"/>
                    <a:ea typeface="Roboto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2021 г</c:v>
                </c:pt>
                <c:pt idx="4">
                  <c:v>I квартал   2022 г</c:v>
                </c:pt>
                <c:pt idx="5">
                  <c:v>II квартал 2022 г</c:v>
                </c:pt>
                <c:pt idx="6">
                  <c:v>III квартал 2022 г</c:v>
                </c:pt>
                <c:pt idx="7">
                  <c:v>IV квартал 2022 г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8"/>
                <c:pt idx="0">
                  <c:v>99.7</c:v>
                </c:pt>
                <c:pt idx="1">
                  <c:v>99.2</c:v>
                </c:pt>
                <c:pt idx="2">
                  <c:v>94</c:v>
                </c:pt>
                <c:pt idx="3">
                  <c:v>90.3</c:v>
                </c:pt>
                <c:pt idx="4">
                  <c:v>68.5</c:v>
                </c:pt>
                <c:pt idx="5">
                  <c:v>98</c:v>
                </c:pt>
                <c:pt idx="6">
                  <c:v>99.1</c:v>
                </c:pt>
                <c:pt idx="7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110-4C22-8BE9-6DA302662C96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440" cap="rnd">
              <a:solidFill>
                <a:srgbClr val="ED7D31"/>
              </a:solidFill>
              <a:round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E-8110-4C22-8BE9-6DA302662C9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F-8110-4C22-8BE9-6DA302662C9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0-8110-4C22-8BE9-6DA302662C9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1-8110-4C22-8BE9-6DA302662C9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2-8110-4C22-8BE9-6DA302662C9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3-8110-4C22-8BE9-6DA302662C96}"/>
              </c:ext>
            </c:extLst>
          </c:dPt>
          <c:dLbls>
            <c:dLbl>
              <c:idx val="0"/>
              <c:layout>
                <c:manualLayout>
                  <c:x val="-2.0757611869153401E-2"/>
                  <c:y val="2.38875508508175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00000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110-4C22-8BE9-6DA302662C96}"/>
                </c:ext>
              </c:extLst>
            </c:dLbl>
            <c:dLbl>
              <c:idx val="1"/>
              <c:layout>
                <c:manualLayout>
                  <c:x val="-1.01601535567454E-2"/>
                  <c:y val="2.5327090676458101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00000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110-4C22-8BE9-6DA302662C96}"/>
                </c:ext>
              </c:extLst>
            </c:dLbl>
            <c:dLbl>
              <c:idx val="2"/>
              <c:layout>
                <c:manualLayout>
                  <c:x val="5.5051607317559198E-17"/>
                  <c:y val="4.0563051027122298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00000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110-4C22-8BE9-6DA302662C96}"/>
                </c:ext>
              </c:extLst>
            </c:dLbl>
            <c:dLbl>
              <c:idx val="3"/>
              <c:layout>
                <c:manualLayout>
                  <c:x val="-1.05099737167901E-2"/>
                  <c:y val="-2.7096486379021199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00000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110-4C22-8BE9-6DA302662C96}"/>
                </c:ext>
              </c:extLst>
            </c:dLbl>
            <c:dLbl>
              <c:idx val="4"/>
              <c:layout>
                <c:manualLayout>
                  <c:x val="-2.1019947433580301E-2"/>
                  <c:y val="2.5995832869067401E-2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00000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110-4C22-8BE9-6DA302662C96}"/>
                </c:ext>
              </c:extLst>
            </c:dLbl>
            <c:dLbl>
              <c:idx val="5"/>
              <c:layout>
                <c:manualLayout>
                  <c:x val="-1.50142481668432E-2"/>
                  <c:y val="-3.0084428950975899E-3"/>
                </c:manualLayout>
              </c:layout>
              <c:numFmt formatCode="General" sourceLinked="0"/>
              <c:spPr/>
              <c:txPr>
                <a:bodyPr wrap="square"/>
                <a:lstStyle/>
                <a:p>
                  <a:pPr>
                    <a:defRPr sz="1197" b="0" strike="noStrike" spc="-1">
                      <a:solidFill>
                        <a:srgbClr val="000000"/>
                      </a:solidFill>
                      <a:latin typeface="Roboto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110-4C22-8BE9-6DA302662C9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000000"/>
                    </a:solidFill>
                    <a:latin typeface="Roboto"/>
                    <a:ea typeface="Roboto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8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2021 г</c:v>
                </c:pt>
                <c:pt idx="4">
                  <c:v>I квартал   2022 г</c:v>
                </c:pt>
                <c:pt idx="5">
                  <c:v>II квартал 2022 г</c:v>
                </c:pt>
                <c:pt idx="6">
                  <c:v>III квартал 2022 г</c:v>
                </c:pt>
                <c:pt idx="7">
                  <c:v>IV квартал 2022 г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8"/>
                <c:pt idx="0">
                  <c:v>95.2</c:v>
                </c:pt>
                <c:pt idx="1">
                  <c:v>95.4</c:v>
                </c:pt>
                <c:pt idx="2">
                  <c:v>70.5</c:v>
                </c:pt>
                <c:pt idx="3">
                  <c:v>78</c:v>
                </c:pt>
                <c:pt idx="4">
                  <c:v>70</c:v>
                </c:pt>
                <c:pt idx="5">
                  <c:v>88</c:v>
                </c:pt>
                <c:pt idx="6">
                  <c:v>90</c:v>
                </c:pt>
                <c:pt idx="7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8110-4C22-8BE9-6DA302662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smooth val="0"/>
        <c:axId val="23003528"/>
        <c:axId val="224079152"/>
      </c:lineChart>
      <c:catAx>
        <c:axId val="23003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Roboto"/>
                <a:ea typeface="Roboto"/>
              </a:defRPr>
            </a:pPr>
            <a:endParaRPr lang="ru-RU"/>
          </a:p>
        </c:txPr>
        <c:crossAx val="224079152"/>
        <c:crosses val="autoZero"/>
        <c:auto val="1"/>
        <c:lblAlgn val="ctr"/>
        <c:lblOffset val="100"/>
        <c:noMultiLvlLbl val="0"/>
      </c:catAx>
      <c:valAx>
        <c:axId val="224079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3003528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08653919987714"/>
          <c:y val="7.2142064372918993E-2"/>
          <c:w val="0.375873454657145"/>
          <c:h val="0.81354051054384002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9BED8"/>
            </a:solidFill>
            <a:ln w="0"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80B761"/>
                  </a:gs>
                  <a:gs pos="50000">
                    <a:srgbClr val="6FB142"/>
                  </a:gs>
                  <a:gs pos="100000">
                    <a:srgbClr val="61A235"/>
                  </a:gs>
                </a:gsLst>
                <a:lin ang="5400000"/>
              </a:gra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A705-4ECE-8657-B9033751DE4A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64C5DD"/>
                  </a:gs>
                  <a:gs pos="50000">
                    <a:srgbClr val="42C2DE"/>
                  </a:gs>
                  <a:gs pos="100000">
                    <a:srgbClr val="32B1CE"/>
                  </a:gs>
                </a:gsLst>
                <a:lin ang="5400000"/>
              </a:gra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A705-4ECE-8657-B9033751DE4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593" b="0" strike="noStrike" spc="-1" dirty="0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t>792370 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05-4ECE-8657-B9033751DE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593" b="0" strike="noStrike" spc="-1" dirty="0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t>260671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705-4ECE-8657-B9033751DE4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593" b="0" strike="noStrike" spc="-1">
                    <a:solidFill>
                      <a:srgbClr val="000000"/>
                    </a:solidFill>
                    <a:latin typeface="Roboto"/>
                    <a:ea typeface="Robo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656090</c:v>
                </c:pt>
                <c:pt idx="1">
                  <c:v>329163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05-4ECE-8657-B9033751D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200">
          <a:noFill/>
        </a:ln>
      </c:spPr>
    </c:plotArea>
    <c:legend>
      <c:legendPos val="r"/>
      <c:layout>
        <c:manualLayout>
          <c:xMode val="edge"/>
          <c:yMode val="edge"/>
          <c:x val="0.46653144016227199"/>
          <c:y val="0.167883211678832"/>
          <c:w val="0.46044624746450302"/>
          <c:h val="0.306569343065693"/>
        </c:manualLayout>
      </c:layout>
      <c:overlay val="0"/>
      <c:spPr>
        <a:noFill/>
        <a:ln w="25200">
          <a:noFill/>
        </a:ln>
      </c:spPr>
      <c:txPr>
        <a:bodyPr/>
        <a:lstStyle/>
        <a:p>
          <a:pPr>
            <a:defRPr sz="995" b="0" strike="noStrike" spc="-1">
              <a:solidFill>
                <a:srgbClr val="000000"/>
              </a:solidFill>
              <a:latin typeface="Roboto"/>
              <a:ea typeface="Roboto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2.8362442155545599E-2"/>
          <c:y val="0.120637046959887"/>
          <c:w val="0.94260337363785596"/>
          <c:h val="0.8684230110887849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Мужчины, чел.</c:v>
                </c:pt>
              </c:strCache>
            </c:strRef>
          </c:tx>
          <c:spPr>
            <a:solidFill>
              <a:srgbClr val="70AD47"/>
            </a:solidFill>
            <a:ln w="252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DA2-48D7-AD55-66796EA0CA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A2-48D7-AD55-66796EA0CA68}"/>
              </c:ext>
            </c:extLst>
          </c:dPt>
          <c:dLbls>
            <c:dLbl>
              <c:idx val="0"/>
              <c:layout>
                <c:manualLayout>
                  <c:x val="6.4964353052589199E-2"/>
                  <c:y val="2.0560217355494698E-2"/>
                </c:manualLayout>
              </c:layout>
              <c:tx>
                <c:rich>
                  <a:bodyPr/>
                  <a:lstStyle/>
                  <a:p>
                    <a:r>
                      <a:rPr lang="en-US" sz="2395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t>29547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DA2-48D7-AD55-66796EA0CA68}"/>
                </c:ext>
              </c:extLst>
            </c:dLbl>
            <c:dLbl>
              <c:idx val="1"/>
              <c:layout>
                <c:manualLayout>
                  <c:x val="4.8684314131786199E-2"/>
                  <c:y val="-2.6238108145631E-3"/>
                </c:manualLayout>
              </c:layout>
              <c:tx>
                <c:rich>
                  <a:bodyPr/>
                  <a:lstStyle/>
                  <a:p>
                    <a:r>
                      <a:rPr lang="en-US" sz="2395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t>29547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DA2-48D7-AD55-66796EA0CA6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395" b="0" strike="noStrike" spc="-1">
                    <a:solidFill>
                      <a:srgbClr val="000000"/>
                    </a:solidFill>
                    <a:latin typeface="Roboto"/>
                    <a:ea typeface="Roboto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19800</c:v>
                </c:pt>
                <c:pt idx="1">
                  <c:v>19800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A2-48D7-AD55-66796EA0CA68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Женщины, чел.</c:v>
                </c:pt>
              </c:strCache>
            </c:strRef>
          </c:tx>
          <c:spPr>
            <a:solidFill>
              <a:srgbClr val="4472C4"/>
            </a:solidFill>
            <a:ln w="252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DA2-48D7-AD55-66796EA0CA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DA2-48D7-AD55-66796EA0CA68}"/>
              </c:ext>
            </c:extLst>
          </c:dPt>
          <c:dLbls>
            <c:dLbl>
              <c:idx val="0"/>
              <c:layout>
                <c:manualLayout>
                  <c:x val="-2.7412728026534099E-2"/>
                  <c:y val="5.4980942695706197E-5"/>
                </c:manualLayout>
              </c:layout>
              <c:tx>
                <c:rich>
                  <a:bodyPr/>
                  <a:lstStyle/>
                  <a:p>
                    <a:r>
                      <a:rPr lang="en-US" sz="2395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t>33318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DA2-48D7-AD55-66796EA0CA68}"/>
                </c:ext>
              </c:extLst>
            </c:dLbl>
            <c:dLbl>
              <c:idx val="1"/>
              <c:layout>
                <c:manualLayout>
                  <c:x val="1.8768449419568799E-2"/>
                  <c:y val="4.0475068416135499E-3"/>
                </c:manualLayout>
              </c:layout>
              <c:tx>
                <c:rich>
                  <a:bodyPr/>
                  <a:lstStyle/>
                  <a:p>
                    <a:r>
                      <a:rPr lang="en-US" sz="2395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t>33318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DA2-48D7-AD55-66796EA0CA6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2395" b="0" strike="noStrike" spc="-1">
                    <a:solidFill>
                      <a:srgbClr val="000000"/>
                    </a:solidFill>
                    <a:latin typeface="Roboto"/>
                    <a:ea typeface="Roboto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28118</c:v>
                </c:pt>
                <c:pt idx="1">
                  <c:v>28118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A2-48D7-AD55-66796EA0C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286541688"/>
        <c:axId val="286542072"/>
      </c:barChart>
      <c:catAx>
        <c:axId val="286541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6542072"/>
        <c:crosses val="autoZero"/>
        <c:auto val="1"/>
        <c:lblAlgn val="ctr"/>
        <c:lblOffset val="100"/>
        <c:noMultiLvlLbl val="0"/>
      </c:catAx>
      <c:valAx>
        <c:axId val="2865420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86541688"/>
        <c:crosses val="autoZero"/>
        <c:crossBetween val="between"/>
      </c:valAx>
      <c:spPr>
        <a:noFill/>
        <a:ln w="25200">
          <a:noFill/>
        </a:ln>
      </c:spPr>
    </c:plotArea>
    <c:legend>
      <c:legendPos val="r"/>
      <c:layout>
        <c:manualLayout>
          <c:xMode val="edge"/>
          <c:yMode val="edge"/>
          <c:x val="0"/>
          <c:y val="1.62271759252097E-2"/>
          <c:w val="0.65157485491828304"/>
          <c:h val="6.0851961284800103E-2"/>
        </c:manualLayout>
      </c:layout>
      <c:overlay val="0"/>
      <c:spPr>
        <a:noFill/>
        <a:ln w="25200">
          <a:noFill/>
        </a:ln>
      </c:spPr>
      <c:txPr>
        <a:bodyPr/>
        <a:lstStyle/>
        <a:p>
          <a:pPr>
            <a:defRPr sz="1194" b="0" strike="noStrike" spc="-1">
              <a:solidFill>
                <a:srgbClr val="595959"/>
              </a:solidFill>
              <a:latin typeface="Calibri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2.2552060256978299E-2"/>
          <c:y val="0.49794353433251998"/>
          <c:w val="0.96521931767833402"/>
          <c:h val="0.3647263855001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Удовлетворены</c:v>
                </c:pt>
              </c:strCache>
            </c:strRef>
          </c:tx>
          <c:spPr>
            <a:solidFill>
              <a:srgbClr val="49BED8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82</c:v>
                </c:pt>
                <c:pt idx="1">
                  <c:v>80</c:v>
                </c:pt>
                <c:pt idx="2">
                  <c:v>80</c:v>
                </c:pt>
                <c:pt idx="3">
                  <c:v>78</c:v>
                </c:pt>
                <c:pt idx="4">
                  <c:v>74</c:v>
                </c:pt>
                <c:pt idx="5">
                  <c:v>76</c:v>
                </c:pt>
                <c:pt idx="6">
                  <c:v>88</c:v>
                </c:pt>
                <c:pt idx="7">
                  <c:v>89</c:v>
                </c:pt>
                <c:pt idx="8">
                  <c:v>89</c:v>
                </c:pt>
                <c:pt idx="9">
                  <c:v>76</c:v>
                </c:pt>
                <c:pt idx="10">
                  <c:v>77</c:v>
                </c:pt>
                <c:pt idx="1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53-4F9E-9974-5B78C67FF1C9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Скорее не удовлетворены</c:v>
                </c:pt>
              </c:strCache>
            </c:strRef>
          </c:tx>
          <c:spPr>
            <a:solidFill>
              <a:srgbClr val="FFC00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6</c:v>
                </c:pt>
                <c:pt idx="9">
                  <c:v>4</c:v>
                </c:pt>
                <c:pt idx="10">
                  <c:v>4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53-4F9E-9974-5B78C67FF1C9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Не удовлетворены</c:v>
                </c:pt>
              </c:strCache>
            </c:strRef>
          </c:tx>
          <c:spPr>
            <a:solidFill>
              <a:srgbClr val="FF000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6</c:v>
                </c:pt>
                <c:pt idx="1">
                  <c:v>7</c:v>
                </c:pt>
                <c:pt idx="2">
                  <c:v>5</c:v>
                </c:pt>
                <c:pt idx="3">
                  <c:v>9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  <c:pt idx="7">
                  <c:v>5</c:v>
                </c:pt>
                <c:pt idx="8">
                  <c:v>9</c:v>
                </c:pt>
                <c:pt idx="9">
                  <c:v>7</c:v>
                </c:pt>
                <c:pt idx="10">
                  <c:v>9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53-4F9E-9974-5B78C67FF1C9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Затрудняются с ответом </c:v>
                </c:pt>
              </c:strCache>
            </c:strRef>
          </c:tx>
          <c:spPr>
            <a:solidFill>
              <a:srgbClr val="BFBFBF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5</c:v>
                </c:pt>
                <c:pt idx="10">
                  <c:v>1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53-4F9E-9974-5B78C67FF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6486968"/>
        <c:axId val="286491280"/>
      </c:barChart>
      <c:catAx>
        <c:axId val="286486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00" b="0" strike="noStrike" spc="-1">
                <a:solidFill>
                  <a:srgbClr val="000000"/>
                </a:solidFill>
                <a:latin typeface="Roboto"/>
                <a:ea typeface="Roboto"/>
              </a:defRPr>
            </a:pPr>
            <a:endParaRPr lang="ru-RU"/>
          </a:p>
        </c:txPr>
        <c:crossAx val="286491280"/>
        <c:crosses val="autoZero"/>
        <c:auto val="1"/>
        <c:lblAlgn val="ctr"/>
        <c:lblOffset val="100"/>
        <c:noMultiLvlLbl val="0"/>
      </c:catAx>
      <c:valAx>
        <c:axId val="286491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86486968"/>
        <c:crosses val="autoZero"/>
        <c:crossBetween val="between"/>
      </c:valAx>
      <c:spPr>
        <a:noFill/>
        <a:ln w="25560">
          <a:noFill/>
        </a:ln>
      </c:spPr>
    </c:plotArea>
    <c:legend>
      <c:legendPos val="b"/>
      <c:layout>
        <c:manualLayout>
          <c:xMode val="edge"/>
          <c:yMode val="edge"/>
          <c:x val="0"/>
          <c:y val="0.94266265116494496"/>
          <c:w val="0.9"/>
          <c:h val="5.7337348835054799E-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000000"/>
              </a:solidFill>
              <a:latin typeface="Calibri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4157348242811499"/>
          <c:y val="0"/>
          <c:w val="0.74121405750798697"/>
          <c:h val="0.99757934373319002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Отзывы</c:v>
                </c:pt>
              </c:strCache>
            </c:strRef>
          </c:tx>
          <c:spPr>
            <a:solidFill>
              <a:srgbClr val="49BED8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49BED8"/>
              </a:solidFill>
              <a:ln w="19080">
                <a:noFill/>
              </a:ln>
            </c:spPr>
            <c:extLst>
              <c:ext xmlns:c16="http://schemas.microsoft.com/office/drawing/2014/chart" uri="{C3380CC4-5D6E-409C-BE32-E72D297353CC}">
                <c16:uniqueId val="{00000001-DEF7-4A10-939D-2E0202A7E51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80">
                <a:noFill/>
              </a:ln>
            </c:spPr>
            <c:extLst>
              <c:ext xmlns:c16="http://schemas.microsoft.com/office/drawing/2014/chart" uri="{C3380CC4-5D6E-409C-BE32-E72D297353CC}">
                <c16:uniqueId val="{00000003-DEF7-4A10-939D-2E0202A7E51B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80">
                <a:noFill/>
              </a:ln>
            </c:spPr>
            <c:extLst>
              <c:ext xmlns:c16="http://schemas.microsoft.com/office/drawing/2014/chart" uri="{C3380CC4-5D6E-409C-BE32-E72D297353CC}">
                <c16:uniqueId val="{00000005-DEF7-4A10-939D-2E0202A7E51B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 w="19080">
                <a:noFill/>
              </a:ln>
            </c:spPr>
            <c:extLst>
              <c:ext xmlns:c16="http://schemas.microsoft.com/office/drawing/2014/chart" uri="{C3380CC4-5D6E-409C-BE32-E72D297353CC}">
                <c16:uniqueId val="{00000007-DEF7-4A10-939D-2E0202A7E51B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F7-4A10-939D-2E0202A7E51B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F7-4A10-939D-2E0202A7E51B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F7-4A10-939D-2E0202A7E51B}"/>
                </c:ext>
              </c:extLst>
            </c:dLbl>
            <c:dLbl>
              <c:idx val="3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F7-4A10-939D-2E0202A7E5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Удовлетворены</c:v>
                </c:pt>
                <c:pt idx="1">
                  <c:v>Скорее не удовлетворены</c:v>
                </c:pt>
                <c:pt idx="2">
                  <c:v>Удовлетворены</c:v>
                </c:pt>
                <c:pt idx="3">
                  <c:v>Затрудняются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1006</c:v>
                </c:pt>
                <c:pt idx="1">
                  <c:v>58</c:v>
                </c:pt>
                <c:pt idx="2">
                  <c:v>88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F7-4A10-939D-2E0202A7E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title>
      <c:tx>
        <c:rich>
          <a:bodyPr rot="0"/>
          <a:lstStyle/>
          <a:p>
            <a:pPr>
              <a:defRPr lang="ru-RU" sz="1600" b="1" strike="noStrike" spc="-1">
                <a:solidFill>
                  <a:srgbClr val="000000"/>
                </a:solidFill>
                <a:latin typeface="Roboto"/>
                <a:ea typeface="Roboto"/>
              </a:defRPr>
            </a:pPr>
            <a:r>
              <a:rPr lang="ru-RU" sz="1600" b="1" strike="noStrike" spc="-1">
                <a:solidFill>
                  <a:srgbClr val="000000"/>
                </a:solidFill>
                <a:latin typeface="Roboto"/>
                <a:ea typeface="Roboto"/>
              </a:rPr>
              <a:t>Врачи</a:t>
            </a:r>
          </a:p>
        </c:rich>
      </c:tx>
      <c:layout>
        <c:manualLayout>
          <c:xMode val="edge"/>
          <c:yMode val="edge"/>
          <c:x val="0.32562849994042697"/>
          <c:y val="2.4510881512420299E-2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35041105683301"/>
          <c:y val="0.14640580347329099"/>
          <c:w val="0.59728345049445997"/>
          <c:h val="0.65135194548252395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Врачи</c:v>
                </c:pt>
              </c:strCache>
            </c:strRef>
          </c:tx>
          <c:spPr>
            <a:solidFill>
              <a:srgbClr val="49BED8"/>
            </a:solidFill>
            <a:ln w="0"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80B761"/>
                  </a:gs>
                  <a:gs pos="50000">
                    <a:srgbClr val="6FB142"/>
                  </a:gs>
                  <a:gs pos="100000">
                    <a:srgbClr val="61A235"/>
                  </a:gs>
                </a:gsLst>
                <a:lin ang="5400000"/>
              </a:gra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A502-4A83-8370-D4CAD85F7C3F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64C5DD"/>
                  </a:gs>
                  <a:gs pos="50000">
                    <a:srgbClr val="42C2DE"/>
                  </a:gs>
                  <a:gs pos="100000">
                    <a:srgbClr val="32B1CE"/>
                  </a:gs>
                </a:gsLst>
                <a:lin ang="5400000"/>
              </a:gra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A502-4A83-8370-D4CAD85F7C3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5C81F07-2A91-4D38-977D-EBCE5ACE486F}" type="VALUE">
                      <a:rPr lang="en-US" sz="1400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pPr/>
                      <a:t>[ЗНАЧЕНИЕ]</a:t>
                    </a:fld>
                    <a:r>
                      <a:rPr lang="en-US" sz="1400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t> (75%)</a:t>
                    </a:r>
                  </a:p>
                </c:rich>
              </c:tx>
              <c:numFmt formatCode="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502-4A83-8370-D4CAD85F7C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716408E-1422-42F3-8588-8F81B2C6A6B4}" type="VALUE">
                      <a:rPr lang="en-US" sz="1400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pPr/>
                      <a:t>[ЗНАЧЕНИЕ]</a:t>
                    </a:fld>
                    <a:r>
                      <a:rPr lang="en-US" sz="1400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t> (25%)</a:t>
                    </a:r>
                  </a:p>
                </c:rich>
              </c:tx>
              <c:numFmt formatCode="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02-4A83-8370-D4CAD85F7C3F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000000"/>
                    </a:solidFill>
                    <a:latin typeface="Roboto"/>
                    <a:ea typeface="Robo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Занято 236,0 ставок</c:v>
                </c:pt>
                <c:pt idx="1">
                  <c:v>Свободно 33,0 ставки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236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02-4A83-8370-D4CAD85F7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2.4914559757910501E-2"/>
          <c:y val="0.78786770470270295"/>
          <c:w val="0.77899578618248799"/>
          <c:h val="0.14295771941180699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000000"/>
              </a:solidFill>
              <a:latin typeface="Roboto"/>
              <a:ea typeface="Roboto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title>
      <c:tx>
        <c:rich>
          <a:bodyPr rot="0"/>
          <a:lstStyle/>
          <a:p>
            <a:pPr>
              <a:defRPr lang="ru-RU" sz="1600" b="1" strike="noStrike" spc="-1">
                <a:solidFill>
                  <a:srgbClr val="000000"/>
                </a:solidFill>
                <a:latin typeface="Roboto"/>
                <a:ea typeface="Roboto"/>
              </a:defRPr>
            </a:pPr>
            <a:r>
              <a:rPr lang="ru-RU" sz="1600" b="1" strike="noStrike" spc="-1">
                <a:solidFill>
                  <a:srgbClr val="000000"/>
                </a:solidFill>
                <a:latin typeface="Roboto"/>
                <a:ea typeface="Roboto"/>
              </a:rPr>
              <a:t>Средний мед. персонал</a:t>
            </a:r>
          </a:p>
        </c:rich>
      </c:tx>
      <c:layout>
        <c:manualLayout>
          <c:xMode val="edge"/>
          <c:yMode val="edge"/>
          <c:x val="6.8390325271059205E-2"/>
          <c:y val="1.9674653770059398E-2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35041105683301"/>
          <c:y val="0.14640580347329099"/>
          <c:w val="0.59728345049445997"/>
          <c:h val="0.65135194548252395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Средний мед. Персонал</c:v>
                </c:pt>
              </c:strCache>
            </c:strRef>
          </c:tx>
          <c:spPr>
            <a:solidFill>
              <a:srgbClr val="49BED8"/>
            </a:solidFill>
            <a:ln w="0"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80B761"/>
                  </a:gs>
                  <a:gs pos="50000">
                    <a:srgbClr val="6FB142"/>
                  </a:gs>
                  <a:gs pos="100000">
                    <a:srgbClr val="61A235"/>
                  </a:gs>
                </a:gsLst>
                <a:lin ang="5400000"/>
              </a:gra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70DD-4BC3-B472-FD52BAD88CBD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64C5DD"/>
                  </a:gs>
                  <a:gs pos="50000">
                    <a:srgbClr val="42C2DE"/>
                  </a:gs>
                  <a:gs pos="100000">
                    <a:srgbClr val="32B1CE"/>
                  </a:gs>
                </a:gsLst>
                <a:lin ang="5400000"/>
              </a:gra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70DD-4BC3-B472-FD52BAD88CB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t>227,75 </a:t>
                    </a:r>
                  </a:p>
                  <a:p>
                    <a:r>
                      <a:rPr lang="en-US" sz="1400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t>(81%)</a:t>
                    </a:r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0DD-4BC3-B472-FD52BAD88C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92EDC1D-6AB1-4370-BD76-BADF3FEFB92D}" type="VALUE">
                      <a:rPr lang="en-US" sz="1400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pPr/>
                      <a:t>[ЗНАЧЕНИЕ]</a:t>
                    </a:fld>
                    <a:r>
                      <a:rPr lang="en-US" sz="1400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t> (19%) </a:t>
                    </a:r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DD-4BC3-B472-FD52BAD88CBD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000000"/>
                    </a:solidFill>
                    <a:latin typeface="Roboto"/>
                    <a:ea typeface="Robo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Занято 226,5 ставок</c:v>
                </c:pt>
                <c:pt idx="1">
                  <c:v>Свободно 53,5 ставки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226.5</c:v>
                </c:pt>
                <c:pt idx="1">
                  <c:v>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DD-4BC3-B472-FD52BAD88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3.7512366350828698E-2"/>
          <c:y val="0.799489787514161"/>
          <c:w val="0.70340894662497799"/>
          <c:h val="0.11583966801718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000000"/>
              </a:solidFill>
              <a:latin typeface="Roboto"/>
              <a:ea typeface="Roboto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0"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title>
      <c:tx>
        <c:rich>
          <a:bodyPr rot="0"/>
          <a:lstStyle/>
          <a:p>
            <a:pPr>
              <a:defRPr lang="ru-RU" sz="1600" b="1" strike="noStrike" spc="-1">
                <a:solidFill>
                  <a:srgbClr val="000000"/>
                </a:solidFill>
                <a:latin typeface="Roboto"/>
                <a:ea typeface="Roboto"/>
              </a:defRPr>
            </a:pPr>
            <a:r>
              <a:rPr lang="ru-RU" sz="1600" b="1" strike="noStrike" spc="-1">
                <a:solidFill>
                  <a:srgbClr val="000000"/>
                </a:solidFill>
                <a:latin typeface="Roboto"/>
                <a:ea typeface="Roboto"/>
              </a:rPr>
              <a:t>Прочие</a:t>
            </a:r>
          </a:p>
        </c:rich>
      </c:tx>
      <c:layout>
        <c:manualLayout>
          <c:xMode val="edge"/>
          <c:yMode val="edge"/>
          <c:x val="0.30763731681162898"/>
          <c:y val="2.8467795119806599E-2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35041105683301"/>
          <c:y val="0.14640580347329099"/>
          <c:w val="0.59728345049445997"/>
          <c:h val="0.65135194548252395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49BED8"/>
            </a:solidFill>
            <a:ln w="0"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80B761"/>
                  </a:gs>
                  <a:gs pos="50000">
                    <a:srgbClr val="6FB142"/>
                  </a:gs>
                  <a:gs pos="100000">
                    <a:srgbClr val="61A235"/>
                  </a:gs>
                </a:gsLst>
                <a:lin ang="5400000"/>
              </a:gra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4335-4C01-883E-E6B2927C75FA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64C5DD"/>
                  </a:gs>
                  <a:gs pos="50000">
                    <a:srgbClr val="42C2DE"/>
                  </a:gs>
                  <a:gs pos="100000">
                    <a:srgbClr val="32B1CE"/>
                  </a:gs>
                </a:gsLst>
                <a:lin ang="5400000"/>
              </a:gra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4335-4C01-883E-E6B2927C75F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D7B5F22-4A18-4F60-AF14-5C5BF09B16AD}" type="VALUE">
                      <a:rPr lang="en-US" sz="1400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pPr/>
                      <a:t>[ЗНАЧЕНИЕ]</a:t>
                    </a:fld>
                    <a:r>
                      <a:rPr lang="en-US" sz="1400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t> (86%)</a:t>
                    </a:r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35-4C01-883E-E6B2927C75F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8F50243-1164-4CE1-8874-06561DACAC02}" type="VALUE">
                      <a:rPr lang="en-US" sz="1400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pPr/>
                      <a:t>[ЗНАЧЕНИЕ]</a:t>
                    </a:fld>
                    <a:r>
                      <a:rPr lang="en-US" sz="1400" b="0" strike="noStrike" spc="-1">
                        <a:solidFill>
                          <a:srgbClr val="000000"/>
                        </a:solidFill>
                        <a:latin typeface="Roboto"/>
                        <a:ea typeface="Roboto"/>
                      </a:rPr>
                      <a:t> (14%)</a:t>
                    </a:r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35-4C01-883E-E6B2927C75FA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0" strike="noStrike" spc="-1">
                    <a:solidFill>
                      <a:srgbClr val="000000"/>
                    </a:solidFill>
                    <a:latin typeface="Roboto"/>
                    <a:ea typeface="Robo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Занято 148,5 ставок</c:v>
                </c:pt>
                <c:pt idx="1">
                  <c:v>Свободно 23,25 ставок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148.5</c:v>
                </c:pt>
                <c:pt idx="1">
                  <c:v>23.25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35-4C01-883E-E6B2927C7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5.4309441808053097E-2"/>
          <c:y val="0.78399367709888501"/>
          <c:w val="0.74960090413234504"/>
          <c:h val="0.15457980222326501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000000"/>
              </a:solidFill>
              <a:latin typeface="Roboto"/>
              <a:ea typeface="Roboto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0"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B8E4EA7-14BE-4EE7-8112-0FAD73314FD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2595240"/>
            <a:ext cx="535392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1E2D4B1-A8CB-4F2A-8401-2CCDAD45FDF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52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5306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353040" y="1604520"/>
            <a:ext cx="261252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5306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2595240"/>
            <a:ext cx="261252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5306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3353040" y="2595240"/>
            <a:ext cx="261252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5306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B350170-7B44-4CDF-AD90-522A82E4162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72368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9995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2419560" y="1604520"/>
            <a:ext cx="172368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9995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4230000" y="1604520"/>
            <a:ext cx="172368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9995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2595240"/>
            <a:ext cx="172368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9995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2419560" y="2595240"/>
            <a:ext cx="172368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9995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4230000" y="2595240"/>
            <a:ext cx="172368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9995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C639E72-5A35-4171-B02E-4C692E66B17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796E4BB-B90E-4063-85E8-A0AA5A900EF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19D7445-A769-4759-9992-B28D712117E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5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353040" y="1604520"/>
            <a:ext cx="26125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88564E6-A866-4651-B4BA-07C7EBDFDD4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8C62E2-7C37-47B2-916A-4ECD119B015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21040"/>
            <a:ext cx="10972080" cy="579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90B7C18-4AA3-48EB-9C99-92270C46A3E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52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5306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3353040" y="1604520"/>
            <a:ext cx="26125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2595240"/>
            <a:ext cx="261252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5306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C4E6A0E-E72A-4B2D-985D-DD62DEF2CF9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5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3353040" y="1604520"/>
            <a:ext cx="261252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5306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3353040" y="2595240"/>
            <a:ext cx="261252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5306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015E5C3-7BF2-4666-980E-F50EFEF1319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261252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5306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3353040" y="1604520"/>
            <a:ext cx="261252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5306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2595240"/>
            <a:ext cx="5353920" cy="90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C915EB-8D97-45E6-9085-9E339516A0A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C2A7716-CB86-4177-AFF9-2D7E39BEBE4D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1"/>
          <p:cNvPicPr/>
          <p:nvPr/>
        </p:nvPicPr>
        <p:blipFill>
          <a:blip r:embed="rId2"/>
          <a:srcRect t="5846"/>
          <a:stretch/>
        </p:blipFill>
        <p:spPr>
          <a:xfrm>
            <a:off x="3960" y="-27360"/>
            <a:ext cx="12184920" cy="688212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703520" y="188640"/>
            <a:ext cx="10221840" cy="591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500" b="0" strike="noStrike" spc="-1">
                <a:solidFill>
                  <a:schemeClr val="dk1"/>
                </a:solidFill>
                <a:latin typeface="Roboto"/>
                <a:ea typeface="Roboto"/>
              </a:rPr>
              <a:t>Годовой отчет ГБУЗ ГП №22 ДЗМ</a:t>
            </a:r>
            <a:endParaRPr lang="ru-RU" sz="4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Заголовок 1"/>
          <p:cNvSpPr/>
          <p:nvPr/>
        </p:nvSpPr>
        <p:spPr>
          <a:xfrm>
            <a:off x="1703520" y="5445360"/>
            <a:ext cx="11734200" cy="113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20000"/>
              </a:lnSpc>
            </a:pP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Главного врача Вершининой Лилии Геннадьевны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Рисунок 1"/>
          <p:cNvPicPr/>
          <p:nvPr/>
        </p:nvPicPr>
        <p:blipFill>
          <a:blip r:embed="rId2"/>
          <a:srcRect l="10460" t="1009" r="6363" b="2021"/>
          <a:stretch/>
        </p:blipFill>
        <p:spPr>
          <a:xfrm flipH="1">
            <a:off x="-21600" y="-54720"/>
            <a:ext cx="12238200" cy="6909480"/>
          </a:xfrm>
          <a:prstGeom prst="rect">
            <a:avLst/>
          </a:prstGeom>
          <a:ln w="0">
            <a:noFill/>
          </a:ln>
        </p:spPr>
      </p:pic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95160" y="549360"/>
            <a:ext cx="10512360" cy="538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Обучение врачей-специалистов 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7" name="Прямая соединительная линия 5"/>
          <p:cNvCxnSpPr/>
          <p:nvPr/>
        </p:nvCxnSpPr>
        <p:spPr>
          <a:xfrm>
            <a:off x="695160" y="549000"/>
            <a:ext cx="10804680" cy="324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  <p:sp>
        <p:nvSpPr>
          <p:cNvPr id="238" name="Скругленный прямоугольник 6"/>
          <p:cNvSpPr/>
          <p:nvPr/>
        </p:nvSpPr>
        <p:spPr>
          <a:xfrm>
            <a:off x="695160" y="1839240"/>
            <a:ext cx="5973480" cy="1860120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39" name="Прямоугольник 8"/>
          <p:cNvSpPr/>
          <p:nvPr/>
        </p:nvSpPr>
        <p:spPr>
          <a:xfrm>
            <a:off x="839520" y="2286360"/>
            <a:ext cx="525348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В последние два года врачи-специалисты амбулаторного центра проходят обучение по дополнительным профессиональным программам повышения квалификации в Московском центре аккредитации и профессионального развития в сфере здравоохранения (Кадровый Центр ДЗМ).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Овал 15"/>
          <p:cNvSpPr/>
          <p:nvPr/>
        </p:nvSpPr>
        <p:spPr>
          <a:xfrm>
            <a:off x="1055520" y="1268640"/>
            <a:ext cx="1076760" cy="10767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41" name="Скругленный прямоугольник 19"/>
          <p:cNvSpPr/>
          <p:nvPr/>
        </p:nvSpPr>
        <p:spPr>
          <a:xfrm>
            <a:off x="695160" y="4506480"/>
            <a:ext cx="5973480" cy="1888920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42" name="Прямоугольник 20"/>
          <p:cNvSpPr/>
          <p:nvPr/>
        </p:nvSpPr>
        <p:spPr>
          <a:xfrm>
            <a:off x="839520" y="4882680"/>
            <a:ext cx="5613480" cy="140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В целях повышения эффективности деятельности медицинских организаций города Москвы Кадровым Центром ДЗМ проводится обязательная оценка квалификации врачей с целью определения общего уровня знаний и умений, выявления потребностей в обучении и формировании целевых модулей в программах обучения. 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1640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3" name="Рисунок 2"/>
          <p:cNvPicPr/>
          <p:nvPr/>
        </p:nvPicPr>
        <p:blipFill>
          <a:blip r:embed="rId3"/>
          <a:stretch/>
        </p:blipFill>
        <p:spPr>
          <a:xfrm>
            <a:off x="1245960" y="1408320"/>
            <a:ext cx="735480" cy="735480"/>
          </a:xfrm>
          <a:prstGeom prst="rect">
            <a:avLst/>
          </a:prstGeom>
          <a:ln w="0">
            <a:noFill/>
          </a:ln>
        </p:spPr>
      </p:pic>
      <p:sp>
        <p:nvSpPr>
          <p:cNvPr id="244" name="Овал 29"/>
          <p:cNvSpPr/>
          <p:nvPr/>
        </p:nvSpPr>
        <p:spPr>
          <a:xfrm>
            <a:off x="1075320" y="3802320"/>
            <a:ext cx="1076760" cy="10767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45" name="Рисунок 31"/>
          <p:cNvPicPr/>
          <p:nvPr/>
        </p:nvPicPr>
        <p:blipFill>
          <a:blip r:embed="rId4"/>
          <a:stretch/>
        </p:blipFill>
        <p:spPr>
          <a:xfrm>
            <a:off x="1317600" y="4101840"/>
            <a:ext cx="552600" cy="552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Рисунок 43"/>
          <p:cNvPicPr/>
          <p:nvPr/>
        </p:nvPicPr>
        <p:blipFill>
          <a:blip r:embed="rId2"/>
          <a:srcRect b="21899"/>
          <a:stretch/>
        </p:blipFill>
        <p:spPr>
          <a:xfrm>
            <a:off x="0" y="-99360"/>
            <a:ext cx="12188880" cy="6981480"/>
          </a:xfrm>
          <a:prstGeom prst="rect">
            <a:avLst/>
          </a:prstGeom>
          <a:ln w="0">
            <a:noFill/>
          </a:ln>
        </p:spPr>
      </p:pic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95160" y="433440"/>
            <a:ext cx="10726200" cy="937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Повышение комфорта пребывания в поликлинике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48" name="Прямая соединительная линия 20"/>
          <p:cNvCxnSpPr/>
          <p:nvPr/>
        </p:nvCxnSpPr>
        <p:spPr>
          <a:xfrm>
            <a:off x="695160" y="404640"/>
            <a:ext cx="10804680" cy="324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  <p:sp>
        <p:nvSpPr>
          <p:cNvPr id="249" name="Прямоугольник 21"/>
          <p:cNvSpPr/>
          <p:nvPr/>
        </p:nvSpPr>
        <p:spPr>
          <a:xfrm>
            <a:off x="695520" y="1317600"/>
            <a:ext cx="10877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Roboto"/>
                <a:ea typeface="Roboto"/>
              </a:rPr>
              <a:t>С целью исключения неудобств для пациентов: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Прямоугольник 24"/>
          <p:cNvSpPr/>
          <p:nvPr/>
        </p:nvSpPr>
        <p:spPr>
          <a:xfrm>
            <a:off x="808200" y="1796760"/>
            <a:ext cx="487044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Нахождения больных в одной зоне со здоровыми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Шеврон 26"/>
          <p:cNvSpPr/>
          <p:nvPr/>
        </p:nvSpPr>
        <p:spPr>
          <a:xfrm>
            <a:off x="775440" y="1826640"/>
            <a:ext cx="212760" cy="248760"/>
          </a:xfrm>
          <a:prstGeom prst="chevron">
            <a:avLst>
              <a:gd name="adj" fmla="val 50000"/>
            </a:avLst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2" name="Прямоугольник 23"/>
          <p:cNvSpPr/>
          <p:nvPr/>
        </p:nvSpPr>
        <p:spPr>
          <a:xfrm>
            <a:off x="821520" y="2214360"/>
            <a:ext cx="417564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Нехватки посадочных мест для ожидания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Шеврон 27"/>
          <p:cNvSpPr/>
          <p:nvPr/>
        </p:nvSpPr>
        <p:spPr>
          <a:xfrm>
            <a:off x="775440" y="2242080"/>
            <a:ext cx="212760" cy="248760"/>
          </a:xfrm>
          <a:prstGeom prst="chevron">
            <a:avLst>
              <a:gd name="adj" fmla="val 50000"/>
            </a:avLst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4" name="Прямоугольник 22"/>
          <p:cNvSpPr/>
          <p:nvPr/>
        </p:nvSpPr>
        <p:spPr>
          <a:xfrm>
            <a:off x="1015920" y="2654640"/>
            <a:ext cx="609264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Отсутствия информации о движении очереди на прием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Шеврон 37"/>
          <p:cNvSpPr/>
          <p:nvPr/>
        </p:nvSpPr>
        <p:spPr>
          <a:xfrm>
            <a:off x="775440" y="2676600"/>
            <a:ext cx="212760" cy="248760"/>
          </a:xfrm>
          <a:prstGeom prst="chevron">
            <a:avLst>
              <a:gd name="adj" fmla="val 50000"/>
            </a:avLst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6" name="Прямоугольник 25"/>
          <p:cNvSpPr/>
          <p:nvPr/>
        </p:nvSpPr>
        <p:spPr>
          <a:xfrm>
            <a:off x="1005480" y="3088440"/>
            <a:ext cx="105678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Отсутствия контроля за состоянием здоровья пациентов, находящихся в очереди, со стороны медицинского персонала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Шеврон 38"/>
          <p:cNvSpPr/>
          <p:nvPr/>
        </p:nvSpPr>
        <p:spPr>
          <a:xfrm>
            <a:off x="775440" y="3106080"/>
            <a:ext cx="212760" cy="248760"/>
          </a:xfrm>
          <a:prstGeom prst="chevron">
            <a:avLst>
              <a:gd name="adj" fmla="val 50000"/>
            </a:avLst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8" name="Прямоугольник 29"/>
          <p:cNvSpPr/>
          <p:nvPr/>
        </p:nvSpPr>
        <p:spPr>
          <a:xfrm>
            <a:off x="1559520" y="5856840"/>
            <a:ext cx="3813120" cy="73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Создание достаточного количества посадочных мест для ожидания приема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Рисунок 30"/>
          <p:cNvPicPr/>
          <p:nvPr/>
        </p:nvPicPr>
        <p:blipFill>
          <a:blip r:embed="rId3"/>
          <a:stretch/>
        </p:blipFill>
        <p:spPr>
          <a:xfrm>
            <a:off x="695160" y="5805360"/>
            <a:ext cx="738000" cy="738000"/>
          </a:xfrm>
          <a:prstGeom prst="rect">
            <a:avLst/>
          </a:prstGeom>
          <a:ln w="0">
            <a:noFill/>
          </a:ln>
        </p:spPr>
      </p:pic>
      <p:sp>
        <p:nvSpPr>
          <p:cNvPr id="260" name="Прямоугольник 32"/>
          <p:cNvSpPr/>
          <p:nvPr/>
        </p:nvSpPr>
        <p:spPr>
          <a:xfrm>
            <a:off x="1559520" y="4975560"/>
            <a:ext cx="381312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Разделение потоков здоровых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и болеющих пациентов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1" name="Рисунок 33"/>
          <p:cNvPicPr/>
          <p:nvPr/>
        </p:nvPicPr>
        <p:blipFill>
          <a:blip r:embed="rId4"/>
          <a:stretch/>
        </p:blipFill>
        <p:spPr>
          <a:xfrm>
            <a:off x="695160" y="4931640"/>
            <a:ext cx="666000" cy="666000"/>
          </a:xfrm>
          <a:prstGeom prst="rect">
            <a:avLst/>
          </a:prstGeom>
          <a:ln w="0">
            <a:noFill/>
          </a:ln>
        </p:spPr>
      </p:pic>
      <p:sp>
        <p:nvSpPr>
          <p:cNvPr id="262" name="Прямоугольник 35"/>
          <p:cNvSpPr/>
          <p:nvPr/>
        </p:nvSpPr>
        <p:spPr>
          <a:xfrm>
            <a:off x="6690240" y="5856840"/>
            <a:ext cx="50374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Визуальный контроль пациентов,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находящихся в очереди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Рисунок 36"/>
          <p:cNvPicPr/>
          <p:nvPr/>
        </p:nvPicPr>
        <p:blipFill>
          <a:blip r:embed="rId5"/>
          <a:stretch/>
        </p:blipFill>
        <p:spPr>
          <a:xfrm flipH="1">
            <a:off x="5811120" y="5661360"/>
            <a:ext cx="716760" cy="716760"/>
          </a:xfrm>
          <a:prstGeom prst="rect">
            <a:avLst/>
          </a:prstGeom>
          <a:ln w="0">
            <a:noFill/>
          </a:ln>
        </p:spPr>
      </p:pic>
      <p:sp>
        <p:nvSpPr>
          <p:cNvPr id="264" name="Прямоугольник 40"/>
          <p:cNvSpPr/>
          <p:nvPr/>
        </p:nvSpPr>
        <p:spPr>
          <a:xfrm>
            <a:off x="6690240" y="4975560"/>
            <a:ext cx="50374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Информирование пациентов о движении «живой» очереди через информационное табло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5" name="Рисунок 41"/>
          <p:cNvPicPr/>
          <p:nvPr/>
        </p:nvPicPr>
        <p:blipFill>
          <a:blip r:embed="rId6"/>
          <a:stretch/>
        </p:blipFill>
        <p:spPr>
          <a:xfrm>
            <a:off x="5825880" y="4931640"/>
            <a:ext cx="698760" cy="697680"/>
          </a:xfrm>
          <a:prstGeom prst="rect">
            <a:avLst/>
          </a:prstGeom>
          <a:ln w="0">
            <a:noFill/>
          </a:ln>
        </p:spPr>
      </p:pic>
      <p:sp>
        <p:nvSpPr>
          <p:cNvPr id="266" name="Прямоугольник 42"/>
          <p:cNvSpPr/>
          <p:nvPr/>
        </p:nvSpPr>
        <p:spPr>
          <a:xfrm>
            <a:off x="688680" y="4461840"/>
            <a:ext cx="108777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Положительный эффект от организации зон комфортного ожидания: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Прямоугольник 28"/>
          <p:cNvSpPr/>
          <p:nvPr/>
        </p:nvSpPr>
        <p:spPr>
          <a:xfrm>
            <a:off x="695160" y="3636720"/>
            <a:ext cx="105789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Roboto"/>
                <a:ea typeface="Roboto"/>
              </a:rPr>
              <a:t>Организованы зоны комфортного ожидания приема дежурного врача,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Roboto"/>
                <a:ea typeface="Roboto"/>
              </a:rPr>
              <a:t>кабинеты с отдельным входом в здание - для пациентов с ОРВИ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Рисунок 28"/>
          <p:cNvPicPr/>
          <p:nvPr/>
        </p:nvPicPr>
        <p:blipFill>
          <a:blip r:embed="rId2"/>
          <a:srcRect b="21899"/>
          <a:stretch/>
        </p:blipFill>
        <p:spPr>
          <a:xfrm>
            <a:off x="0" y="-243360"/>
            <a:ext cx="12188880" cy="7098120"/>
          </a:xfrm>
          <a:prstGeom prst="rect">
            <a:avLst/>
          </a:prstGeom>
          <a:ln w="0">
            <a:noFill/>
          </a:ln>
        </p:spPr>
      </p:pic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95160" y="299520"/>
            <a:ext cx="11158200" cy="788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8888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Работа по рассмотрению жалоб и обращений граждан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0" name="Прямая соединительная линия 31"/>
          <p:cNvCxnSpPr/>
          <p:nvPr/>
        </p:nvCxnSpPr>
        <p:spPr>
          <a:xfrm>
            <a:off x="695160" y="260640"/>
            <a:ext cx="10804680" cy="324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  <p:sp>
        <p:nvSpPr>
          <p:cNvPr id="271" name="Заголовок 1"/>
          <p:cNvSpPr/>
          <p:nvPr/>
        </p:nvSpPr>
        <p:spPr>
          <a:xfrm>
            <a:off x="2711520" y="4154040"/>
            <a:ext cx="9477000" cy="258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Все обращения пациентов рассматриваются в индивидуальном порядке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В случае негативного содержания обращения специалисты поликлиники вступают в диалог с пациентом и детализируют проблему для ее решения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Изучаются предложения граждан по улучшению работы поликлиники, руководство использует обратную связь от пациентов для совершенствования оказания медицинской помощи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В 2023 году сохраняется высокий уровень общего количества обращений граждан, что связано в том числе с доступностью различных каналов направления обращений для граждан, в то же время отмечено значительное снижение количества обоснованных жалоб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2" name="Рисунок 2"/>
          <p:cNvPicPr/>
          <p:nvPr/>
        </p:nvPicPr>
        <p:blipFill>
          <a:blip r:embed="rId3"/>
          <a:stretch/>
        </p:blipFill>
        <p:spPr>
          <a:xfrm>
            <a:off x="1022400" y="4845600"/>
            <a:ext cx="1499040" cy="1499040"/>
          </a:xfrm>
          <a:prstGeom prst="rect">
            <a:avLst/>
          </a:prstGeom>
          <a:ln w="0">
            <a:noFill/>
          </a:ln>
        </p:spPr>
      </p:pic>
      <p:sp>
        <p:nvSpPr>
          <p:cNvPr id="273" name="Скругленный прямоугольник 29"/>
          <p:cNvSpPr/>
          <p:nvPr/>
        </p:nvSpPr>
        <p:spPr>
          <a:xfrm>
            <a:off x="360000" y="1090800"/>
            <a:ext cx="11709360" cy="3021120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4" name="Скругленный прямоугольник 47"/>
          <p:cNvSpPr/>
          <p:nvPr/>
        </p:nvSpPr>
        <p:spPr>
          <a:xfrm>
            <a:off x="3759120" y="1848600"/>
            <a:ext cx="1436760" cy="1977120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5" name="Скругленный прямоугольник 57"/>
          <p:cNvSpPr/>
          <p:nvPr/>
        </p:nvSpPr>
        <p:spPr>
          <a:xfrm>
            <a:off x="5255640" y="1868040"/>
            <a:ext cx="1436760" cy="1977120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6" name="Скругленный прямоугольник 58"/>
          <p:cNvSpPr/>
          <p:nvPr/>
        </p:nvSpPr>
        <p:spPr>
          <a:xfrm>
            <a:off x="6856920" y="1869120"/>
            <a:ext cx="1436760" cy="1977120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7" name="Скругленный прямоугольник 59"/>
          <p:cNvSpPr/>
          <p:nvPr/>
        </p:nvSpPr>
        <p:spPr>
          <a:xfrm>
            <a:off x="8387280" y="1855800"/>
            <a:ext cx="1436760" cy="1977120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8" name="Скругленный прямоугольник 60"/>
          <p:cNvSpPr/>
          <p:nvPr/>
        </p:nvSpPr>
        <p:spPr>
          <a:xfrm>
            <a:off x="2050560" y="1855800"/>
            <a:ext cx="1436760" cy="1977120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9" name="Заголовок 1"/>
          <p:cNvSpPr/>
          <p:nvPr/>
        </p:nvSpPr>
        <p:spPr>
          <a:xfrm>
            <a:off x="3843000" y="2416680"/>
            <a:ext cx="1436760" cy="53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ГП № 22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Филиал 1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Заголовок 1"/>
          <p:cNvSpPr/>
          <p:nvPr/>
        </p:nvSpPr>
        <p:spPr>
          <a:xfrm>
            <a:off x="2265480" y="2963160"/>
            <a:ext cx="1030320" cy="88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Roboto"/>
                <a:ea typeface="Roboto"/>
              </a:rPr>
              <a:t>211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Заголовок 1"/>
          <p:cNvSpPr/>
          <p:nvPr/>
        </p:nvSpPr>
        <p:spPr>
          <a:xfrm>
            <a:off x="335520" y="1838880"/>
            <a:ext cx="1711800" cy="197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Число обращений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за 2023 год – всего 983,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из них обоснованных - 52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Заголовок 1"/>
          <p:cNvSpPr/>
          <p:nvPr/>
        </p:nvSpPr>
        <p:spPr>
          <a:xfrm>
            <a:off x="3871800" y="2963160"/>
            <a:ext cx="1055520" cy="88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Roboto"/>
                <a:ea typeface="Roboto"/>
              </a:rPr>
              <a:t>200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Заголовок 1"/>
          <p:cNvSpPr/>
          <p:nvPr/>
        </p:nvSpPr>
        <p:spPr>
          <a:xfrm>
            <a:off x="5608080" y="2963160"/>
            <a:ext cx="993600" cy="88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Roboto"/>
                <a:ea typeface="Roboto"/>
              </a:rPr>
              <a:t>165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Заголовок 1"/>
          <p:cNvSpPr/>
          <p:nvPr/>
        </p:nvSpPr>
        <p:spPr>
          <a:xfrm>
            <a:off x="7153200" y="2970360"/>
            <a:ext cx="917280" cy="88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Roboto"/>
                <a:ea typeface="Roboto"/>
              </a:rPr>
              <a:t>140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Заголовок 1"/>
          <p:cNvSpPr/>
          <p:nvPr/>
        </p:nvSpPr>
        <p:spPr>
          <a:xfrm>
            <a:off x="8639280" y="2952720"/>
            <a:ext cx="963000" cy="88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Roboto"/>
                <a:ea typeface="Roboto"/>
              </a:rPr>
              <a:t>136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Заголовок 1"/>
          <p:cNvSpPr/>
          <p:nvPr/>
        </p:nvSpPr>
        <p:spPr>
          <a:xfrm>
            <a:off x="2181240" y="2408040"/>
            <a:ext cx="1436760" cy="53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ГП № 22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Гл. здание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Заголовок 1"/>
          <p:cNvSpPr/>
          <p:nvPr/>
        </p:nvSpPr>
        <p:spPr>
          <a:xfrm>
            <a:off x="5449320" y="2403000"/>
            <a:ext cx="1436760" cy="53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ГП № 22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Филиал </a:t>
            </a:r>
            <a:r>
              <a:rPr lang="en-US" sz="1400" b="0" strike="noStrike" spc="-1">
                <a:solidFill>
                  <a:schemeClr val="dk1"/>
                </a:solidFill>
                <a:latin typeface="Roboto"/>
                <a:ea typeface="Roboto"/>
              </a:rPr>
              <a:t>2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Заголовок 1"/>
          <p:cNvSpPr/>
          <p:nvPr/>
        </p:nvSpPr>
        <p:spPr>
          <a:xfrm>
            <a:off x="7053480" y="2416680"/>
            <a:ext cx="1436760" cy="53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ГП № 22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Филиал </a:t>
            </a:r>
            <a:r>
              <a:rPr lang="en-US" sz="1400" b="0" strike="noStrike" spc="-1">
                <a:solidFill>
                  <a:schemeClr val="dk1"/>
                </a:solidFill>
                <a:latin typeface="Roboto"/>
                <a:ea typeface="Roboto"/>
              </a:rPr>
              <a:t>3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Заголовок 1"/>
          <p:cNvSpPr/>
          <p:nvPr/>
        </p:nvSpPr>
        <p:spPr>
          <a:xfrm>
            <a:off x="8567280" y="2408040"/>
            <a:ext cx="1436760" cy="53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ГП № 22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Филиал </a:t>
            </a:r>
            <a:r>
              <a:rPr lang="en-US" sz="1400" b="0" strike="noStrike" spc="-1">
                <a:solidFill>
                  <a:schemeClr val="dk1"/>
                </a:solidFill>
                <a:latin typeface="Roboto"/>
                <a:ea typeface="Roboto"/>
              </a:rPr>
              <a:t>4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Овал 72"/>
          <p:cNvSpPr/>
          <p:nvPr/>
        </p:nvSpPr>
        <p:spPr>
          <a:xfrm>
            <a:off x="2345040" y="1413000"/>
            <a:ext cx="882360" cy="882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91" name="Рисунок 73"/>
          <p:cNvPicPr/>
          <p:nvPr/>
        </p:nvPicPr>
        <p:blipFill>
          <a:blip r:embed="rId4"/>
          <a:stretch/>
        </p:blipFill>
        <p:spPr>
          <a:xfrm>
            <a:off x="2535480" y="1580400"/>
            <a:ext cx="552600" cy="552600"/>
          </a:xfrm>
          <a:prstGeom prst="rect">
            <a:avLst/>
          </a:prstGeom>
          <a:ln w="0">
            <a:noFill/>
          </a:ln>
        </p:spPr>
      </p:pic>
      <p:sp>
        <p:nvSpPr>
          <p:cNvPr id="292" name="Овал 74"/>
          <p:cNvSpPr/>
          <p:nvPr/>
        </p:nvSpPr>
        <p:spPr>
          <a:xfrm>
            <a:off x="4056120" y="1396080"/>
            <a:ext cx="882360" cy="882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93" name="Овал 75"/>
          <p:cNvSpPr/>
          <p:nvPr/>
        </p:nvSpPr>
        <p:spPr>
          <a:xfrm>
            <a:off x="5698080" y="1413000"/>
            <a:ext cx="882360" cy="882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94" name="Овал 76"/>
          <p:cNvSpPr/>
          <p:nvPr/>
        </p:nvSpPr>
        <p:spPr>
          <a:xfrm>
            <a:off x="7188120" y="1432080"/>
            <a:ext cx="882360" cy="882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95" name="Овал 77"/>
          <p:cNvSpPr/>
          <p:nvPr/>
        </p:nvSpPr>
        <p:spPr>
          <a:xfrm>
            <a:off x="8619480" y="1432080"/>
            <a:ext cx="882360" cy="882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96" name="Рисунок 78"/>
          <p:cNvPicPr/>
          <p:nvPr/>
        </p:nvPicPr>
        <p:blipFill>
          <a:blip r:embed="rId5"/>
          <a:stretch/>
        </p:blipFill>
        <p:spPr>
          <a:xfrm>
            <a:off x="4275360" y="1603440"/>
            <a:ext cx="478800" cy="478800"/>
          </a:xfrm>
          <a:prstGeom prst="rect">
            <a:avLst/>
          </a:prstGeom>
          <a:ln w="0">
            <a:noFill/>
          </a:ln>
        </p:spPr>
      </p:pic>
      <p:pic>
        <p:nvPicPr>
          <p:cNvPr id="297" name="Рисунок 79"/>
          <p:cNvPicPr/>
          <p:nvPr/>
        </p:nvPicPr>
        <p:blipFill>
          <a:blip r:embed="rId5"/>
          <a:stretch/>
        </p:blipFill>
        <p:spPr>
          <a:xfrm>
            <a:off x="5925960" y="1614600"/>
            <a:ext cx="478800" cy="478800"/>
          </a:xfrm>
          <a:prstGeom prst="rect">
            <a:avLst/>
          </a:prstGeom>
          <a:ln w="0">
            <a:noFill/>
          </a:ln>
        </p:spPr>
      </p:pic>
      <p:pic>
        <p:nvPicPr>
          <p:cNvPr id="298" name="Рисунок 80"/>
          <p:cNvPicPr/>
          <p:nvPr/>
        </p:nvPicPr>
        <p:blipFill>
          <a:blip r:embed="rId5"/>
          <a:stretch/>
        </p:blipFill>
        <p:spPr>
          <a:xfrm>
            <a:off x="7385040" y="1603440"/>
            <a:ext cx="478800" cy="478800"/>
          </a:xfrm>
          <a:prstGeom prst="rect">
            <a:avLst/>
          </a:prstGeom>
          <a:ln w="0">
            <a:noFill/>
          </a:ln>
        </p:spPr>
      </p:pic>
      <p:pic>
        <p:nvPicPr>
          <p:cNvPr id="299" name="Рисунок 81"/>
          <p:cNvPicPr/>
          <p:nvPr/>
        </p:nvPicPr>
        <p:blipFill>
          <a:blip r:embed="rId5"/>
          <a:stretch/>
        </p:blipFill>
        <p:spPr>
          <a:xfrm>
            <a:off x="8799120" y="1598400"/>
            <a:ext cx="478800" cy="478800"/>
          </a:xfrm>
          <a:prstGeom prst="rect">
            <a:avLst/>
          </a:prstGeom>
          <a:ln w="0">
            <a:noFill/>
          </a:ln>
        </p:spPr>
      </p:pic>
      <p:sp>
        <p:nvSpPr>
          <p:cNvPr id="300" name="Скругленный прямоугольник 33"/>
          <p:cNvSpPr/>
          <p:nvPr/>
        </p:nvSpPr>
        <p:spPr>
          <a:xfrm>
            <a:off x="10007640" y="1838880"/>
            <a:ext cx="1269720" cy="1977120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Calibri"/>
              </a:rPr>
              <a:t>12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Овал 34"/>
          <p:cNvSpPr/>
          <p:nvPr/>
        </p:nvSpPr>
        <p:spPr>
          <a:xfrm>
            <a:off x="10230840" y="1413000"/>
            <a:ext cx="882360" cy="882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02" name="Рисунок 35"/>
          <p:cNvPicPr/>
          <p:nvPr/>
        </p:nvPicPr>
        <p:blipFill>
          <a:blip r:embed="rId5"/>
          <a:stretch/>
        </p:blipFill>
        <p:spPr>
          <a:xfrm>
            <a:off x="10418040" y="1598400"/>
            <a:ext cx="478800" cy="478800"/>
          </a:xfrm>
          <a:prstGeom prst="rect">
            <a:avLst/>
          </a:prstGeom>
          <a:ln w="0">
            <a:noFill/>
          </a:ln>
        </p:spPr>
      </p:pic>
      <p:sp>
        <p:nvSpPr>
          <p:cNvPr id="303" name="Заголовок 1"/>
          <p:cNvSpPr/>
          <p:nvPr/>
        </p:nvSpPr>
        <p:spPr>
          <a:xfrm>
            <a:off x="10118880" y="2416680"/>
            <a:ext cx="1436760" cy="53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ГП № 22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Филиал 5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Заголовок 1"/>
          <p:cNvSpPr/>
          <p:nvPr/>
        </p:nvSpPr>
        <p:spPr>
          <a:xfrm>
            <a:off x="10236600" y="2961360"/>
            <a:ext cx="876600" cy="88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2600" b="0" strike="noStrike" spc="-1">
                <a:solidFill>
                  <a:schemeClr val="dk1"/>
                </a:solidFill>
                <a:latin typeface="Roboto"/>
                <a:ea typeface="Roboto"/>
              </a:rPr>
              <a:t>131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Рисунок 34"/>
          <p:cNvPicPr/>
          <p:nvPr/>
        </p:nvPicPr>
        <p:blipFill>
          <a:blip r:embed="rId2"/>
          <a:srcRect b="21899"/>
          <a:stretch/>
        </p:blipFill>
        <p:spPr>
          <a:xfrm>
            <a:off x="-21960" y="-315360"/>
            <a:ext cx="12188880" cy="71701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06" name="Диаграмма 35"/>
          <p:cNvGraphicFramePr/>
          <p:nvPr/>
        </p:nvGraphicFramePr>
        <p:xfrm>
          <a:off x="555840" y="-234720"/>
          <a:ext cx="8124840" cy="516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07" name="Прямая соединительная линия 36"/>
          <p:cNvCxnSpPr/>
          <p:nvPr/>
        </p:nvCxnSpPr>
        <p:spPr>
          <a:xfrm>
            <a:off x="628560" y="188640"/>
            <a:ext cx="10804680" cy="324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  <p:sp>
        <p:nvSpPr>
          <p:cNvPr id="308" name="Заголовок 1"/>
          <p:cNvSpPr/>
          <p:nvPr/>
        </p:nvSpPr>
        <p:spPr>
          <a:xfrm>
            <a:off x="788760" y="2349000"/>
            <a:ext cx="506880" cy="2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100" b="0" strike="noStrike" spc="-1">
                <a:solidFill>
                  <a:schemeClr val="dk1"/>
                </a:solidFill>
                <a:latin typeface="Roboto"/>
                <a:ea typeface="Roboto"/>
              </a:rPr>
              <a:t>176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Заголовок 1"/>
          <p:cNvSpPr/>
          <p:nvPr/>
        </p:nvSpPr>
        <p:spPr>
          <a:xfrm>
            <a:off x="695160" y="1454760"/>
            <a:ext cx="7845840" cy="64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Динамика результатов опросов удовлетворенности посещением поликлиники, тыс.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10" name="Диаграмма 39"/>
          <p:cNvGraphicFramePr/>
          <p:nvPr/>
        </p:nvGraphicFramePr>
        <p:xfrm>
          <a:off x="473760" y="5040000"/>
          <a:ext cx="1802520" cy="133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1" name="Заголовок 1"/>
          <p:cNvSpPr/>
          <p:nvPr/>
        </p:nvSpPr>
        <p:spPr>
          <a:xfrm>
            <a:off x="830880" y="5490360"/>
            <a:ext cx="1157400" cy="43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200" b="1" strike="noStrike" spc="-1">
                <a:solidFill>
                  <a:schemeClr val="dk1"/>
                </a:solidFill>
                <a:latin typeface="Roboto"/>
                <a:ea typeface="Roboto"/>
              </a:rPr>
              <a:t>1527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r>
              <a:rPr lang="ru-RU" sz="1200" b="1" strike="noStrike" spc="-1">
                <a:solidFill>
                  <a:schemeClr val="dk1"/>
                </a:solidFill>
                <a:latin typeface="Roboto"/>
                <a:ea typeface="Roboto"/>
              </a:rPr>
              <a:t>ответов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Прямоугольник 41"/>
          <p:cNvSpPr/>
          <p:nvPr/>
        </p:nvSpPr>
        <p:spPr>
          <a:xfrm>
            <a:off x="2423520" y="5120280"/>
            <a:ext cx="113760" cy="113760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13" name="Прямоугольник 42"/>
          <p:cNvSpPr/>
          <p:nvPr/>
        </p:nvSpPr>
        <p:spPr>
          <a:xfrm>
            <a:off x="2423520" y="5453640"/>
            <a:ext cx="113760" cy="113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14" name="Прямоугольник 43"/>
          <p:cNvSpPr/>
          <p:nvPr/>
        </p:nvSpPr>
        <p:spPr>
          <a:xfrm>
            <a:off x="2437200" y="5787000"/>
            <a:ext cx="113760" cy="11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15" name="Прямоугольник 44"/>
          <p:cNvSpPr/>
          <p:nvPr/>
        </p:nvSpPr>
        <p:spPr>
          <a:xfrm>
            <a:off x="2423520" y="6120360"/>
            <a:ext cx="113760" cy="113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16" name="Заголовок 1"/>
          <p:cNvSpPr/>
          <p:nvPr/>
        </p:nvSpPr>
        <p:spPr>
          <a:xfrm>
            <a:off x="2567520" y="5085360"/>
            <a:ext cx="7845840" cy="18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Удовлетворены </a:t>
            </a:r>
            <a:r>
              <a:rPr lang="ru-RU" sz="1200" b="1" strike="noStrike" spc="-1">
                <a:solidFill>
                  <a:schemeClr val="dk1"/>
                </a:solidFill>
                <a:latin typeface="Roboto"/>
                <a:ea typeface="Roboto"/>
              </a:rPr>
              <a:t>(80,3%)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Заголовок 1"/>
          <p:cNvSpPr/>
          <p:nvPr/>
        </p:nvSpPr>
        <p:spPr>
          <a:xfrm>
            <a:off x="2570040" y="5419440"/>
            <a:ext cx="7845840" cy="18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Скорее не удовлетворены </a:t>
            </a:r>
            <a:r>
              <a:rPr lang="ru-RU" sz="1200" b="1" strike="noStrike" spc="-1">
                <a:solidFill>
                  <a:schemeClr val="dk1"/>
                </a:solidFill>
                <a:latin typeface="Roboto"/>
                <a:ea typeface="Roboto"/>
              </a:rPr>
              <a:t>6,1%)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Заголовок 1"/>
          <p:cNvSpPr/>
          <p:nvPr/>
        </p:nvSpPr>
        <p:spPr>
          <a:xfrm>
            <a:off x="2567520" y="5735880"/>
            <a:ext cx="7845840" cy="18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Не удовлетворены </a:t>
            </a:r>
            <a:r>
              <a:rPr lang="ru-RU" sz="1200" b="1" strike="noStrike" spc="-1">
                <a:solidFill>
                  <a:schemeClr val="dk1"/>
                </a:solidFill>
                <a:latin typeface="Roboto"/>
                <a:ea typeface="Roboto"/>
              </a:rPr>
              <a:t>(7,4%)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Заголовок 1"/>
          <p:cNvSpPr/>
          <p:nvPr/>
        </p:nvSpPr>
        <p:spPr>
          <a:xfrm>
            <a:off x="2567520" y="6070320"/>
            <a:ext cx="7845840" cy="18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Затрудняются с ответом </a:t>
            </a:r>
            <a:r>
              <a:rPr lang="ru-RU" sz="1200" b="1" strike="noStrike" spc="-1">
                <a:solidFill>
                  <a:schemeClr val="dk1"/>
                </a:solidFill>
                <a:latin typeface="Roboto"/>
                <a:ea typeface="Roboto"/>
              </a:rPr>
              <a:t>(6,5%)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Заголовок 1"/>
          <p:cNvSpPr/>
          <p:nvPr/>
        </p:nvSpPr>
        <p:spPr>
          <a:xfrm>
            <a:off x="8967240" y="1486080"/>
            <a:ext cx="2526120" cy="28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400" b="1" strike="noStrike" spc="-1">
                <a:solidFill>
                  <a:schemeClr val="dk1"/>
                </a:solidFill>
                <a:latin typeface="Roboto"/>
                <a:ea typeface="Roboto"/>
              </a:rPr>
              <a:t>За 2023 год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Заголовок 1"/>
          <p:cNvSpPr/>
          <p:nvPr/>
        </p:nvSpPr>
        <p:spPr>
          <a:xfrm>
            <a:off x="8967240" y="1974240"/>
            <a:ext cx="2526120" cy="300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Проведено приемов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1038707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Отправлено анкет пациентам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Roboto"/>
                <a:ea typeface="Roboto"/>
              </a:rPr>
              <a:t>18 000 (2%)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Получено анкет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r>
              <a:rPr lang="ru-RU" sz="1800" b="1" strike="noStrike" spc="-1">
                <a:solidFill>
                  <a:schemeClr val="dk1"/>
                </a:solidFill>
                <a:latin typeface="Roboto"/>
                <a:ea typeface="Roboto"/>
              </a:rPr>
              <a:t>1 527 (8,5 %)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22" name="Прямая со стрелкой 51"/>
          <p:cNvCxnSpPr/>
          <p:nvPr/>
        </p:nvCxnSpPr>
        <p:spPr>
          <a:xfrm>
            <a:off x="10200240" y="2492640"/>
            <a:ext cx="3240" cy="291240"/>
          </a:xfrm>
          <a:prstGeom prst="straightConnector1">
            <a:avLst/>
          </a:prstGeom>
          <a:ln w="25400">
            <a:solidFill>
              <a:srgbClr val="49BED8"/>
            </a:solidFill>
            <a:round/>
            <a:tailEnd type="triangle" w="med" len="med"/>
          </a:ln>
        </p:spPr>
      </p:cxnSp>
      <p:cxnSp>
        <p:nvCxnSpPr>
          <p:cNvPr id="323" name="Прямая со стрелкой 52"/>
          <p:cNvCxnSpPr/>
          <p:nvPr/>
        </p:nvCxnSpPr>
        <p:spPr>
          <a:xfrm>
            <a:off x="10200240" y="3501000"/>
            <a:ext cx="3240" cy="291240"/>
          </a:xfrm>
          <a:prstGeom prst="straightConnector1">
            <a:avLst/>
          </a:prstGeom>
          <a:ln w="25400">
            <a:solidFill>
              <a:srgbClr val="49BED8"/>
            </a:solidFill>
            <a:round/>
            <a:tailEnd type="triangle" w="med" len="med"/>
          </a:ln>
        </p:spPr>
      </p:cxnSp>
      <p:cxnSp>
        <p:nvCxnSpPr>
          <p:cNvPr id="324" name="Прямая соединительная линия 53"/>
          <p:cNvCxnSpPr/>
          <p:nvPr/>
        </p:nvCxnSpPr>
        <p:spPr>
          <a:xfrm>
            <a:off x="8967240" y="1486080"/>
            <a:ext cx="3240" cy="2810160"/>
          </a:xfrm>
          <a:prstGeom prst="straightConnector1">
            <a:avLst/>
          </a:prstGeom>
          <a:ln w="0">
            <a:solidFill>
              <a:srgbClr val="808080"/>
            </a:solidFill>
            <a:prstDash val="sysDot"/>
          </a:ln>
        </p:spPr>
      </p:cxnSp>
      <p:sp>
        <p:nvSpPr>
          <p:cNvPr id="325" name="Заголовок 1"/>
          <p:cNvSpPr/>
          <p:nvPr/>
        </p:nvSpPr>
        <p:spPr>
          <a:xfrm>
            <a:off x="1426320" y="2349000"/>
            <a:ext cx="521640" cy="2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100" b="0" strike="noStrike" spc="-1">
                <a:solidFill>
                  <a:schemeClr val="dk1"/>
                </a:solidFill>
                <a:latin typeface="Roboto"/>
                <a:ea typeface="Roboto"/>
              </a:rPr>
              <a:t>112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Заголовок 1"/>
          <p:cNvSpPr/>
          <p:nvPr/>
        </p:nvSpPr>
        <p:spPr>
          <a:xfrm>
            <a:off x="2085120" y="2435760"/>
            <a:ext cx="512640" cy="34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100" b="0" strike="noStrike" spc="-1">
                <a:solidFill>
                  <a:schemeClr val="dk1"/>
                </a:solidFill>
                <a:latin typeface="Roboto"/>
                <a:ea typeface="Roboto"/>
              </a:rPr>
              <a:t>321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Заголовок 1"/>
          <p:cNvSpPr/>
          <p:nvPr/>
        </p:nvSpPr>
        <p:spPr>
          <a:xfrm>
            <a:off x="2733480" y="2435760"/>
            <a:ext cx="503640" cy="19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100" b="0" strike="noStrike" spc="-1">
                <a:solidFill>
                  <a:schemeClr val="dk1"/>
                </a:solidFill>
                <a:latin typeface="Roboto"/>
                <a:ea typeface="Roboto"/>
              </a:rPr>
              <a:t>211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Заголовок 1"/>
          <p:cNvSpPr/>
          <p:nvPr/>
        </p:nvSpPr>
        <p:spPr>
          <a:xfrm>
            <a:off x="3387240" y="2349000"/>
            <a:ext cx="578160" cy="4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100" b="0" strike="noStrike" spc="-1">
                <a:solidFill>
                  <a:schemeClr val="dk1"/>
                </a:solidFill>
                <a:latin typeface="Roboto"/>
                <a:ea typeface="Roboto"/>
              </a:rPr>
              <a:t>112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Заголовок 1"/>
          <p:cNvSpPr/>
          <p:nvPr/>
        </p:nvSpPr>
        <p:spPr>
          <a:xfrm>
            <a:off x="4062600" y="2349000"/>
            <a:ext cx="502200" cy="4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100" b="0" strike="noStrike" spc="-1">
                <a:solidFill>
                  <a:schemeClr val="dk1"/>
                </a:solidFill>
                <a:latin typeface="Roboto"/>
                <a:ea typeface="Roboto"/>
              </a:rPr>
              <a:t>98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Заголовок 1"/>
          <p:cNvSpPr/>
          <p:nvPr/>
        </p:nvSpPr>
        <p:spPr>
          <a:xfrm>
            <a:off x="4685400" y="2102400"/>
            <a:ext cx="665640" cy="53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100" b="0" strike="noStrike" spc="-1">
                <a:solidFill>
                  <a:schemeClr val="dk1"/>
                </a:solidFill>
                <a:latin typeface="Roboto"/>
                <a:ea typeface="Roboto"/>
              </a:rPr>
              <a:t>112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Заголовок 1"/>
          <p:cNvSpPr/>
          <p:nvPr/>
        </p:nvSpPr>
        <p:spPr>
          <a:xfrm>
            <a:off x="5405040" y="2349000"/>
            <a:ext cx="544680" cy="2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100" b="0" strike="noStrike" spc="-1">
                <a:solidFill>
                  <a:schemeClr val="dk1"/>
                </a:solidFill>
                <a:latin typeface="Roboto"/>
                <a:ea typeface="Roboto"/>
              </a:rPr>
              <a:t>109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Заголовок 1"/>
          <p:cNvSpPr/>
          <p:nvPr/>
        </p:nvSpPr>
        <p:spPr>
          <a:xfrm>
            <a:off x="5951160" y="2102400"/>
            <a:ext cx="718200" cy="53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050" b="0" strike="noStrike" spc="-1">
                <a:solidFill>
                  <a:schemeClr val="dk1"/>
                </a:solidFill>
                <a:latin typeface="Roboto"/>
                <a:ea typeface="Roboto"/>
              </a:rPr>
              <a:t>99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Заголовок 1"/>
          <p:cNvSpPr/>
          <p:nvPr/>
        </p:nvSpPr>
        <p:spPr>
          <a:xfrm>
            <a:off x="6672600" y="2349000"/>
            <a:ext cx="573480" cy="42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100" b="0" strike="noStrike" spc="-1">
                <a:solidFill>
                  <a:schemeClr val="dk1"/>
                </a:solidFill>
                <a:latin typeface="Roboto"/>
                <a:ea typeface="Roboto"/>
              </a:rPr>
              <a:t>88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Заголовок 1"/>
          <p:cNvSpPr/>
          <p:nvPr/>
        </p:nvSpPr>
        <p:spPr>
          <a:xfrm>
            <a:off x="7392240" y="2454840"/>
            <a:ext cx="431640" cy="32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100" b="0" strike="noStrike" spc="-1">
                <a:solidFill>
                  <a:schemeClr val="dk1"/>
                </a:solidFill>
                <a:latin typeface="Roboto"/>
                <a:ea typeface="Roboto"/>
              </a:rPr>
              <a:t>46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Заголовок 1"/>
          <p:cNvSpPr/>
          <p:nvPr/>
        </p:nvSpPr>
        <p:spPr>
          <a:xfrm>
            <a:off x="7968960" y="2493000"/>
            <a:ext cx="572040" cy="3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100" b="0" strike="noStrike" spc="-1">
                <a:solidFill>
                  <a:schemeClr val="dk1"/>
                </a:solidFill>
                <a:latin typeface="Roboto"/>
                <a:ea typeface="Roboto"/>
              </a:rPr>
              <a:t>43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Заголовок 1"/>
          <p:cNvSpPr/>
          <p:nvPr/>
        </p:nvSpPr>
        <p:spPr>
          <a:xfrm>
            <a:off x="695160" y="354960"/>
            <a:ext cx="10512360" cy="98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Результат опроса пациентов в 2023 году 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Рисунок 22"/>
          <p:cNvPicPr/>
          <p:nvPr/>
        </p:nvPicPr>
        <p:blipFill>
          <a:blip r:embed="rId2"/>
          <a:srcRect b="21899"/>
          <a:stretch/>
        </p:blipFill>
        <p:spPr>
          <a:xfrm>
            <a:off x="0" y="-100080"/>
            <a:ext cx="12188880" cy="6981840"/>
          </a:xfrm>
          <a:prstGeom prst="rect">
            <a:avLst/>
          </a:prstGeom>
          <a:ln w="0">
            <a:noFill/>
          </a:ln>
        </p:spPr>
      </p:pic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95160" y="549360"/>
            <a:ext cx="5541840" cy="860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Оборудование поликлиники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39" name="Прямая соединительная линия 10"/>
          <p:cNvCxnSpPr/>
          <p:nvPr/>
        </p:nvCxnSpPr>
        <p:spPr>
          <a:xfrm>
            <a:off x="695160" y="549000"/>
            <a:ext cx="5691240" cy="324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  <p:pic>
        <p:nvPicPr>
          <p:cNvPr id="340" name="Рисунок 12"/>
          <p:cNvPicPr/>
          <p:nvPr/>
        </p:nvPicPr>
        <p:blipFill>
          <a:blip r:embed="rId3"/>
          <a:srcRect l="16402" r="33900"/>
          <a:stretch/>
        </p:blipFill>
        <p:spPr>
          <a:xfrm>
            <a:off x="6959520" y="-100080"/>
            <a:ext cx="5229000" cy="7014960"/>
          </a:xfrm>
          <a:prstGeom prst="rect">
            <a:avLst/>
          </a:prstGeom>
          <a:ln w="0">
            <a:noFill/>
          </a:ln>
        </p:spPr>
      </p:pic>
      <p:sp>
        <p:nvSpPr>
          <p:cNvPr id="341" name="Скругленный прямоугольник 7"/>
          <p:cNvSpPr/>
          <p:nvPr/>
        </p:nvSpPr>
        <p:spPr>
          <a:xfrm>
            <a:off x="695160" y="1557360"/>
            <a:ext cx="4102200" cy="402912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407880" y="1557360"/>
            <a:ext cx="5829120" cy="4460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lstStyle/>
          <a:p>
            <a:pPr marL="228600" indent="-228600" defTabSz="914400">
              <a:lnSpc>
                <a:spcPct val="13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КТ 			</a:t>
            </a:r>
            <a:r>
              <a:rPr lang="ru-RU" sz="1400" b="1" strike="noStrike" spc="-1">
                <a:solidFill>
                  <a:schemeClr val="dk1"/>
                </a:solidFill>
                <a:latin typeface="Roboto"/>
                <a:ea typeface="Roboto"/>
              </a:rPr>
              <a:t>0 ед.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13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МРТ</a:t>
            </a:r>
            <a:r>
              <a:rPr lang="ru-RU" sz="1400" b="1" strike="noStrike" spc="-1">
                <a:solidFill>
                  <a:schemeClr val="dk1"/>
                </a:solidFill>
                <a:latin typeface="Roboto"/>
                <a:ea typeface="Roboto"/>
              </a:rPr>
              <a:t> 			0 ед.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13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Денситометры</a:t>
            </a:r>
            <a:r>
              <a:rPr lang="ru-RU" sz="1400" b="1" strike="noStrike" spc="-1">
                <a:solidFill>
                  <a:schemeClr val="dk1"/>
                </a:solidFill>
                <a:latin typeface="Roboto"/>
                <a:ea typeface="Roboto"/>
              </a:rPr>
              <a:t> 		2 ед.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13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Рентгенкомплексы</a:t>
            </a:r>
            <a:r>
              <a:rPr lang="ru-RU" sz="1400" b="1" strike="noStrike" spc="-1">
                <a:solidFill>
                  <a:schemeClr val="dk1"/>
                </a:solidFill>
                <a:latin typeface="Roboto"/>
                <a:ea typeface="Roboto"/>
              </a:rPr>
              <a:t> 	11 ед.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13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Флюорографы 		</a:t>
            </a:r>
            <a:r>
              <a:rPr lang="ru-RU" sz="1400" b="1" strike="noStrike" spc="-1">
                <a:solidFill>
                  <a:schemeClr val="dk1"/>
                </a:solidFill>
                <a:latin typeface="Roboto"/>
                <a:ea typeface="Roboto"/>
              </a:rPr>
              <a:t>4 ед.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13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УЗИ</a:t>
            </a:r>
            <a:r>
              <a:rPr lang="ru-RU" sz="1400" b="1" strike="noStrike" spc="-1">
                <a:solidFill>
                  <a:schemeClr val="dk1"/>
                </a:solidFill>
                <a:latin typeface="Roboto"/>
                <a:ea typeface="Roboto"/>
              </a:rPr>
              <a:t> 			8 ед.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3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   Из них экспертного класса</a:t>
            </a:r>
            <a:r>
              <a:rPr lang="ru-RU" sz="1400" b="1" strike="noStrike" spc="-1">
                <a:solidFill>
                  <a:schemeClr val="dk1"/>
                </a:solidFill>
                <a:latin typeface="Roboto"/>
                <a:ea typeface="Roboto"/>
              </a:rPr>
              <a:t> 	8 ед.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13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Холтер 		</a:t>
            </a:r>
            <a:r>
              <a:rPr lang="ru-RU" sz="1400" b="1" strike="noStrike" spc="-1">
                <a:solidFill>
                  <a:schemeClr val="dk1"/>
                </a:solidFill>
                <a:latin typeface="Roboto"/>
                <a:ea typeface="Roboto"/>
              </a:rPr>
              <a:t>76 ед.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13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СМАД</a:t>
            </a:r>
            <a:r>
              <a:rPr lang="ru-RU" sz="1400" b="1" strike="noStrike" spc="-1">
                <a:solidFill>
                  <a:schemeClr val="dk1"/>
                </a:solidFill>
                <a:latin typeface="Roboto"/>
                <a:ea typeface="Roboto"/>
              </a:rPr>
              <a:t> 			15 ед.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13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ЭКГ аппараты                    </a:t>
            </a:r>
            <a:r>
              <a:rPr lang="ru-RU" sz="1400" b="1" strike="noStrike" spc="-1">
                <a:solidFill>
                  <a:schemeClr val="dk1"/>
                </a:solidFill>
                <a:latin typeface="Roboto"/>
                <a:ea typeface="Roboto"/>
              </a:rPr>
              <a:t>123 ед.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Рисунок 6"/>
          <p:cNvPicPr/>
          <p:nvPr/>
        </p:nvPicPr>
        <p:blipFill>
          <a:blip r:embed="rId2"/>
          <a:srcRect b="21899"/>
          <a:stretch/>
        </p:blipFill>
        <p:spPr>
          <a:xfrm>
            <a:off x="0" y="-100080"/>
            <a:ext cx="12188880" cy="6981840"/>
          </a:xfrm>
          <a:prstGeom prst="rect">
            <a:avLst/>
          </a:prstGeom>
          <a:ln w="0">
            <a:noFill/>
          </a:ln>
        </p:spPr>
      </p:pic>
      <p:cxnSp>
        <p:nvCxnSpPr>
          <p:cNvPr id="344" name="Прямая соединительная линия 23"/>
          <p:cNvCxnSpPr/>
          <p:nvPr/>
        </p:nvCxnSpPr>
        <p:spPr>
          <a:xfrm>
            <a:off x="5090760" y="188640"/>
            <a:ext cx="6412320" cy="324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  <p:sp>
        <p:nvSpPr>
          <p:cNvPr id="345" name="Скругленный прямоугольник 24"/>
          <p:cNvSpPr/>
          <p:nvPr/>
        </p:nvSpPr>
        <p:spPr>
          <a:xfrm>
            <a:off x="5159520" y="1557360"/>
            <a:ext cx="6334200" cy="474804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5122800" y="493560"/>
            <a:ext cx="6765840" cy="860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rmAutofit fontScale="90000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Медицинские организации оказывают помощь по различным профилям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5303880" y="1830240"/>
            <a:ext cx="5397480" cy="4332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терапевтический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хирургический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урологический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офтальмологический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оториноларингологический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эндокринологический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кардиологический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неврологический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травматолого-ортопедический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пульмонологический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гастроэнтерологический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аллергологический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гериатрический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8" name="Рисунок 8"/>
          <p:cNvPicPr/>
          <p:nvPr/>
        </p:nvPicPr>
        <p:blipFill>
          <a:blip r:embed="rId3"/>
          <a:srcRect l="56525" r="851" b="2749"/>
          <a:stretch/>
        </p:blipFill>
        <p:spPr>
          <a:xfrm>
            <a:off x="-25560" y="-100080"/>
            <a:ext cx="4908600" cy="6991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Рисунок 8"/>
          <p:cNvPicPr/>
          <p:nvPr/>
        </p:nvPicPr>
        <p:blipFill>
          <a:blip r:embed="rId2"/>
          <a:srcRect b="21899"/>
          <a:stretch/>
        </p:blipFill>
        <p:spPr>
          <a:xfrm>
            <a:off x="0" y="-88560"/>
            <a:ext cx="12188880" cy="6981480"/>
          </a:xfrm>
          <a:prstGeom prst="rect">
            <a:avLst/>
          </a:prstGeom>
          <a:ln w="0">
            <a:noFill/>
          </a:ln>
        </p:spPr>
      </p:pic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95160" y="549360"/>
            <a:ext cx="10512360" cy="538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Кадровый состав 2023 года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51" name="Прямая соединительная линия 4"/>
          <p:cNvCxnSpPr/>
          <p:nvPr/>
        </p:nvCxnSpPr>
        <p:spPr>
          <a:xfrm>
            <a:off x="695160" y="549000"/>
            <a:ext cx="10804680" cy="324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  <p:sp>
        <p:nvSpPr>
          <p:cNvPr id="352" name="Скругленный прямоугольник 5"/>
          <p:cNvSpPr/>
          <p:nvPr/>
        </p:nvSpPr>
        <p:spPr>
          <a:xfrm>
            <a:off x="695160" y="1268640"/>
            <a:ext cx="10798200" cy="345312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53" name="Прямоугольник 7"/>
          <p:cNvSpPr/>
          <p:nvPr/>
        </p:nvSpPr>
        <p:spPr>
          <a:xfrm>
            <a:off x="2681280" y="5444640"/>
            <a:ext cx="88840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0" strike="noStrike" spc="-1">
                <a:solidFill>
                  <a:schemeClr val="dk1"/>
                </a:solidFill>
                <a:latin typeface="Roboto"/>
                <a:ea typeface="Roboto"/>
              </a:rPr>
              <a:t>За </a:t>
            </a:r>
            <a:r>
              <a:rPr lang="ru-RU" sz="2000" b="1" strike="noStrike" spc="-1">
                <a:solidFill>
                  <a:schemeClr val="dk1"/>
                </a:solidFill>
                <a:latin typeface="Roboto"/>
                <a:ea typeface="Roboto"/>
              </a:rPr>
              <a:t>2023 </a:t>
            </a:r>
            <a:r>
              <a:rPr lang="ru-RU" sz="2000" b="0" strike="noStrike" spc="-1">
                <a:solidFill>
                  <a:schemeClr val="dk1"/>
                </a:solidFill>
                <a:latin typeface="Roboto"/>
                <a:ea typeface="Roboto"/>
              </a:rPr>
              <a:t>год было принято на работу - </a:t>
            </a:r>
            <a:r>
              <a:rPr lang="ru-RU" sz="2000" b="1" strike="noStrike" spc="-1">
                <a:solidFill>
                  <a:schemeClr val="dk1"/>
                </a:solidFill>
                <a:latin typeface="Roboto"/>
                <a:ea typeface="Roboto"/>
              </a:rPr>
              <a:t>132</a:t>
            </a:r>
            <a:r>
              <a:rPr lang="ru-RU" sz="2000" b="0" strike="noStrike" spc="-1">
                <a:solidFill>
                  <a:schemeClr val="dk1"/>
                </a:solidFill>
                <a:latin typeface="Roboto"/>
                <a:ea typeface="Roboto"/>
              </a:rPr>
              <a:t> человека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000" b="0" strike="noStrike" spc="-1">
                <a:solidFill>
                  <a:schemeClr val="dk1"/>
                </a:solidFill>
                <a:latin typeface="Roboto"/>
                <a:ea typeface="Roboto"/>
              </a:rPr>
              <a:t>Повышение квалификации прошли </a:t>
            </a:r>
            <a:r>
              <a:rPr lang="en-US" sz="2000" b="1" strike="noStrike" spc="-1">
                <a:solidFill>
                  <a:schemeClr val="dk1"/>
                </a:solidFill>
                <a:latin typeface="Roboto"/>
                <a:ea typeface="Roboto"/>
              </a:rPr>
              <a:t>113</a:t>
            </a:r>
            <a:r>
              <a:rPr lang="ru-RU" sz="2000" b="0" strike="noStrike" spc="-1">
                <a:solidFill>
                  <a:schemeClr val="dk1"/>
                </a:solidFill>
                <a:latin typeface="Roboto"/>
                <a:ea typeface="Roboto"/>
              </a:rPr>
              <a:t> человек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4" name="Диаграмма 13"/>
          <p:cNvGraphicFramePr/>
          <p:nvPr/>
        </p:nvGraphicFramePr>
        <p:xfrm>
          <a:off x="609840" y="1412640"/>
          <a:ext cx="3021120" cy="327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5" name="Диаграмма 14"/>
          <p:cNvGraphicFramePr/>
          <p:nvPr/>
        </p:nvGraphicFramePr>
        <p:xfrm>
          <a:off x="4820040" y="1456920"/>
          <a:ext cx="3021120" cy="327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6" name="Диаграмма 16"/>
          <p:cNvGraphicFramePr/>
          <p:nvPr/>
        </p:nvGraphicFramePr>
        <p:xfrm>
          <a:off x="8654040" y="1436760"/>
          <a:ext cx="3021120" cy="327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7" name="Заголовок 1"/>
          <p:cNvSpPr/>
          <p:nvPr/>
        </p:nvSpPr>
        <p:spPr>
          <a:xfrm>
            <a:off x="1355040" y="2565000"/>
            <a:ext cx="1323000" cy="81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2200" b="0" strike="noStrike" spc="-1">
                <a:solidFill>
                  <a:schemeClr val="dk1"/>
                </a:solidFill>
                <a:latin typeface="Roboto"/>
                <a:ea typeface="Roboto"/>
              </a:rPr>
              <a:t>269,0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ставок всего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Заголовок 1"/>
          <p:cNvSpPr/>
          <p:nvPr/>
        </p:nvSpPr>
        <p:spPr>
          <a:xfrm>
            <a:off x="5576040" y="2590200"/>
            <a:ext cx="1323000" cy="81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2200" b="0" strike="noStrike" spc="-1">
                <a:solidFill>
                  <a:schemeClr val="dk1"/>
                </a:solidFill>
                <a:latin typeface="Roboto"/>
                <a:ea typeface="Roboto"/>
              </a:rPr>
              <a:t>280,0 </a:t>
            </a: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ставок всего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Заголовок 1"/>
          <p:cNvSpPr/>
          <p:nvPr/>
        </p:nvSpPr>
        <p:spPr>
          <a:xfrm>
            <a:off x="9380880" y="2565000"/>
            <a:ext cx="1323000" cy="81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2200" b="0" strike="noStrike" spc="-1">
                <a:solidFill>
                  <a:schemeClr val="dk1"/>
                </a:solidFill>
                <a:latin typeface="Roboto"/>
                <a:ea typeface="Roboto"/>
              </a:rPr>
              <a:t>170,75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ставок всего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0" name="Рисунок 19"/>
          <p:cNvPicPr/>
          <p:nvPr/>
        </p:nvPicPr>
        <p:blipFill>
          <a:blip r:embed="rId6"/>
          <a:stretch/>
        </p:blipFill>
        <p:spPr>
          <a:xfrm>
            <a:off x="1199520" y="5046840"/>
            <a:ext cx="1298880" cy="129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Рисунок 14"/>
          <p:cNvPicPr/>
          <p:nvPr/>
        </p:nvPicPr>
        <p:blipFill>
          <a:blip r:embed="rId2"/>
          <a:srcRect b="21899"/>
          <a:stretch/>
        </p:blipFill>
        <p:spPr>
          <a:xfrm>
            <a:off x="0" y="-100080"/>
            <a:ext cx="12188880" cy="6981840"/>
          </a:xfrm>
          <a:prstGeom prst="rect">
            <a:avLst/>
          </a:prstGeom>
          <a:ln w="0">
            <a:noFill/>
          </a:ln>
        </p:spPr>
      </p:pic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167520" y="188640"/>
            <a:ext cx="5541840" cy="122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600" b="0" strike="noStrike" spc="-1">
                <a:solidFill>
                  <a:schemeClr val="dk1"/>
                </a:solidFill>
                <a:latin typeface="Roboto"/>
                <a:ea typeface="Roboto"/>
              </a:rPr>
              <a:t>Участие в массовых акциях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5880240" y="1772640"/>
            <a:ext cx="6189480" cy="508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1"/>
                </a:solidFill>
                <a:latin typeface="Roboto"/>
                <a:ea typeface="Roboto"/>
              </a:rPr>
              <a:t>Международный день инвалидов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chemeClr val="dk1"/>
                </a:solidFill>
                <a:latin typeface="Roboto"/>
                <a:ea typeface="Roboto"/>
              </a:rPr>
              <a:t>Всемирный день борьбы со СПИДом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chemeClr val="dk1"/>
                </a:solidFill>
                <a:latin typeface="Roboto"/>
                <a:ea typeface="Roboto"/>
              </a:rPr>
              <a:t>Мероприятия по борьбе с сахарным диабетом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chemeClr val="dk1"/>
                </a:solidFill>
                <a:latin typeface="Roboto"/>
                <a:ea typeface="Roboto"/>
              </a:rPr>
              <a:t>Неделя ответственного отношения к своему здоровью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chemeClr val="dk1"/>
                </a:solidFill>
                <a:latin typeface="Roboto"/>
                <a:ea typeface="Roboto"/>
              </a:rPr>
              <a:t>Неделя популяризации укрепления здоровья на рабочем месте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4" name="Рисунок 5"/>
          <p:cNvPicPr/>
          <p:nvPr/>
        </p:nvPicPr>
        <p:blipFill>
          <a:blip r:embed="rId3"/>
          <a:srcRect l="3987" r="42949"/>
          <a:stretch/>
        </p:blipFill>
        <p:spPr>
          <a:xfrm>
            <a:off x="-25560" y="-142920"/>
            <a:ext cx="5638680" cy="7089840"/>
          </a:xfrm>
          <a:prstGeom prst="rect">
            <a:avLst/>
          </a:prstGeom>
          <a:ln w="0">
            <a:noFill/>
          </a:ln>
        </p:spPr>
      </p:pic>
      <p:cxnSp>
        <p:nvCxnSpPr>
          <p:cNvPr id="365" name="Прямая соединительная линия 6"/>
          <p:cNvCxnSpPr/>
          <p:nvPr/>
        </p:nvCxnSpPr>
        <p:spPr>
          <a:xfrm>
            <a:off x="6167160" y="260640"/>
            <a:ext cx="5403960" cy="324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Рисунок 42"/>
          <p:cNvPicPr/>
          <p:nvPr/>
        </p:nvPicPr>
        <p:blipFill>
          <a:blip r:embed="rId2"/>
          <a:srcRect b="21899"/>
          <a:stretch/>
        </p:blipFill>
        <p:spPr>
          <a:xfrm>
            <a:off x="-256320" y="-172800"/>
            <a:ext cx="12188880" cy="6981480"/>
          </a:xfrm>
          <a:prstGeom prst="rect">
            <a:avLst/>
          </a:prstGeom>
          <a:ln w="0">
            <a:noFill/>
          </a:ln>
        </p:spPr>
      </p:pic>
      <p:cxnSp>
        <p:nvCxnSpPr>
          <p:cNvPr id="367" name="Прямая соединительная линия 66"/>
          <p:cNvCxnSpPr/>
          <p:nvPr/>
        </p:nvCxnSpPr>
        <p:spPr>
          <a:xfrm>
            <a:off x="695160" y="116280"/>
            <a:ext cx="10804680" cy="324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95160" y="141120"/>
            <a:ext cx="10798200" cy="87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6666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Мероприятия в поликлиниках, реализованные в 20</a:t>
            </a:r>
            <a:r>
              <a:rPr lang="en-US" sz="3000" b="0" strike="noStrike" spc="-1">
                <a:solidFill>
                  <a:schemeClr val="dk1"/>
                </a:solidFill>
                <a:latin typeface="Roboto"/>
                <a:ea typeface="Roboto"/>
              </a:rPr>
              <a:t>2</a:t>
            </a: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3 году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9" name="Группа 2"/>
          <p:cNvGrpSpPr/>
          <p:nvPr/>
        </p:nvGrpSpPr>
        <p:grpSpPr>
          <a:xfrm>
            <a:off x="3997440" y="1090800"/>
            <a:ext cx="1850760" cy="5647320"/>
            <a:chOff x="3997440" y="1090800"/>
            <a:chExt cx="1850760" cy="5647320"/>
          </a:xfrm>
        </p:grpSpPr>
        <p:sp>
          <p:nvSpPr>
            <p:cNvPr id="370" name="Скругленный прямоугольник 62"/>
            <p:cNvSpPr/>
            <p:nvPr/>
          </p:nvSpPr>
          <p:spPr>
            <a:xfrm>
              <a:off x="3997440" y="1692720"/>
              <a:ext cx="1806120" cy="504540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71" name="Прямоугольник 69"/>
            <p:cNvSpPr/>
            <p:nvPr/>
          </p:nvSpPr>
          <p:spPr>
            <a:xfrm>
              <a:off x="3997440" y="2433600"/>
              <a:ext cx="180612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200" b="1" strike="noStrike" spc="-1">
                  <a:solidFill>
                    <a:schemeClr val="dk1"/>
                  </a:solidFill>
                  <a:latin typeface="Roboto"/>
                  <a:ea typeface="Roboto"/>
                </a:rPr>
                <a:t>Повышение комфорта пребывания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2" name="Прямоугольник 74"/>
            <p:cNvSpPr/>
            <p:nvPr/>
          </p:nvSpPr>
          <p:spPr>
            <a:xfrm>
              <a:off x="3997440" y="3093840"/>
              <a:ext cx="1850760" cy="2101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171360" indent="-171360" defTabSz="91440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lang="ru-RU" sz="1200" b="0" strike="noStrike" spc="-1">
                  <a:solidFill>
                    <a:schemeClr val="dk1"/>
                  </a:solidFill>
                  <a:latin typeface="Roboto"/>
                  <a:ea typeface="Roboto"/>
                </a:rPr>
                <a:t>Создание унифицированной системы навигации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171360" indent="-171360" defTabSz="91440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lang="ru-RU" sz="1200" b="0" strike="noStrike" spc="-1">
                  <a:solidFill>
                    <a:schemeClr val="dk1"/>
                  </a:solidFill>
                  <a:latin typeface="Roboto"/>
                  <a:ea typeface="Roboto"/>
                </a:rPr>
                <a:t>Создание зон комфортного ожидания приема дежурного врача, приема врачей-специалистов, исследований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3" name="Овал 31"/>
            <p:cNvSpPr/>
            <p:nvPr/>
          </p:nvSpPr>
          <p:spPr>
            <a:xfrm>
              <a:off x="4140360" y="1090800"/>
              <a:ext cx="1112040" cy="1263600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pic>
          <p:nvPicPr>
            <p:cNvPr id="374" name="Рисунок 33"/>
            <p:cNvPicPr/>
            <p:nvPr/>
          </p:nvPicPr>
          <p:blipFill>
            <a:blip r:embed="rId3"/>
            <a:stretch/>
          </p:blipFill>
          <p:spPr>
            <a:xfrm>
              <a:off x="4281480" y="1241640"/>
              <a:ext cx="829440" cy="9428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75" name="Группа 1"/>
          <p:cNvGrpSpPr/>
          <p:nvPr/>
        </p:nvGrpSpPr>
        <p:grpSpPr>
          <a:xfrm>
            <a:off x="2215800" y="1090800"/>
            <a:ext cx="1767240" cy="5647320"/>
            <a:chOff x="2215800" y="1090800"/>
            <a:chExt cx="1767240" cy="5647320"/>
          </a:xfrm>
        </p:grpSpPr>
        <p:sp>
          <p:nvSpPr>
            <p:cNvPr id="376" name="Скругленный прямоугольник 61"/>
            <p:cNvSpPr/>
            <p:nvPr/>
          </p:nvSpPr>
          <p:spPr>
            <a:xfrm>
              <a:off x="2215800" y="1692720"/>
              <a:ext cx="1767240" cy="504540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77" name="Прямоугольник 68"/>
            <p:cNvSpPr/>
            <p:nvPr/>
          </p:nvSpPr>
          <p:spPr>
            <a:xfrm>
              <a:off x="2215800" y="2433600"/>
              <a:ext cx="175932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200" b="1" strike="noStrike" spc="-1">
                  <a:solidFill>
                    <a:schemeClr val="dk1"/>
                  </a:solidFill>
                  <a:latin typeface="Roboto"/>
                  <a:ea typeface="Roboto"/>
                </a:rPr>
                <a:t>Открытая информационная среда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8" name="Прямоугольник 73"/>
            <p:cNvSpPr/>
            <p:nvPr/>
          </p:nvSpPr>
          <p:spPr>
            <a:xfrm>
              <a:off x="2215800" y="3093840"/>
              <a:ext cx="1767240" cy="173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171360" indent="-171360" defTabSz="91440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lang="ru-RU" sz="1200" b="0" strike="noStrike" spc="-1">
                  <a:solidFill>
                    <a:schemeClr val="dk1"/>
                  </a:solidFill>
                  <a:latin typeface="Roboto"/>
                  <a:ea typeface="Roboto"/>
                </a:rPr>
                <a:t>Оперативный мониторинг работы МО с помощью системы видеонаблюдения и отзывов пациентов в интернете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9" name="Овал 34"/>
            <p:cNvSpPr/>
            <p:nvPr/>
          </p:nvSpPr>
          <p:spPr>
            <a:xfrm>
              <a:off x="2374200" y="1090800"/>
              <a:ext cx="1087920" cy="1263600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pic>
          <p:nvPicPr>
            <p:cNvPr id="380" name="Рисунок 35"/>
            <p:cNvPicPr/>
            <p:nvPr/>
          </p:nvPicPr>
          <p:blipFill>
            <a:blip r:embed="rId4"/>
            <a:stretch/>
          </p:blipFill>
          <p:spPr>
            <a:xfrm>
              <a:off x="2595600" y="1280160"/>
              <a:ext cx="673200" cy="781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81" name="Скругленный прямоугольник 63"/>
          <p:cNvSpPr/>
          <p:nvPr/>
        </p:nvSpPr>
        <p:spPr>
          <a:xfrm>
            <a:off x="5935680" y="1732680"/>
            <a:ext cx="2500920" cy="500544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82" name="Прямоугольник 70"/>
          <p:cNvSpPr/>
          <p:nvPr/>
        </p:nvSpPr>
        <p:spPr>
          <a:xfrm>
            <a:off x="5988240" y="2444760"/>
            <a:ext cx="22021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chemeClr val="dk1"/>
                </a:solidFill>
                <a:latin typeface="Roboto"/>
                <a:ea typeface="Roboto"/>
              </a:rPr>
              <a:t>Улучшение доступности медицинской помощи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Прямоугольник 75"/>
          <p:cNvSpPr/>
          <p:nvPr/>
        </p:nvSpPr>
        <p:spPr>
          <a:xfrm>
            <a:off x="5978160" y="3274200"/>
            <a:ext cx="264708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Увеличение доли врачей общей практики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Внедрение кабинета приема дежурного врача для пациентов с явлениями ОРВИ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Прямоугольник 29"/>
          <p:cNvSpPr/>
          <p:nvPr/>
        </p:nvSpPr>
        <p:spPr>
          <a:xfrm>
            <a:off x="5935680" y="4314240"/>
            <a:ext cx="254484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Доступность записи к терапевтам/врачам общей практики значительно улучшилась – приближена к оптимальной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Возможность записи к специалистам 1-го и 2-го уровней значительно улучшилась (после уменьшения заболеваемости </a:t>
            </a:r>
            <a:r>
              <a:rPr lang="en-US" sz="1200" b="0" strike="noStrike" spc="-1">
                <a:solidFill>
                  <a:schemeClr val="dk1"/>
                </a:solidFill>
                <a:latin typeface="Roboto"/>
                <a:ea typeface="Roboto"/>
              </a:rPr>
              <a:t>COVID-19</a:t>
            </a: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)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Овал 36"/>
          <p:cNvSpPr/>
          <p:nvPr/>
        </p:nvSpPr>
        <p:spPr>
          <a:xfrm>
            <a:off x="6569640" y="1163160"/>
            <a:ext cx="1240920" cy="1198800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86" name="Рисунок 37"/>
          <p:cNvPicPr/>
          <p:nvPr/>
        </p:nvPicPr>
        <p:blipFill>
          <a:blip r:embed="rId5"/>
          <a:stretch/>
        </p:blipFill>
        <p:spPr>
          <a:xfrm>
            <a:off x="6799680" y="1212120"/>
            <a:ext cx="827640" cy="915840"/>
          </a:xfrm>
          <a:prstGeom prst="rect">
            <a:avLst/>
          </a:prstGeom>
          <a:ln w="0">
            <a:noFill/>
          </a:ln>
        </p:spPr>
      </p:pic>
      <p:grpSp>
        <p:nvGrpSpPr>
          <p:cNvPr id="387" name="Группа 5"/>
          <p:cNvGrpSpPr/>
          <p:nvPr/>
        </p:nvGrpSpPr>
        <p:grpSpPr>
          <a:xfrm>
            <a:off x="8544240" y="1346040"/>
            <a:ext cx="1796760" cy="5699520"/>
            <a:chOff x="8544240" y="1346040"/>
            <a:chExt cx="1796760" cy="5699520"/>
          </a:xfrm>
        </p:grpSpPr>
        <p:sp>
          <p:nvSpPr>
            <p:cNvPr id="388" name="Скругленный прямоугольник 64"/>
            <p:cNvSpPr/>
            <p:nvPr/>
          </p:nvSpPr>
          <p:spPr>
            <a:xfrm>
              <a:off x="8588160" y="1732680"/>
              <a:ext cx="1668600" cy="499428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89" name="Прямоугольник 76"/>
            <p:cNvSpPr/>
            <p:nvPr/>
          </p:nvSpPr>
          <p:spPr>
            <a:xfrm>
              <a:off x="8544240" y="3258360"/>
              <a:ext cx="1668600" cy="264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171360" indent="-171360" defTabSz="91440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lang="ru-RU" sz="1200" b="0" strike="noStrike" spc="-1">
                  <a:solidFill>
                    <a:schemeClr val="dk1"/>
                  </a:solidFill>
                  <a:latin typeface="Roboto"/>
                  <a:ea typeface="Roboto"/>
                </a:rPr>
                <a:t>Продолжение работы выделенного врача для пациентов со множественными хроническими заболеваниями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171360" indent="-171360" defTabSz="91440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lang="ru-RU" sz="1200" b="0" strike="noStrike" spc="-1">
                  <a:solidFill>
                    <a:schemeClr val="dk1"/>
                  </a:solidFill>
                  <a:latin typeface="Roboto"/>
                  <a:ea typeface="Roboto"/>
                </a:rPr>
                <a:t>Работа службы патронажного ухода за маломобильными пациентами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0" name="Прямоугольник 32"/>
            <p:cNvSpPr/>
            <p:nvPr/>
          </p:nvSpPr>
          <p:spPr>
            <a:xfrm>
              <a:off x="8660160" y="5676120"/>
              <a:ext cx="1680840" cy="136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200" b="0" strike="noStrike" spc="-1">
                  <a:solidFill>
                    <a:schemeClr val="dk1"/>
                  </a:solidFill>
                  <a:latin typeface="Roboto"/>
                  <a:ea typeface="Roboto"/>
                </a:rPr>
                <a:t>В проекте участвуют 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lang="ru-RU" sz="1600" b="1" strike="noStrike" spc="-1">
                  <a:solidFill>
                    <a:schemeClr val="dk1"/>
                  </a:solidFill>
                  <a:latin typeface="Roboto"/>
                  <a:ea typeface="Roboto"/>
                </a:rPr>
                <a:t>5035</a:t>
              </a:r>
              <a:r>
                <a:rPr lang="ru-RU" sz="1200" b="1" strike="noStrike" spc="-1">
                  <a:solidFill>
                    <a:schemeClr val="dk1"/>
                  </a:solidFill>
                  <a:latin typeface="Roboto"/>
                  <a:ea typeface="Roboto"/>
                </a:rPr>
                <a:t> пациентов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lang="ru-RU" sz="1600" b="1" strike="noStrike" spc="-1">
                  <a:solidFill>
                    <a:schemeClr val="dk1"/>
                  </a:solidFill>
                  <a:latin typeface="Roboto"/>
                  <a:ea typeface="Roboto"/>
                </a:rPr>
                <a:t>10</a:t>
              </a:r>
              <a:r>
                <a:rPr lang="ru-RU" sz="1200" b="1" strike="noStrike" spc="-1">
                  <a:solidFill>
                    <a:schemeClr val="dk1"/>
                  </a:solidFill>
                  <a:latin typeface="Roboto"/>
                  <a:ea typeface="Roboto"/>
                </a:rPr>
                <a:t> врачей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lang="ru-RU" sz="1600" b="1" strike="noStrike" spc="-1">
                  <a:solidFill>
                    <a:schemeClr val="dk1"/>
                  </a:solidFill>
                  <a:latin typeface="Roboto"/>
                  <a:ea typeface="Roboto"/>
                </a:rPr>
                <a:t>10</a:t>
              </a:r>
              <a:r>
                <a:rPr lang="ru-RU" sz="1200" b="1" strike="noStrike" spc="-1">
                  <a:solidFill>
                    <a:schemeClr val="dk1"/>
                  </a:solidFill>
                  <a:latin typeface="Roboto"/>
                  <a:ea typeface="Roboto"/>
                </a:rPr>
                <a:t> медсестер</a:t>
              </a:r>
              <a:endParaRPr lang="ru-RU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391" name="Группа 4"/>
            <p:cNvGrpSpPr/>
            <p:nvPr/>
          </p:nvGrpSpPr>
          <p:grpSpPr>
            <a:xfrm>
              <a:off x="8578440" y="1346040"/>
              <a:ext cx="1627200" cy="1919880"/>
              <a:chOff x="8578440" y="1346040"/>
              <a:chExt cx="1627200" cy="1919880"/>
            </a:xfrm>
          </p:grpSpPr>
          <p:sp>
            <p:nvSpPr>
              <p:cNvPr id="392" name="Прямоугольник 71"/>
              <p:cNvSpPr/>
              <p:nvPr/>
            </p:nvSpPr>
            <p:spPr>
              <a:xfrm>
                <a:off x="8578440" y="2627640"/>
                <a:ext cx="1627200" cy="63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200" b="1" strike="noStrike" spc="-1">
                    <a:solidFill>
                      <a:schemeClr val="dk1"/>
                    </a:solidFill>
                    <a:latin typeface="Roboto"/>
                    <a:ea typeface="Roboto"/>
                  </a:rPr>
                  <a:t>Работа с хроническими больными</a:t>
                </a:r>
                <a:endParaRPr lang="ru-RU" sz="12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3" name="Овал 38"/>
              <p:cNvSpPr/>
              <p:nvPr/>
            </p:nvSpPr>
            <p:spPr>
              <a:xfrm>
                <a:off x="8689320" y="1346040"/>
                <a:ext cx="1027440" cy="1206360"/>
              </a:xfrm>
              <a:prstGeom prst="ellipse">
                <a:avLst/>
              </a:prstGeom>
              <a:solidFill>
                <a:srgbClr val="D3EF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ru-RU" sz="1800" b="0" strike="noStrike" spc="-1">
                  <a:solidFill>
                    <a:schemeClr val="lt1"/>
                  </a:solidFill>
                  <a:latin typeface="Calibri"/>
                </a:endParaRPr>
              </a:p>
            </p:txBody>
          </p:sp>
          <p:pic>
            <p:nvPicPr>
              <p:cNvPr id="394" name="Рисунок 39"/>
              <p:cNvPicPr/>
              <p:nvPr/>
            </p:nvPicPr>
            <p:blipFill>
              <a:blip r:embed="rId6"/>
              <a:stretch/>
            </p:blipFill>
            <p:spPr>
              <a:xfrm>
                <a:off x="8669880" y="1346040"/>
                <a:ext cx="1056960" cy="101484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395" name="Скругленный прямоугольник 65"/>
          <p:cNvSpPr/>
          <p:nvPr/>
        </p:nvSpPr>
        <p:spPr>
          <a:xfrm>
            <a:off x="59760" y="1732680"/>
            <a:ext cx="2049120" cy="503748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96" name="Прямоугольник 72"/>
          <p:cNvSpPr/>
          <p:nvPr/>
        </p:nvSpPr>
        <p:spPr>
          <a:xfrm>
            <a:off x="181440" y="2514960"/>
            <a:ext cx="18874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>
                <a:solidFill>
                  <a:schemeClr val="dk1"/>
                </a:solidFill>
                <a:latin typeface="Roboto"/>
                <a:ea typeface="Roboto"/>
              </a:rPr>
              <a:t>Оптимизация работы поликлиники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Прямоугольник 77"/>
          <p:cNvSpPr/>
          <p:nvPr/>
        </p:nvSpPr>
        <p:spPr>
          <a:xfrm>
            <a:off x="119160" y="3162960"/>
            <a:ext cx="2238840" cy="374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Оптимизация работы </a:t>
            </a:r>
            <a:r>
              <a:rPr lang="en-US" sz="1200" b="0" strike="noStrike" spc="-1">
                <a:solidFill>
                  <a:schemeClr val="dk1"/>
                </a:solidFill>
                <a:latin typeface="Roboto"/>
                <a:ea typeface="Roboto"/>
              </a:rPr>
              <a:t>Call</a:t>
            </a: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-центра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Развитие справочно-информационного отдела и входной группы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Внедрение стандарта организации рабочего пространства по принципу 5С на стойке информации, мед. посту и в кабинетах дежурного врача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В службу вызова на дом внедрена система «Мобильный АРМ», все врачи обеспечены планшетами с доступом в ЕМИАС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Овал 40"/>
          <p:cNvSpPr/>
          <p:nvPr/>
        </p:nvSpPr>
        <p:spPr>
          <a:xfrm>
            <a:off x="596520" y="1132920"/>
            <a:ext cx="1237320" cy="1270800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99" name="Рисунок 41"/>
          <p:cNvPicPr/>
          <p:nvPr/>
        </p:nvPicPr>
        <p:blipFill>
          <a:blip r:embed="rId7"/>
          <a:stretch/>
        </p:blipFill>
        <p:spPr>
          <a:xfrm>
            <a:off x="784080" y="1332000"/>
            <a:ext cx="833760" cy="833760"/>
          </a:xfrm>
          <a:prstGeom prst="rect">
            <a:avLst/>
          </a:prstGeom>
          <a:ln w="0">
            <a:noFill/>
          </a:ln>
        </p:spPr>
      </p:pic>
      <p:pic>
        <p:nvPicPr>
          <p:cNvPr id="400" name="Рисунок 3"/>
          <p:cNvPicPr/>
          <p:nvPr/>
        </p:nvPicPr>
        <p:blipFill>
          <a:blip r:embed="rId8"/>
          <a:stretch/>
        </p:blipFill>
        <p:spPr>
          <a:xfrm>
            <a:off x="10677960" y="1279080"/>
            <a:ext cx="1239480" cy="1117800"/>
          </a:xfrm>
          <a:prstGeom prst="rect">
            <a:avLst/>
          </a:prstGeom>
          <a:ln w="0">
            <a:noFill/>
          </a:ln>
        </p:spPr>
      </p:pic>
      <p:sp>
        <p:nvSpPr>
          <p:cNvPr id="401" name="Скругленный прямоугольник 43"/>
          <p:cNvSpPr/>
          <p:nvPr/>
        </p:nvSpPr>
        <p:spPr>
          <a:xfrm>
            <a:off x="10445760" y="1789560"/>
            <a:ext cx="1630440" cy="491760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chemeClr val="dk1"/>
                </a:solidFill>
                <a:latin typeface="Calibri"/>
              </a:rPr>
              <a:t>Раннее выявление онкологических заболеваний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</a:rPr>
              <a:t>Выполнено внедрение проекта по раннему выявлению онкологических заболеваний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10"/>
          <p:cNvPicPr/>
          <p:nvPr/>
        </p:nvPicPr>
        <p:blipFill>
          <a:blip r:embed="rId2"/>
          <a:srcRect b="21899"/>
          <a:stretch/>
        </p:blipFill>
        <p:spPr>
          <a:xfrm>
            <a:off x="-695160" y="414360"/>
            <a:ext cx="12188880" cy="6981840"/>
          </a:xfrm>
          <a:prstGeom prst="rect">
            <a:avLst/>
          </a:prstGeom>
          <a:ln w="0">
            <a:noFill/>
          </a:ln>
        </p:spPr>
      </p:pic>
      <p:sp>
        <p:nvSpPr>
          <p:cNvPr id="47" name="Скругленный прямоугольник 24"/>
          <p:cNvSpPr/>
          <p:nvPr/>
        </p:nvSpPr>
        <p:spPr>
          <a:xfrm>
            <a:off x="541440" y="1084320"/>
            <a:ext cx="10909080" cy="3090960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8" name="Скругленный прямоугольник 26"/>
          <p:cNvSpPr/>
          <p:nvPr/>
        </p:nvSpPr>
        <p:spPr>
          <a:xfrm>
            <a:off x="3687840" y="1312920"/>
            <a:ext cx="1436760" cy="2719440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9" name="Скругленный прямоугольник 27"/>
          <p:cNvSpPr/>
          <p:nvPr/>
        </p:nvSpPr>
        <p:spPr>
          <a:xfrm>
            <a:off x="5237280" y="1312920"/>
            <a:ext cx="1436760" cy="2719440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" name="Скругленный прямоугольник 28"/>
          <p:cNvSpPr/>
          <p:nvPr/>
        </p:nvSpPr>
        <p:spPr>
          <a:xfrm>
            <a:off x="6778800" y="1312920"/>
            <a:ext cx="1436760" cy="2719440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1" name="Скругленный прямоугольник 29"/>
          <p:cNvSpPr/>
          <p:nvPr/>
        </p:nvSpPr>
        <p:spPr>
          <a:xfrm>
            <a:off x="8346960" y="1324080"/>
            <a:ext cx="1436760" cy="2719440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2" name="Скругленный прямоугольник 25"/>
          <p:cNvSpPr/>
          <p:nvPr/>
        </p:nvSpPr>
        <p:spPr>
          <a:xfrm>
            <a:off x="2155680" y="1317600"/>
            <a:ext cx="1436760" cy="2717640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95160" y="549360"/>
            <a:ext cx="10512360" cy="538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Основные показатели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Заголовок 1"/>
          <p:cNvSpPr/>
          <p:nvPr/>
        </p:nvSpPr>
        <p:spPr>
          <a:xfrm>
            <a:off x="2230560" y="1325520"/>
            <a:ext cx="1436760" cy="5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ГП № 22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Roboto"/>
                <a:ea typeface="Roboto"/>
              </a:rPr>
              <a:t>Главное здание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Заголовок 1"/>
          <p:cNvSpPr/>
          <p:nvPr/>
        </p:nvSpPr>
        <p:spPr>
          <a:xfrm>
            <a:off x="3780000" y="1312920"/>
            <a:ext cx="1436760" cy="53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300" b="0" strike="noStrike" spc="-1">
                <a:solidFill>
                  <a:schemeClr val="dk1"/>
                </a:solidFill>
                <a:latin typeface="Roboto"/>
                <a:ea typeface="Roboto"/>
              </a:rPr>
              <a:t>ГП № 22 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300" b="0" strike="noStrike" spc="-1">
                <a:solidFill>
                  <a:schemeClr val="dk1"/>
                </a:solidFill>
                <a:latin typeface="Roboto"/>
                <a:ea typeface="Roboto"/>
              </a:rPr>
              <a:t>Филиал 1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Заголовок 1"/>
          <p:cNvSpPr/>
          <p:nvPr/>
        </p:nvSpPr>
        <p:spPr>
          <a:xfrm>
            <a:off x="5329080" y="1338120"/>
            <a:ext cx="1436760" cy="5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300" b="0" strike="noStrike" spc="-1">
                <a:solidFill>
                  <a:schemeClr val="dk1"/>
                </a:solidFill>
                <a:latin typeface="Roboto"/>
                <a:ea typeface="Roboto"/>
              </a:rPr>
              <a:t>ГП № 22 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300" b="0" strike="noStrike" spc="-1">
                <a:solidFill>
                  <a:schemeClr val="dk1"/>
                </a:solidFill>
                <a:latin typeface="Roboto"/>
                <a:ea typeface="Roboto"/>
              </a:rPr>
              <a:t>Филиал 2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Заголовок 1"/>
          <p:cNvSpPr/>
          <p:nvPr/>
        </p:nvSpPr>
        <p:spPr>
          <a:xfrm>
            <a:off x="6823080" y="1324080"/>
            <a:ext cx="1436760" cy="53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300" b="0" strike="noStrike" spc="-1">
                <a:solidFill>
                  <a:schemeClr val="dk1"/>
                </a:solidFill>
                <a:latin typeface="Roboto"/>
                <a:ea typeface="Roboto"/>
              </a:rPr>
              <a:t>ГП № 22 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300" b="0" strike="noStrike" spc="-1">
                <a:solidFill>
                  <a:schemeClr val="dk1"/>
                </a:solidFill>
                <a:latin typeface="Roboto"/>
                <a:ea typeface="Roboto"/>
              </a:rPr>
              <a:t>Филиал 3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Заголовок 1"/>
          <p:cNvSpPr/>
          <p:nvPr/>
        </p:nvSpPr>
        <p:spPr>
          <a:xfrm>
            <a:off x="8391600" y="1379520"/>
            <a:ext cx="1438200" cy="53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300" b="0" strike="noStrike" spc="-1">
                <a:solidFill>
                  <a:schemeClr val="dk1"/>
                </a:solidFill>
                <a:latin typeface="Roboto"/>
                <a:ea typeface="Roboto"/>
              </a:rPr>
              <a:t>ГП № 22 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300" b="0" strike="noStrike" spc="-1">
                <a:solidFill>
                  <a:schemeClr val="dk1"/>
                </a:solidFill>
                <a:latin typeface="Roboto"/>
                <a:ea typeface="Roboto"/>
              </a:rPr>
              <a:t>Филиал 4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Заголовок 1"/>
          <p:cNvSpPr/>
          <p:nvPr/>
        </p:nvSpPr>
        <p:spPr>
          <a:xfrm>
            <a:off x="352440" y="2278080"/>
            <a:ext cx="1832040" cy="28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Мощность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0" name="Прямая соединительная линия 11"/>
          <p:cNvCxnSpPr/>
          <p:nvPr/>
        </p:nvCxnSpPr>
        <p:spPr>
          <a:xfrm>
            <a:off x="695160" y="549000"/>
            <a:ext cx="10804680" cy="324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  <p:sp>
        <p:nvSpPr>
          <p:cNvPr id="61" name="Заголовок 1"/>
          <p:cNvSpPr/>
          <p:nvPr/>
        </p:nvSpPr>
        <p:spPr>
          <a:xfrm>
            <a:off x="2181240" y="1828800"/>
            <a:ext cx="1436760" cy="124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Roboto"/>
                <a:ea typeface="Roboto"/>
              </a:rPr>
              <a:t>750  </a:t>
            </a: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посещений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в смену по данным ЕМИАС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Заголовок 1"/>
          <p:cNvSpPr/>
          <p:nvPr/>
        </p:nvSpPr>
        <p:spPr>
          <a:xfrm>
            <a:off x="5280120" y="1854360"/>
            <a:ext cx="1436760" cy="108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Roboto"/>
                <a:ea typeface="Roboto"/>
              </a:rPr>
              <a:t>750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посещений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в смену по данным ЕМИАС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Заголовок 1"/>
          <p:cNvSpPr/>
          <p:nvPr/>
        </p:nvSpPr>
        <p:spPr>
          <a:xfrm>
            <a:off x="3726000" y="1814400"/>
            <a:ext cx="1436760" cy="101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Roboto"/>
                <a:ea typeface="Roboto"/>
              </a:rPr>
              <a:t>750 </a:t>
            </a: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посещений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в смену по данным ЕМИАС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Заголовок 1"/>
          <p:cNvSpPr/>
          <p:nvPr/>
        </p:nvSpPr>
        <p:spPr>
          <a:xfrm>
            <a:off x="6800760" y="1809720"/>
            <a:ext cx="1436760" cy="108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Roboto"/>
                <a:ea typeface="Roboto"/>
              </a:rPr>
              <a:t>750 </a:t>
            </a: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посещений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в смену по данным ЕМИАС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Заголовок 1"/>
          <p:cNvSpPr/>
          <p:nvPr/>
        </p:nvSpPr>
        <p:spPr>
          <a:xfrm>
            <a:off x="8356680" y="1865160"/>
            <a:ext cx="1438200" cy="108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Roboto"/>
                <a:ea typeface="Roboto"/>
              </a:rPr>
              <a:t>750 </a:t>
            </a: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посещений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в смену по данным ЕМИАС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Заголовок 1"/>
          <p:cNvSpPr/>
          <p:nvPr/>
        </p:nvSpPr>
        <p:spPr>
          <a:xfrm>
            <a:off x="2152800" y="2766960"/>
            <a:ext cx="1520640" cy="129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 dirty="0">
                <a:solidFill>
                  <a:schemeClr val="dk1"/>
                </a:solidFill>
                <a:latin typeface="Roboto"/>
                <a:ea typeface="Roboto"/>
              </a:rPr>
              <a:t>38 024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 dirty="0">
                <a:solidFill>
                  <a:schemeClr val="dk1"/>
                </a:solidFill>
                <a:latin typeface="Roboto"/>
                <a:ea typeface="Roboto"/>
              </a:rPr>
              <a:t>человек (11947 человека старше трудоспособного возраста)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Заголовок 1"/>
          <p:cNvSpPr/>
          <p:nvPr/>
        </p:nvSpPr>
        <p:spPr>
          <a:xfrm>
            <a:off x="352440" y="3479760"/>
            <a:ext cx="1874880" cy="4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Прикрепленное население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Заголовок 1"/>
          <p:cNvSpPr/>
          <p:nvPr/>
        </p:nvSpPr>
        <p:spPr>
          <a:xfrm>
            <a:off x="3705120" y="2754360"/>
            <a:ext cx="1508040" cy="129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Roboto"/>
                <a:ea typeface="Roboto"/>
              </a:rPr>
              <a:t>49200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человек (15457 человек старше трудоспособного возраста)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Заголовок 1"/>
          <p:cNvSpPr/>
          <p:nvPr/>
        </p:nvSpPr>
        <p:spPr>
          <a:xfrm>
            <a:off x="5232240" y="2749680"/>
            <a:ext cx="1519200" cy="153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Roboto"/>
                <a:ea typeface="Roboto"/>
              </a:rPr>
              <a:t>28292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человек (8379 человека старше трудоспособного возраста)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Заголовок 1"/>
          <p:cNvSpPr/>
          <p:nvPr/>
        </p:nvSpPr>
        <p:spPr>
          <a:xfrm>
            <a:off x="6748560" y="2793960"/>
            <a:ext cx="1542960" cy="128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Roboto"/>
                <a:ea typeface="Roboto"/>
              </a:rPr>
              <a:t>35860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человек (9523 человек старше трудоспособного возраста)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Заголовок 1"/>
          <p:cNvSpPr/>
          <p:nvPr/>
        </p:nvSpPr>
        <p:spPr>
          <a:xfrm>
            <a:off x="8329680" y="2744640"/>
            <a:ext cx="1498680" cy="131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Roboto"/>
                <a:ea typeface="Roboto"/>
              </a:rPr>
              <a:t>35720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человек (8467 человек старше трудоспособного возраста)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Заголовок 1"/>
          <p:cNvSpPr/>
          <p:nvPr/>
        </p:nvSpPr>
        <p:spPr>
          <a:xfrm>
            <a:off x="915840" y="4313160"/>
            <a:ext cx="10536120" cy="32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Численность прикрепленного населения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Заголовок 1"/>
          <p:cNvSpPr/>
          <p:nvPr/>
        </p:nvSpPr>
        <p:spPr>
          <a:xfrm>
            <a:off x="2795760" y="5445000"/>
            <a:ext cx="2072880" cy="88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3500" b="0" strike="noStrike" spc="-1">
                <a:solidFill>
                  <a:schemeClr val="dk1"/>
                </a:solidFill>
                <a:latin typeface="Roboto"/>
                <a:ea typeface="Roboto"/>
              </a:rPr>
              <a:t>218 121</a:t>
            </a:r>
            <a:endParaRPr lang="ru-RU" sz="35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человек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4" name="Диаграмма 37"/>
          <p:cNvGraphicFramePr/>
          <p:nvPr/>
        </p:nvGraphicFramePr>
        <p:xfrm>
          <a:off x="4800600" y="4753080"/>
          <a:ext cx="5978520" cy="197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5" name="Рисунок 33"/>
          <p:cNvPicPr/>
          <p:nvPr/>
        </p:nvPicPr>
        <p:blipFill>
          <a:blip r:embed="rId4"/>
          <a:stretch/>
        </p:blipFill>
        <p:spPr>
          <a:xfrm>
            <a:off x="882720" y="1550880"/>
            <a:ext cx="691920" cy="691920"/>
          </a:xfrm>
          <a:prstGeom prst="rect">
            <a:avLst/>
          </a:prstGeom>
          <a:ln w="0">
            <a:noFill/>
          </a:ln>
        </p:spPr>
      </p:pic>
      <p:pic>
        <p:nvPicPr>
          <p:cNvPr id="76" name="Рисунок 36"/>
          <p:cNvPicPr/>
          <p:nvPr/>
        </p:nvPicPr>
        <p:blipFill>
          <a:blip r:embed="rId5"/>
          <a:stretch/>
        </p:blipFill>
        <p:spPr>
          <a:xfrm>
            <a:off x="600120" y="2674800"/>
            <a:ext cx="716040" cy="716040"/>
          </a:xfrm>
          <a:prstGeom prst="rect">
            <a:avLst/>
          </a:prstGeom>
          <a:ln w="0">
            <a:noFill/>
          </a:ln>
        </p:spPr>
      </p:pic>
      <p:pic>
        <p:nvPicPr>
          <p:cNvPr id="77" name="Рисунок 38"/>
          <p:cNvPicPr/>
          <p:nvPr/>
        </p:nvPicPr>
        <p:blipFill>
          <a:blip r:embed="rId6"/>
          <a:stretch/>
        </p:blipFill>
        <p:spPr>
          <a:xfrm>
            <a:off x="1055520" y="2719440"/>
            <a:ext cx="662040" cy="662040"/>
          </a:xfrm>
          <a:prstGeom prst="rect">
            <a:avLst/>
          </a:prstGeom>
          <a:ln w="0">
            <a:noFill/>
          </a:ln>
        </p:spPr>
      </p:pic>
      <p:pic>
        <p:nvPicPr>
          <p:cNvPr id="78" name="Рисунок 39"/>
          <p:cNvPicPr/>
          <p:nvPr/>
        </p:nvPicPr>
        <p:blipFill>
          <a:blip r:embed="rId5"/>
          <a:stretch/>
        </p:blipFill>
        <p:spPr>
          <a:xfrm>
            <a:off x="766800" y="4927680"/>
            <a:ext cx="1411200" cy="1411200"/>
          </a:xfrm>
          <a:prstGeom prst="rect">
            <a:avLst/>
          </a:prstGeom>
          <a:ln w="0">
            <a:noFill/>
          </a:ln>
        </p:spPr>
      </p:pic>
      <p:pic>
        <p:nvPicPr>
          <p:cNvPr id="79" name="Рисунок 40"/>
          <p:cNvPicPr/>
          <p:nvPr/>
        </p:nvPicPr>
        <p:blipFill>
          <a:blip r:embed="rId6"/>
          <a:stretch/>
        </p:blipFill>
        <p:spPr>
          <a:xfrm>
            <a:off x="1600200" y="5033880"/>
            <a:ext cx="1301760" cy="1301760"/>
          </a:xfrm>
          <a:prstGeom prst="rect">
            <a:avLst/>
          </a:prstGeom>
          <a:ln w="0">
            <a:noFill/>
          </a:ln>
        </p:spPr>
      </p:pic>
      <p:sp>
        <p:nvSpPr>
          <p:cNvPr id="80" name="Скругленный прямоугольник 35"/>
          <p:cNvSpPr/>
          <p:nvPr/>
        </p:nvSpPr>
        <p:spPr>
          <a:xfrm>
            <a:off x="9968040" y="1317600"/>
            <a:ext cx="1436760" cy="2717640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1" name="Заголовок 1"/>
          <p:cNvSpPr/>
          <p:nvPr/>
        </p:nvSpPr>
        <p:spPr>
          <a:xfrm>
            <a:off x="10014120" y="1351080"/>
            <a:ext cx="1436760" cy="53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300" b="0" strike="noStrike" spc="-1">
                <a:solidFill>
                  <a:schemeClr val="dk1"/>
                </a:solidFill>
                <a:latin typeface="Roboto"/>
                <a:ea typeface="Roboto"/>
              </a:rPr>
              <a:t>ГП № 22 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300" b="0" strike="noStrike" spc="-1">
                <a:solidFill>
                  <a:schemeClr val="dk1"/>
                </a:solidFill>
                <a:latin typeface="Roboto"/>
                <a:ea typeface="Roboto"/>
              </a:rPr>
              <a:t>Филиал 5</a:t>
            </a:r>
            <a:endParaRPr lang="ru-RU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Заголовок 1"/>
          <p:cNvSpPr/>
          <p:nvPr/>
        </p:nvSpPr>
        <p:spPr>
          <a:xfrm>
            <a:off x="9944280" y="1859040"/>
            <a:ext cx="1436760" cy="109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Roboto"/>
                <a:ea typeface="Roboto"/>
              </a:rPr>
              <a:t>750</a:t>
            </a: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посещений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в смену по данным ЕМИАС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Заголовок 1"/>
          <p:cNvSpPr/>
          <p:nvPr/>
        </p:nvSpPr>
        <p:spPr>
          <a:xfrm>
            <a:off x="9909000" y="2766960"/>
            <a:ext cx="1541520" cy="131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chemeClr val="dk1"/>
                </a:solidFill>
                <a:latin typeface="Roboto"/>
                <a:ea typeface="Roboto"/>
              </a:rPr>
              <a:t>31025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человек (9165 человек старше трудоспособного возраста)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5"/>
          <p:cNvPicPr/>
          <p:nvPr/>
        </p:nvPicPr>
        <p:blipFill>
          <a:blip r:embed="rId2"/>
          <a:srcRect b="21899"/>
          <a:stretch/>
        </p:blipFill>
        <p:spPr>
          <a:xfrm>
            <a:off x="0" y="-99360"/>
            <a:ext cx="12188880" cy="6981480"/>
          </a:xfrm>
          <a:prstGeom prst="rect">
            <a:avLst/>
          </a:prstGeom>
          <a:ln w="0">
            <a:noFill/>
          </a:ln>
        </p:spPr>
      </p:pic>
      <p:sp>
        <p:nvSpPr>
          <p:cNvPr id="85" name="Заголовок 1"/>
          <p:cNvSpPr/>
          <p:nvPr/>
        </p:nvSpPr>
        <p:spPr>
          <a:xfrm>
            <a:off x="695160" y="549360"/>
            <a:ext cx="10512360" cy="11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87222"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Доступность медицинской помощи в 2023 году значительно улучшилась и достигла оптимальной после снижения заболеваемости </a:t>
            </a:r>
            <a:r>
              <a:rPr lang="en-US" sz="3000" b="0" strike="noStrike" spc="-1">
                <a:solidFill>
                  <a:schemeClr val="dk1"/>
                </a:solidFill>
                <a:latin typeface="Roboto"/>
                <a:ea typeface="Roboto"/>
              </a:rPr>
              <a:t>COVID-19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6" name="Прямая соединительная линия 4"/>
          <p:cNvCxnSpPr/>
          <p:nvPr/>
        </p:nvCxnSpPr>
        <p:spPr>
          <a:xfrm>
            <a:off x="695160" y="549000"/>
            <a:ext cx="10804680" cy="324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  <p:graphicFrame>
        <p:nvGraphicFramePr>
          <p:cNvPr id="87" name="Диаграмма 12"/>
          <p:cNvGraphicFramePr/>
          <p:nvPr/>
        </p:nvGraphicFramePr>
        <p:xfrm>
          <a:off x="1283040" y="1841040"/>
          <a:ext cx="8455320" cy="501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8" name="Прямая соединительная линия 2"/>
          <p:cNvCxnSpPr/>
          <p:nvPr/>
        </p:nvCxnSpPr>
        <p:spPr>
          <a:xfrm>
            <a:off x="964800" y="4728600"/>
            <a:ext cx="6644520" cy="3240"/>
          </a:xfrm>
          <a:prstGeom prst="straightConnector1">
            <a:avLst/>
          </a:prstGeom>
          <a:ln w="0">
            <a:solidFill>
              <a:srgbClr val="000000"/>
            </a:solidFill>
            <a:prstDash val="dash"/>
          </a:ln>
        </p:spPr>
      </p:cxnSp>
      <p:sp>
        <p:nvSpPr>
          <p:cNvPr id="89" name="Заголовок 1"/>
          <p:cNvSpPr/>
          <p:nvPr/>
        </p:nvSpPr>
        <p:spPr>
          <a:xfrm>
            <a:off x="7606440" y="4050000"/>
            <a:ext cx="158292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000" b="0" strike="noStrike" spc="-1">
                <a:solidFill>
                  <a:schemeClr val="dk1"/>
                </a:solidFill>
                <a:latin typeface="Roboto"/>
                <a:ea typeface="Roboto"/>
              </a:rPr>
              <a:t>9</a:t>
            </a: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0</a:t>
            </a:r>
            <a:r>
              <a:rPr lang="en-US" sz="3000" b="0" strike="noStrike" spc="-1">
                <a:solidFill>
                  <a:schemeClr val="dk1"/>
                </a:solidFill>
                <a:latin typeface="Roboto"/>
                <a:ea typeface="Roboto"/>
              </a:rPr>
              <a:t>%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000" b="0" strike="noStrike" spc="-1">
                <a:solidFill>
                  <a:schemeClr val="dk1"/>
                </a:solidFill>
                <a:latin typeface="Roboto"/>
                <a:ea typeface="Roboto"/>
              </a:rPr>
              <a:t>целевой 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000" b="0" strike="noStrike" spc="-1">
                <a:solidFill>
                  <a:schemeClr val="dk1"/>
                </a:solidFill>
                <a:latin typeface="Roboto"/>
                <a:ea typeface="Roboto"/>
              </a:rPr>
              <a:t>показатель 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000" b="0" strike="noStrike" spc="-1">
                <a:solidFill>
                  <a:schemeClr val="dk1"/>
                </a:solidFill>
                <a:latin typeface="Roboto"/>
                <a:ea typeface="Roboto"/>
              </a:rPr>
              <a:t>доступности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0" name="Прямая соединительная линия 18"/>
          <p:cNvCxnSpPr/>
          <p:nvPr/>
        </p:nvCxnSpPr>
        <p:spPr>
          <a:xfrm>
            <a:off x="8472240" y="4735800"/>
            <a:ext cx="1011240" cy="3240"/>
          </a:xfrm>
          <a:prstGeom prst="straightConnector1">
            <a:avLst/>
          </a:prstGeom>
          <a:ln w="0">
            <a:solidFill>
              <a:srgbClr val="000000"/>
            </a:solidFill>
            <a:prstDash val="dash"/>
          </a:ln>
        </p:spPr>
      </p:cxnSp>
      <p:sp>
        <p:nvSpPr>
          <p:cNvPr id="91" name="TextBox 10"/>
          <p:cNvSpPr/>
          <p:nvPr/>
        </p:nvSpPr>
        <p:spPr>
          <a:xfrm>
            <a:off x="520920" y="4754880"/>
            <a:ext cx="11001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49BED8"/>
                </a:solidFill>
                <a:latin typeface="Roboto"/>
                <a:ea typeface="Roboto"/>
              </a:rPr>
              <a:t>Терапевты/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49BED8"/>
                </a:solidFill>
                <a:latin typeface="Roboto"/>
                <a:ea typeface="Roboto"/>
              </a:rPr>
              <a:t>ВОП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Box 20"/>
          <p:cNvSpPr/>
          <p:nvPr/>
        </p:nvSpPr>
        <p:spPr>
          <a:xfrm>
            <a:off x="375840" y="3579480"/>
            <a:ext cx="12646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accent2"/>
                </a:solidFill>
                <a:latin typeface="Roboto"/>
                <a:ea typeface="Roboto"/>
              </a:rPr>
              <a:t>Специалисты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accent2"/>
                </a:solidFill>
                <a:latin typeface="Roboto"/>
                <a:ea typeface="Roboto"/>
              </a:rPr>
              <a:t>II </a:t>
            </a:r>
            <a:r>
              <a:rPr lang="ru-RU" sz="1200" b="0" strike="noStrike" spc="-1">
                <a:solidFill>
                  <a:schemeClr val="accent2"/>
                </a:solidFill>
                <a:latin typeface="Roboto"/>
                <a:ea typeface="Roboto"/>
              </a:rPr>
              <a:t>уровня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Box 22"/>
          <p:cNvSpPr/>
          <p:nvPr/>
        </p:nvSpPr>
        <p:spPr>
          <a:xfrm>
            <a:off x="375840" y="4267080"/>
            <a:ext cx="12646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chemeClr val="accent6"/>
                </a:solidFill>
                <a:latin typeface="Roboto"/>
                <a:ea typeface="Roboto"/>
              </a:rPr>
              <a:t>Специалисты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accent6"/>
                </a:solidFill>
                <a:latin typeface="Roboto"/>
                <a:ea typeface="Roboto"/>
              </a:rPr>
              <a:t>I </a:t>
            </a:r>
            <a:r>
              <a:rPr lang="ru-RU" sz="1200" b="0" strike="noStrike" spc="-1">
                <a:solidFill>
                  <a:schemeClr val="accent6"/>
                </a:solidFill>
                <a:latin typeface="Roboto"/>
                <a:ea typeface="Roboto"/>
              </a:rPr>
              <a:t>уровня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Заголовок 1"/>
          <p:cNvSpPr/>
          <p:nvPr/>
        </p:nvSpPr>
        <p:spPr>
          <a:xfrm>
            <a:off x="9959760" y="5024160"/>
            <a:ext cx="1797120" cy="13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3000" b="0" strike="noStrike" spc="-1">
                <a:solidFill>
                  <a:schemeClr val="accent6"/>
                </a:solidFill>
                <a:latin typeface="Roboto"/>
                <a:ea typeface="Roboto"/>
              </a:rPr>
              <a:t>95 </a:t>
            </a:r>
            <a:r>
              <a:rPr lang="en-US" sz="3000" b="0" strike="noStrike" spc="-1">
                <a:solidFill>
                  <a:schemeClr val="accent6"/>
                </a:solidFill>
                <a:latin typeface="Roboto"/>
                <a:ea typeface="Roboto"/>
              </a:rPr>
              <a:t>%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средняя доступность специалистов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en-US" sz="1200" b="0" strike="noStrike" spc="-1">
                <a:solidFill>
                  <a:schemeClr val="dk1"/>
                </a:solidFill>
                <a:latin typeface="Roboto"/>
                <a:ea typeface="Roboto"/>
              </a:rPr>
              <a:t>I</a:t>
            </a: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 уровня в</a:t>
            </a:r>
            <a:r>
              <a:rPr lang="en-US" sz="1200" b="0" strike="noStrike" spc="-1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2022 году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Заголовок 1"/>
          <p:cNvSpPr/>
          <p:nvPr/>
        </p:nvSpPr>
        <p:spPr>
          <a:xfrm>
            <a:off x="9959760" y="3642840"/>
            <a:ext cx="1941120" cy="13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3000" b="0" strike="noStrike" spc="-1">
                <a:solidFill>
                  <a:srgbClr val="49BED8"/>
                </a:solidFill>
                <a:latin typeface="Roboto"/>
                <a:ea typeface="Roboto"/>
              </a:rPr>
              <a:t>93 </a:t>
            </a:r>
            <a:r>
              <a:rPr lang="en-US" sz="3000" b="0" strike="noStrike" spc="-1">
                <a:solidFill>
                  <a:srgbClr val="49BED8"/>
                </a:solidFill>
                <a:latin typeface="Roboto"/>
                <a:ea typeface="Roboto"/>
              </a:rPr>
              <a:t>%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средняя доступность терапевтов/ВОП</a:t>
            </a:r>
            <a:r>
              <a:rPr lang="en-US" sz="1200" b="0" strike="noStrike" spc="-1">
                <a:solidFill>
                  <a:schemeClr val="dk1"/>
                </a:solidFill>
                <a:latin typeface="Roboto"/>
                <a:ea typeface="Roboto"/>
              </a:rPr>
              <a:t>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в</a:t>
            </a:r>
            <a:r>
              <a:rPr lang="en-US" sz="1200" b="0" strike="noStrike" spc="-1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2022 году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Заголовок 1"/>
          <p:cNvSpPr/>
          <p:nvPr/>
        </p:nvSpPr>
        <p:spPr>
          <a:xfrm>
            <a:off x="9959760" y="2291040"/>
            <a:ext cx="1969560" cy="13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ru-RU" sz="3000" b="0" strike="noStrike" spc="-1">
                <a:solidFill>
                  <a:schemeClr val="accent2"/>
                </a:solidFill>
                <a:latin typeface="Roboto"/>
                <a:ea typeface="Roboto"/>
              </a:rPr>
              <a:t>89 </a:t>
            </a:r>
            <a:r>
              <a:rPr lang="en-US" sz="3000" b="0" strike="noStrike" spc="-1">
                <a:solidFill>
                  <a:schemeClr val="accent2"/>
                </a:solidFill>
                <a:latin typeface="Roboto"/>
                <a:ea typeface="Roboto"/>
              </a:rPr>
              <a:t>%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средняя доступность специалистов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en-US" sz="1200" b="0" strike="noStrike" spc="-1">
                <a:solidFill>
                  <a:schemeClr val="dk1"/>
                </a:solidFill>
                <a:latin typeface="Roboto"/>
                <a:ea typeface="Roboto"/>
              </a:rPr>
              <a:t>II</a:t>
            </a: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 уровня</a:t>
            </a:r>
            <a:r>
              <a:rPr lang="en-US" sz="1200" b="0" strike="noStrike" spc="-1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в</a:t>
            </a:r>
            <a:r>
              <a:rPr lang="en-US" sz="1200" b="0" strike="noStrike" spc="-1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ru-RU" sz="1200" b="0" strike="noStrike" spc="-1">
                <a:solidFill>
                  <a:schemeClr val="dk1"/>
                </a:solidFill>
                <a:latin typeface="Roboto"/>
                <a:ea typeface="Roboto"/>
              </a:rPr>
              <a:t>2022 году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Скругленный прямоугольник 18"/>
          <p:cNvSpPr/>
          <p:nvPr/>
        </p:nvSpPr>
        <p:spPr>
          <a:xfrm>
            <a:off x="4705200" y="1415160"/>
            <a:ext cx="7364160" cy="538164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668840" y="466560"/>
            <a:ext cx="6837120" cy="31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Посещения поликлиники в 2023 году 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9" name="Прямая соединительная линия 7"/>
          <p:cNvCxnSpPr/>
          <p:nvPr/>
        </p:nvCxnSpPr>
        <p:spPr>
          <a:xfrm>
            <a:off x="4655880" y="188640"/>
            <a:ext cx="6843960" cy="324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  <p:graphicFrame>
        <p:nvGraphicFramePr>
          <p:cNvPr id="100" name="Диаграмма 9"/>
          <p:cNvGraphicFramePr/>
          <p:nvPr>
            <p:extLst>
              <p:ext uri="{D42A27DB-BD31-4B8C-83A1-F6EECF244321}">
                <p14:modId xmlns:p14="http://schemas.microsoft.com/office/powerpoint/2010/main" val="1010207855"/>
              </p:ext>
            </p:extLst>
          </p:nvPr>
        </p:nvGraphicFramePr>
        <p:xfrm>
          <a:off x="6865920" y="1333440"/>
          <a:ext cx="4687920" cy="129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" name="Заголовок 1"/>
          <p:cNvSpPr/>
          <p:nvPr/>
        </p:nvSpPr>
        <p:spPr>
          <a:xfrm>
            <a:off x="4705200" y="1484280"/>
            <a:ext cx="2179440" cy="99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35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1053041</a:t>
            </a:r>
            <a:endParaRPr lang="ru-RU" sz="35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Roboto"/>
                <a:ea typeface="Roboto"/>
              </a:rPr>
              <a:t>посещений в 2023 году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2" name="Прямая со стрелкой 16"/>
          <p:cNvCxnSpPr/>
          <p:nvPr/>
        </p:nvCxnSpPr>
        <p:spPr>
          <a:xfrm>
            <a:off x="6600600" y="1844640"/>
            <a:ext cx="744480" cy="3240"/>
          </a:xfrm>
          <a:prstGeom prst="straightConnector1">
            <a:avLst/>
          </a:prstGeom>
          <a:ln w="28575" cap="rnd">
            <a:solidFill>
              <a:srgbClr val="49BED8"/>
            </a:solidFill>
            <a:round/>
            <a:tailEnd type="triangle" w="lg" len="lg"/>
          </a:ln>
        </p:spPr>
      </p:cxnSp>
      <p:sp>
        <p:nvSpPr>
          <p:cNvPr id="103" name="Скругленный прямоугольник 23"/>
          <p:cNvSpPr/>
          <p:nvPr/>
        </p:nvSpPr>
        <p:spPr>
          <a:xfrm>
            <a:off x="4800600" y="2637000"/>
            <a:ext cx="3163680" cy="3618000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Скругленный прямоугольник 24"/>
          <p:cNvSpPr/>
          <p:nvPr/>
        </p:nvSpPr>
        <p:spPr>
          <a:xfrm>
            <a:off x="8535600" y="2700000"/>
            <a:ext cx="3237120" cy="3618000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Заголовок 1"/>
          <p:cNvSpPr/>
          <p:nvPr/>
        </p:nvSpPr>
        <p:spPr>
          <a:xfrm>
            <a:off x="4871880" y="2708280"/>
            <a:ext cx="294948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Roboto"/>
                <a:ea typeface="Roboto"/>
              </a:rPr>
              <a:t>Профилактические приемы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Заголовок 1"/>
          <p:cNvSpPr/>
          <p:nvPr/>
        </p:nvSpPr>
        <p:spPr>
          <a:xfrm>
            <a:off x="8535600" y="2758320"/>
            <a:ext cx="3102120" cy="28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Roboto"/>
                <a:ea typeface="Roboto"/>
              </a:rPr>
              <a:t>Приемы по заболеванию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7" name="Диаграмма 27"/>
          <p:cNvGraphicFramePr/>
          <p:nvPr/>
        </p:nvGraphicFramePr>
        <p:xfrm>
          <a:off x="4871880" y="2924280"/>
          <a:ext cx="3155760" cy="3578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Excel.Chart.8">
                  <p:embed/>
                </p:oleObj>
              </mc:Choice>
              <mc:Fallback>
                <p:oleObj r:id="rId3" imgW="0" imgH="0" progId="Excel.Chart.8">
                  <p:embed/>
                  <p:pic>
                    <p:nvPicPr>
                      <p:cNvPr id="108" name="Диаграмма 27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4871880" y="2924280"/>
                        <a:ext cx="3155760" cy="357804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Диаграмма 28"/>
          <p:cNvGraphicFramePr/>
          <p:nvPr/>
        </p:nvGraphicFramePr>
        <p:xfrm>
          <a:off x="8262720" y="3011040"/>
          <a:ext cx="2989440" cy="290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Excel.Chart.8">
                  <p:embed/>
                </p:oleObj>
              </mc:Choice>
              <mc:Fallback>
                <p:oleObj r:id="rId5" imgW="0" imgH="0" progId="Excel.Chart.8">
                  <p:embed/>
                  <p:pic>
                    <p:nvPicPr>
                      <p:cNvPr id="110" name="Диаграмма 28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8262720" y="3011040"/>
                        <a:ext cx="2989440" cy="290664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Box 2"/>
          <p:cNvSpPr/>
          <p:nvPr/>
        </p:nvSpPr>
        <p:spPr>
          <a:xfrm>
            <a:off x="4871880" y="6315120"/>
            <a:ext cx="626112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Roboto"/>
                <a:ea typeface="Roboto"/>
              </a:rPr>
              <a:t>* МО оказывает ОНСП взрослому населению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Рисунок 3"/>
          <p:cNvPicPr/>
          <p:nvPr/>
        </p:nvPicPr>
        <p:blipFill>
          <a:blip r:embed="rId7"/>
          <a:srcRect l="26394" t="2749" r="32048"/>
          <a:stretch/>
        </p:blipFill>
        <p:spPr>
          <a:xfrm>
            <a:off x="-7920" y="-3240"/>
            <a:ext cx="441468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41"/>
          <p:cNvPicPr/>
          <p:nvPr/>
        </p:nvPicPr>
        <p:blipFill>
          <a:blip r:embed="rId2"/>
          <a:srcRect b="21899"/>
          <a:stretch/>
        </p:blipFill>
        <p:spPr>
          <a:xfrm>
            <a:off x="0" y="-100080"/>
            <a:ext cx="12188880" cy="69818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14" name="Диаграмма 38"/>
          <p:cNvGraphicFramePr/>
          <p:nvPr/>
        </p:nvGraphicFramePr>
        <p:xfrm>
          <a:off x="746280" y="2019240"/>
          <a:ext cx="4822920" cy="483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95160" y="433080"/>
            <a:ext cx="10798200" cy="654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Диспансеризация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6" name="Прямая соединительная линия 81"/>
          <p:cNvCxnSpPr/>
          <p:nvPr/>
        </p:nvCxnSpPr>
        <p:spPr>
          <a:xfrm>
            <a:off x="695160" y="404640"/>
            <a:ext cx="4827600" cy="324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  <p:sp>
        <p:nvSpPr>
          <p:cNvPr id="117" name="Прямоугольник 32"/>
          <p:cNvSpPr/>
          <p:nvPr/>
        </p:nvSpPr>
        <p:spPr>
          <a:xfrm>
            <a:off x="709560" y="4133880"/>
            <a:ext cx="384480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1280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Включено в план проведения диспансеризации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1280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на текущий год с учетом возрастной категории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Прямоугольник 33"/>
          <p:cNvSpPr/>
          <p:nvPr/>
        </p:nvSpPr>
        <p:spPr>
          <a:xfrm>
            <a:off x="808200" y="2457360"/>
            <a:ext cx="4491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1280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Прошли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marL="71280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диспансеризацию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Заголовок 1"/>
          <p:cNvSpPr/>
          <p:nvPr/>
        </p:nvSpPr>
        <p:spPr>
          <a:xfrm>
            <a:off x="822240" y="2862360"/>
            <a:ext cx="2228760" cy="54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Roboto"/>
                <a:ea typeface="Roboto"/>
              </a:rPr>
              <a:t>62865 </a:t>
            </a: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чел., из них: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Заголовок 1"/>
          <p:cNvSpPr/>
          <p:nvPr/>
        </p:nvSpPr>
        <p:spPr>
          <a:xfrm>
            <a:off x="822240" y="4976640"/>
            <a:ext cx="2228760" cy="54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Roboto"/>
                <a:ea typeface="Roboto"/>
              </a:rPr>
              <a:t>62865 </a:t>
            </a: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чел. , из них: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Рисунок 42"/>
          <p:cNvPicPr/>
          <p:nvPr/>
        </p:nvPicPr>
        <p:blipFill>
          <a:blip r:embed="rId4"/>
          <a:stretch/>
        </p:blipFill>
        <p:spPr>
          <a:xfrm>
            <a:off x="790560" y="1316160"/>
            <a:ext cx="717480" cy="716040"/>
          </a:xfrm>
          <a:prstGeom prst="rect">
            <a:avLst/>
          </a:prstGeom>
          <a:ln w="0">
            <a:noFill/>
          </a:ln>
        </p:spPr>
      </p:pic>
      <p:pic>
        <p:nvPicPr>
          <p:cNvPr id="122" name="Рисунок 43"/>
          <p:cNvPicPr/>
          <p:nvPr/>
        </p:nvPicPr>
        <p:blipFill>
          <a:blip r:embed="rId5"/>
          <a:stretch/>
        </p:blipFill>
        <p:spPr>
          <a:xfrm>
            <a:off x="2300400" y="1376280"/>
            <a:ext cx="662040" cy="662040"/>
          </a:xfrm>
          <a:prstGeom prst="rect">
            <a:avLst/>
          </a:prstGeom>
          <a:ln w="0">
            <a:noFill/>
          </a:ln>
        </p:spPr>
      </p:pic>
      <p:pic>
        <p:nvPicPr>
          <p:cNvPr id="123" name="Рисунок 2"/>
          <p:cNvPicPr/>
          <p:nvPr/>
        </p:nvPicPr>
        <p:blipFill>
          <a:blip r:embed="rId6"/>
          <a:srcRect l="23471" r="18791"/>
          <a:stretch/>
        </p:blipFill>
        <p:spPr>
          <a:xfrm>
            <a:off x="5880240" y="-128520"/>
            <a:ext cx="6302160" cy="7013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56"/>
          <p:cNvPicPr/>
          <p:nvPr/>
        </p:nvPicPr>
        <p:blipFill>
          <a:blip r:embed="rId2"/>
          <a:srcRect b="21899"/>
          <a:stretch/>
        </p:blipFill>
        <p:spPr>
          <a:xfrm>
            <a:off x="0" y="-100080"/>
            <a:ext cx="12188880" cy="6981840"/>
          </a:xfrm>
          <a:prstGeom prst="rect">
            <a:avLst/>
          </a:prstGeom>
          <a:ln w="0">
            <a:noFill/>
          </a:ln>
        </p:spPr>
      </p:pic>
      <p:sp>
        <p:nvSpPr>
          <p:cNvPr id="125" name="Скругленный прямоугольник 35"/>
          <p:cNvSpPr/>
          <p:nvPr/>
        </p:nvSpPr>
        <p:spPr>
          <a:xfrm>
            <a:off x="613080" y="1800000"/>
            <a:ext cx="10726560" cy="4532400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  <a:scene3d>
              <a:camera prst="isometricRightUp"/>
              <a:lightRig rig="threePt" dir="t"/>
            </a:scene3d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95160" y="549360"/>
            <a:ext cx="10798200" cy="538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Диспансеризация и профилактические осмотры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7" name="Прямая соединительная линия 81"/>
          <p:cNvCxnSpPr/>
          <p:nvPr/>
        </p:nvCxnSpPr>
        <p:spPr>
          <a:xfrm>
            <a:off x="695160" y="549000"/>
            <a:ext cx="10804680" cy="324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  <p:sp>
        <p:nvSpPr>
          <p:cNvPr id="128" name="Прямоугольник 88"/>
          <p:cNvSpPr/>
          <p:nvPr/>
        </p:nvSpPr>
        <p:spPr>
          <a:xfrm>
            <a:off x="1793880" y="1527120"/>
            <a:ext cx="21384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1280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План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Прямоугольник 89"/>
          <p:cNvSpPr/>
          <p:nvPr/>
        </p:nvSpPr>
        <p:spPr>
          <a:xfrm>
            <a:off x="5565600" y="1527120"/>
            <a:ext cx="21384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1280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Факт выполнения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Прямоугольник 90"/>
          <p:cNvSpPr/>
          <p:nvPr/>
        </p:nvSpPr>
        <p:spPr>
          <a:xfrm>
            <a:off x="9336240" y="1527120"/>
            <a:ext cx="21384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1280"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Доля выполнения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Скругленный прямоугольник 91"/>
          <p:cNvSpPr/>
          <p:nvPr/>
        </p:nvSpPr>
        <p:spPr>
          <a:xfrm>
            <a:off x="623880" y="3711600"/>
            <a:ext cx="10941120" cy="299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2" name="Прямоугольник 95"/>
          <p:cNvSpPr/>
          <p:nvPr/>
        </p:nvSpPr>
        <p:spPr>
          <a:xfrm>
            <a:off x="1793880" y="3708360"/>
            <a:ext cx="86202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1280"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Roboto"/>
                <a:ea typeface="Roboto"/>
              </a:rPr>
              <a:t>Проведение профилактических медицинских осмотров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Скругленный прямоугольник 99"/>
          <p:cNvSpPr/>
          <p:nvPr/>
        </p:nvSpPr>
        <p:spPr>
          <a:xfrm>
            <a:off x="623880" y="2363760"/>
            <a:ext cx="10941120" cy="299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4" name="Прямоугольник 100"/>
          <p:cNvSpPr/>
          <p:nvPr/>
        </p:nvSpPr>
        <p:spPr>
          <a:xfrm>
            <a:off x="695160" y="2367000"/>
            <a:ext cx="109425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1280"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Roboto"/>
                <a:ea typeface="Roboto"/>
              </a:rPr>
              <a:t>Диспансеризация взрослого населения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Скругленный прямоугольник 109"/>
          <p:cNvSpPr/>
          <p:nvPr/>
        </p:nvSpPr>
        <p:spPr>
          <a:xfrm>
            <a:off x="623880" y="5084640"/>
            <a:ext cx="10941120" cy="299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Прямоугольник 110"/>
          <p:cNvSpPr/>
          <p:nvPr/>
        </p:nvSpPr>
        <p:spPr>
          <a:xfrm>
            <a:off x="550800" y="5089680"/>
            <a:ext cx="110869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1280" algn="ctr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Roboto"/>
                <a:ea typeface="Roboto"/>
              </a:rPr>
              <a:t>Проведение периодических осмотров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Овал 41"/>
          <p:cNvSpPr/>
          <p:nvPr/>
        </p:nvSpPr>
        <p:spPr>
          <a:xfrm>
            <a:off x="8472600" y="1268280"/>
            <a:ext cx="860400" cy="861840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8" name="Овал 42"/>
          <p:cNvSpPr/>
          <p:nvPr/>
        </p:nvSpPr>
        <p:spPr>
          <a:xfrm>
            <a:off x="878040" y="1268280"/>
            <a:ext cx="1003320" cy="1001520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39" name="Рисунок 43"/>
          <p:cNvPicPr/>
          <p:nvPr/>
        </p:nvPicPr>
        <p:blipFill>
          <a:blip r:embed="rId3"/>
          <a:stretch/>
        </p:blipFill>
        <p:spPr>
          <a:xfrm>
            <a:off x="1087560" y="1452600"/>
            <a:ext cx="620640" cy="619200"/>
          </a:xfrm>
          <a:prstGeom prst="rect">
            <a:avLst/>
          </a:prstGeom>
          <a:ln w="0">
            <a:noFill/>
          </a:ln>
        </p:spPr>
      </p:pic>
      <p:sp>
        <p:nvSpPr>
          <p:cNvPr id="140" name="Овал 44"/>
          <p:cNvSpPr/>
          <p:nvPr/>
        </p:nvSpPr>
        <p:spPr>
          <a:xfrm>
            <a:off x="4656240" y="1268280"/>
            <a:ext cx="1001520" cy="1001520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41" name="Рисунок 45"/>
          <p:cNvPicPr/>
          <p:nvPr/>
        </p:nvPicPr>
        <p:blipFill>
          <a:blip r:embed="rId4"/>
          <a:stretch/>
        </p:blipFill>
        <p:spPr>
          <a:xfrm>
            <a:off x="4869000" y="1509840"/>
            <a:ext cx="584280" cy="584280"/>
          </a:xfrm>
          <a:prstGeom prst="rect">
            <a:avLst/>
          </a:prstGeom>
          <a:ln w="0">
            <a:noFill/>
          </a:ln>
        </p:spPr>
      </p:pic>
      <p:pic>
        <p:nvPicPr>
          <p:cNvPr id="142" name="Рисунок 46"/>
          <p:cNvPicPr/>
          <p:nvPr/>
        </p:nvPicPr>
        <p:blipFill>
          <a:blip r:embed="rId5"/>
          <a:stretch/>
        </p:blipFill>
        <p:spPr>
          <a:xfrm>
            <a:off x="8647200" y="1450800"/>
            <a:ext cx="509400" cy="509400"/>
          </a:xfrm>
          <a:prstGeom prst="rect">
            <a:avLst/>
          </a:prstGeom>
          <a:ln w="0">
            <a:noFill/>
          </a:ln>
        </p:spPr>
      </p:pic>
      <p:sp>
        <p:nvSpPr>
          <p:cNvPr id="143" name="Заголовок 1"/>
          <p:cNvSpPr/>
          <p:nvPr/>
        </p:nvSpPr>
        <p:spPr>
          <a:xfrm>
            <a:off x="766800" y="2747880"/>
            <a:ext cx="2228760" cy="54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Roboto"/>
                <a:ea typeface="Roboto"/>
              </a:rPr>
              <a:t>107719 </a:t>
            </a: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чел.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Заголовок 1"/>
          <p:cNvSpPr/>
          <p:nvPr/>
        </p:nvSpPr>
        <p:spPr>
          <a:xfrm>
            <a:off x="4583160" y="2747880"/>
            <a:ext cx="2230200" cy="54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Roboto"/>
                <a:ea typeface="Roboto"/>
              </a:rPr>
              <a:t>104909</a:t>
            </a:r>
            <a:r>
              <a:rPr lang="ru-RU" sz="2800" b="1" strike="noStrike" spc="-1">
                <a:solidFill>
                  <a:srgbClr val="000000"/>
                </a:solidFill>
                <a:latin typeface="Roboto"/>
                <a:ea typeface="Roboto"/>
              </a:rPr>
              <a:t> </a:t>
            </a:r>
            <a:r>
              <a:rPr lang="ru-RU" sz="1200" b="1" strike="noStrike" spc="-1">
                <a:solidFill>
                  <a:srgbClr val="000000"/>
                </a:solidFill>
                <a:latin typeface="Roboto"/>
                <a:ea typeface="Roboto"/>
              </a:rPr>
              <a:t>чел.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Заголовок 1"/>
          <p:cNvSpPr/>
          <p:nvPr/>
        </p:nvSpPr>
        <p:spPr>
          <a:xfrm>
            <a:off x="8327880" y="2747880"/>
            <a:ext cx="2228760" cy="54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Roboto"/>
                <a:ea typeface="Roboto"/>
              </a:rPr>
              <a:t>97,4 </a:t>
            </a: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%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Заголовок 1"/>
          <p:cNvSpPr/>
          <p:nvPr/>
        </p:nvSpPr>
        <p:spPr>
          <a:xfrm>
            <a:off x="766800" y="4249800"/>
            <a:ext cx="2228760" cy="54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Roboto"/>
                <a:ea typeface="Roboto"/>
              </a:rPr>
              <a:t>20723 </a:t>
            </a: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чел.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Заголовок 1"/>
          <p:cNvSpPr/>
          <p:nvPr/>
        </p:nvSpPr>
        <p:spPr>
          <a:xfrm>
            <a:off x="766800" y="5546880"/>
            <a:ext cx="2228760" cy="54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Roboto"/>
                <a:ea typeface="Roboto"/>
              </a:rPr>
              <a:t>3070 </a:t>
            </a: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чел.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Заголовок 1"/>
          <p:cNvSpPr/>
          <p:nvPr/>
        </p:nvSpPr>
        <p:spPr>
          <a:xfrm>
            <a:off x="4583160" y="4249800"/>
            <a:ext cx="2230200" cy="54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Roboto"/>
                <a:ea typeface="Roboto"/>
              </a:rPr>
              <a:t>23533 </a:t>
            </a: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чел.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Заголовок 1"/>
          <p:cNvSpPr/>
          <p:nvPr/>
        </p:nvSpPr>
        <p:spPr>
          <a:xfrm>
            <a:off x="4583160" y="5546880"/>
            <a:ext cx="2230200" cy="54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Roboto"/>
                <a:ea typeface="Roboto"/>
              </a:rPr>
              <a:t>2811 </a:t>
            </a: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чел.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Заголовок 1"/>
          <p:cNvSpPr/>
          <p:nvPr/>
        </p:nvSpPr>
        <p:spPr>
          <a:xfrm>
            <a:off x="8327880" y="4249800"/>
            <a:ext cx="2228760" cy="54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Roboto"/>
                <a:ea typeface="Roboto"/>
              </a:rPr>
              <a:t>113,6 </a:t>
            </a: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%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Заголовок 1"/>
          <p:cNvSpPr/>
          <p:nvPr/>
        </p:nvSpPr>
        <p:spPr>
          <a:xfrm>
            <a:off x="8327880" y="5546880"/>
            <a:ext cx="2228760" cy="54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Roboto"/>
                <a:ea typeface="Roboto"/>
              </a:rPr>
              <a:t>91,6 </a:t>
            </a: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%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4"/>
          <p:cNvPicPr/>
          <p:nvPr/>
        </p:nvPicPr>
        <p:blipFill>
          <a:blip r:embed="rId2"/>
          <a:srcRect b="21899"/>
          <a:stretch/>
        </p:blipFill>
        <p:spPr>
          <a:xfrm>
            <a:off x="0" y="-99360"/>
            <a:ext cx="12188880" cy="6981480"/>
          </a:xfrm>
          <a:prstGeom prst="rect">
            <a:avLst/>
          </a:prstGeom>
          <a:ln w="0">
            <a:noFill/>
          </a:ln>
        </p:spPr>
      </p:pic>
      <p:sp>
        <p:nvSpPr>
          <p:cNvPr id="153" name="Скругленный прямоугольник 4"/>
          <p:cNvSpPr/>
          <p:nvPr/>
        </p:nvSpPr>
        <p:spPr>
          <a:xfrm>
            <a:off x="695160" y="1989000"/>
            <a:ext cx="5231520" cy="388512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95160" y="384120"/>
            <a:ext cx="11158200" cy="116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Прививочная работа: гепатит, корь, краснуха, дифтерия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5" name="Прямая соединительная линия 6"/>
          <p:cNvCxnSpPr/>
          <p:nvPr/>
        </p:nvCxnSpPr>
        <p:spPr>
          <a:xfrm>
            <a:off x="695160" y="332640"/>
            <a:ext cx="10804680" cy="324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  <p:sp>
        <p:nvSpPr>
          <p:cNvPr id="156" name="TextBox 7"/>
          <p:cNvSpPr/>
          <p:nvPr/>
        </p:nvSpPr>
        <p:spPr>
          <a:xfrm>
            <a:off x="961200" y="2040120"/>
            <a:ext cx="4450320" cy="37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Вакцинация</a:t>
            </a:r>
            <a:r>
              <a:rPr lang="en-US" sz="1600" b="0" strike="noStrike" spc="-1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против гепатита 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Вакцинация от </a:t>
            </a:r>
            <a:r>
              <a:rPr lang="en-US" sz="1600" b="0" strike="noStrike" spc="-1">
                <a:solidFill>
                  <a:schemeClr val="dk1"/>
                </a:solidFill>
                <a:latin typeface="Roboto"/>
                <a:ea typeface="Roboto"/>
              </a:rPr>
              <a:t>COVID 19</a:t>
            </a: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Вакцинация против гепатита 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Ревакцинация против гепатита 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Вакцинация против кори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Ревакцинация против кори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Вакцинация против краснухи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Ревакцинация против краснухи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Вакцинация против дифтерии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Roboto"/>
                <a:ea typeface="Roboto"/>
              </a:rPr>
              <a:t>Ревакцинация против дифтерии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Овал 8"/>
          <p:cNvSpPr/>
          <p:nvPr/>
        </p:nvSpPr>
        <p:spPr>
          <a:xfrm>
            <a:off x="6960240" y="1795680"/>
            <a:ext cx="4294080" cy="4294080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58" name="Прямая со стрелкой 12"/>
          <p:cNvCxnSpPr/>
          <p:nvPr/>
        </p:nvCxnSpPr>
        <p:spPr>
          <a:xfrm>
            <a:off x="5929920" y="4005000"/>
            <a:ext cx="817200" cy="3240"/>
          </a:xfrm>
          <a:prstGeom prst="straightConnector1">
            <a:avLst/>
          </a:prstGeom>
          <a:ln w="28575" cap="rnd">
            <a:solidFill>
              <a:srgbClr val="49BED8"/>
            </a:solidFill>
            <a:round/>
            <a:tailEnd type="triangle" w="lg" len="lg"/>
          </a:ln>
        </p:spPr>
      </p:cxnSp>
      <p:cxnSp>
        <p:nvCxnSpPr>
          <p:cNvPr id="159" name="Прямая соединительная линия 13"/>
          <p:cNvCxnSpPr/>
          <p:nvPr/>
        </p:nvCxnSpPr>
        <p:spPr>
          <a:xfrm>
            <a:off x="5900760" y="1988640"/>
            <a:ext cx="32400" cy="389160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  <p:sp>
        <p:nvSpPr>
          <p:cNvPr id="160" name="Прямоугольник 15"/>
          <p:cNvSpPr/>
          <p:nvPr/>
        </p:nvSpPr>
        <p:spPr>
          <a:xfrm>
            <a:off x="7608240" y="5015520"/>
            <a:ext cx="3021120" cy="85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5000" b="0" strike="noStrike" spc="-1">
                <a:solidFill>
                  <a:schemeClr val="lt1"/>
                </a:solidFill>
                <a:latin typeface="Roboto"/>
                <a:ea typeface="Roboto"/>
              </a:rPr>
              <a:t>100%</a:t>
            </a:r>
            <a:endParaRPr lang="ru-RU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Прямоугольник 16"/>
          <p:cNvSpPr/>
          <p:nvPr/>
        </p:nvSpPr>
        <p:spPr>
          <a:xfrm>
            <a:off x="7306200" y="4305240"/>
            <a:ext cx="3669120" cy="82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ru-RU" sz="1600" b="0" strike="noStrike" spc="-1">
                <a:solidFill>
                  <a:schemeClr val="lt1"/>
                </a:solidFill>
                <a:latin typeface="Roboto"/>
                <a:ea typeface="Roboto"/>
              </a:rPr>
              <a:t>Все планы по вакцинации </a:t>
            </a:r>
            <a:br>
              <a:rPr sz="1600"/>
            </a:br>
            <a:r>
              <a:rPr lang="ru-RU" sz="1600" b="0" strike="noStrike" spc="-1">
                <a:solidFill>
                  <a:schemeClr val="lt1"/>
                </a:solidFill>
                <a:latin typeface="Roboto"/>
                <a:ea typeface="Roboto"/>
              </a:rPr>
              <a:t>на 2023 год выполнены на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Рисунок 17"/>
          <p:cNvPicPr/>
          <p:nvPr/>
        </p:nvPicPr>
        <p:blipFill>
          <a:blip r:embed="rId3"/>
          <a:stretch/>
        </p:blipFill>
        <p:spPr>
          <a:xfrm>
            <a:off x="8067600" y="2349000"/>
            <a:ext cx="1985400" cy="1985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375160" y="549360"/>
            <a:ext cx="6262200" cy="931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Основные показатели. Инвалиды и участники ВОВ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4" name="Прямая соединительная линия 9"/>
          <p:cNvCxnSpPr/>
          <p:nvPr/>
        </p:nvCxnSpPr>
        <p:spPr>
          <a:xfrm>
            <a:off x="5375160" y="404640"/>
            <a:ext cx="6556320" cy="324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  <p:sp>
        <p:nvSpPr>
          <p:cNvPr id="165" name="Скругленный прямоугольник 11"/>
          <p:cNvSpPr/>
          <p:nvPr/>
        </p:nvSpPr>
        <p:spPr>
          <a:xfrm>
            <a:off x="5448240" y="1628640"/>
            <a:ext cx="6553080" cy="503712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66" name="Таблица 12"/>
          <p:cNvGraphicFramePr/>
          <p:nvPr/>
        </p:nvGraphicFramePr>
        <p:xfrm>
          <a:off x="5595840" y="1478160"/>
          <a:ext cx="6408720" cy="5144280"/>
        </p:xfrm>
        <a:graphic>
          <a:graphicData uri="http://schemas.openxmlformats.org/drawingml/2006/table">
            <a:tbl>
              <a:tblPr/>
              <a:tblGrid>
                <a:gridCol w="424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2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Наименование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49BED8"/>
                      </a:solidFill>
                      <a:prstDash val="solid"/>
                    </a:lnT>
                    <a:lnB w="12240">
                      <a:solidFill>
                        <a:srgbClr val="49BED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Участники ВОВ (кроме ИОВ)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49BED8"/>
                      </a:solidFill>
                      <a:prstDash val="solid"/>
                    </a:lnT>
                    <a:lnB w="12240">
                      <a:solidFill>
                        <a:srgbClr val="49BED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Инвалиды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ВОВ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49BED8"/>
                      </a:solidFill>
                      <a:prstDash val="solid"/>
                    </a:lnT>
                    <a:lnB w="12240">
                      <a:solidFill>
                        <a:srgbClr val="49BED8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4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Состоит под диспансерным наблюдением на начало отчетного года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49BED8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33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49BED8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9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49BED8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0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Вновь взято под диспансерное наблюдение в отчетном году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6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Снято с диспансерного наблюдения в течение отчетного года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2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из них: выехало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5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Состоит под диспансерным наблюдением на конец отчетного года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32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9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 в том числе по группам инвалидности: I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12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7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 II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20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6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 III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2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Охвачено комплексными медицинскими осмотрами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32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9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8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Нуждались в стационарном лечении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4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7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Получили стационарное лечение из числа нуждавшихся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4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Получили санаторно-курортное лечение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49BED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49BED8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Roboto"/>
                          <a:ea typeface="Roboto"/>
                        </a:rPr>
                        <a:t>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49BED8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67" name="Рисунок 1"/>
          <p:cNvPicPr/>
          <p:nvPr/>
        </p:nvPicPr>
        <p:blipFill>
          <a:blip r:embed="rId2"/>
          <a:srcRect l="22827" r="34253"/>
          <a:stretch/>
        </p:blipFill>
        <p:spPr>
          <a:xfrm>
            <a:off x="-4680" y="0"/>
            <a:ext cx="5229000" cy="6854760"/>
          </a:xfrm>
          <a:prstGeom prst="rect">
            <a:avLst/>
          </a:prstGeom>
          <a:ln w="0">
            <a:noFill/>
          </a:ln>
        </p:spPr>
      </p:pic>
      <p:pic>
        <p:nvPicPr>
          <p:cNvPr id="168" name="Рисунок 6"/>
          <p:cNvPicPr/>
          <p:nvPr/>
        </p:nvPicPr>
        <p:blipFill>
          <a:blip r:embed="rId3"/>
          <a:stretch/>
        </p:blipFill>
        <p:spPr>
          <a:xfrm>
            <a:off x="790560" y="1316160"/>
            <a:ext cx="717480" cy="716040"/>
          </a:xfrm>
          <a:prstGeom prst="rect">
            <a:avLst/>
          </a:prstGeom>
          <a:ln w="0">
            <a:noFill/>
          </a:ln>
        </p:spPr>
      </p:pic>
      <p:pic>
        <p:nvPicPr>
          <p:cNvPr id="169" name="Рисунок 7"/>
          <p:cNvPicPr/>
          <p:nvPr/>
        </p:nvPicPr>
        <p:blipFill>
          <a:blip r:embed="rId4"/>
          <a:stretch/>
        </p:blipFill>
        <p:spPr>
          <a:xfrm>
            <a:off x="2300400" y="1376280"/>
            <a:ext cx="662040" cy="662040"/>
          </a:xfrm>
          <a:prstGeom prst="rect">
            <a:avLst/>
          </a:prstGeom>
          <a:ln w="0">
            <a:noFill/>
          </a:ln>
        </p:spPr>
      </p:pic>
      <p:pic>
        <p:nvPicPr>
          <p:cNvPr id="170" name="Рисунок 10"/>
          <p:cNvPicPr/>
          <p:nvPr/>
        </p:nvPicPr>
        <p:blipFill>
          <a:blip r:embed="rId3"/>
          <a:stretch/>
        </p:blipFill>
        <p:spPr>
          <a:xfrm>
            <a:off x="942840" y="1468440"/>
            <a:ext cx="717480" cy="716040"/>
          </a:xfrm>
          <a:prstGeom prst="rect">
            <a:avLst/>
          </a:prstGeom>
          <a:ln w="0">
            <a:noFill/>
          </a:ln>
        </p:spPr>
      </p:pic>
      <p:pic>
        <p:nvPicPr>
          <p:cNvPr id="171" name="Рисунок 13"/>
          <p:cNvPicPr/>
          <p:nvPr/>
        </p:nvPicPr>
        <p:blipFill>
          <a:blip r:embed="rId4"/>
          <a:stretch/>
        </p:blipFill>
        <p:spPr>
          <a:xfrm>
            <a:off x="2452680" y="1528920"/>
            <a:ext cx="662040" cy="662040"/>
          </a:xfrm>
          <a:prstGeom prst="rect">
            <a:avLst/>
          </a:prstGeom>
          <a:ln w="0">
            <a:noFill/>
          </a:ln>
        </p:spPr>
      </p:pic>
      <p:pic>
        <p:nvPicPr>
          <p:cNvPr id="172" name="Рисунок 14"/>
          <p:cNvPicPr/>
          <p:nvPr/>
        </p:nvPicPr>
        <p:blipFill>
          <a:blip r:embed="rId3"/>
          <a:stretch/>
        </p:blipFill>
        <p:spPr>
          <a:xfrm>
            <a:off x="1095480" y="1620720"/>
            <a:ext cx="717480" cy="716040"/>
          </a:xfrm>
          <a:prstGeom prst="rect">
            <a:avLst/>
          </a:prstGeom>
          <a:ln w="0">
            <a:noFill/>
          </a:ln>
        </p:spPr>
      </p:pic>
      <p:pic>
        <p:nvPicPr>
          <p:cNvPr id="173" name="Рисунок 15"/>
          <p:cNvPicPr/>
          <p:nvPr/>
        </p:nvPicPr>
        <p:blipFill>
          <a:blip r:embed="rId4"/>
          <a:stretch/>
        </p:blipFill>
        <p:spPr>
          <a:xfrm>
            <a:off x="2604960" y="1681200"/>
            <a:ext cx="662040" cy="662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63"/>
          <p:cNvPicPr/>
          <p:nvPr/>
        </p:nvPicPr>
        <p:blipFill>
          <a:blip r:embed="rId2"/>
          <a:srcRect b="21899"/>
          <a:stretch/>
        </p:blipFill>
        <p:spPr>
          <a:xfrm>
            <a:off x="409680" y="180000"/>
            <a:ext cx="12188880" cy="6981840"/>
          </a:xfrm>
          <a:prstGeom prst="rect">
            <a:avLst/>
          </a:prstGeom>
          <a:ln w="0">
            <a:noFill/>
          </a:ln>
        </p:spPr>
      </p:pic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95160" y="444600"/>
            <a:ext cx="10512360" cy="64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Показатели</a:t>
            </a:r>
            <a:r>
              <a:rPr lang="en-US" sz="3000" b="0" strike="noStrike" spc="-1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ru-RU" sz="3000" b="0" strike="noStrike" spc="-1">
                <a:solidFill>
                  <a:schemeClr val="dk1"/>
                </a:solidFill>
                <a:latin typeface="Roboto"/>
                <a:ea typeface="Roboto"/>
              </a:rPr>
              <a:t>заболеваемости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6" name="Прямая соединительная линия 43"/>
          <p:cNvCxnSpPr/>
          <p:nvPr/>
        </p:nvCxnSpPr>
        <p:spPr>
          <a:xfrm>
            <a:off x="695160" y="404640"/>
            <a:ext cx="10804680" cy="3240"/>
          </a:xfrm>
          <a:prstGeom prst="straightConnector1">
            <a:avLst/>
          </a:prstGeom>
          <a:ln w="57150">
            <a:solidFill>
              <a:srgbClr val="49BED8"/>
            </a:solidFill>
            <a:round/>
          </a:ln>
        </p:spPr>
      </p:cxnSp>
      <p:sp>
        <p:nvSpPr>
          <p:cNvPr id="177" name="Скругленный прямоугольник 30"/>
          <p:cNvSpPr/>
          <p:nvPr/>
        </p:nvSpPr>
        <p:spPr>
          <a:xfrm>
            <a:off x="695160" y="1125360"/>
            <a:ext cx="10798200" cy="5180040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8" name="Скругленный прямоугольник 31"/>
          <p:cNvSpPr/>
          <p:nvPr/>
        </p:nvSpPr>
        <p:spPr>
          <a:xfrm>
            <a:off x="2521080" y="1739880"/>
            <a:ext cx="1596960" cy="4244760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9" name="Скругленный прямоугольник 32"/>
          <p:cNvSpPr/>
          <p:nvPr/>
        </p:nvSpPr>
        <p:spPr>
          <a:xfrm>
            <a:off x="4295880" y="1739880"/>
            <a:ext cx="1581120" cy="4244760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0" name="Скругленный прямоугольник 33"/>
          <p:cNvSpPr/>
          <p:nvPr/>
        </p:nvSpPr>
        <p:spPr>
          <a:xfrm>
            <a:off x="6095880" y="1739880"/>
            <a:ext cx="1581120" cy="4244760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1" name="Скругленный прямоугольник 34"/>
          <p:cNvSpPr/>
          <p:nvPr/>
        </p:nvSpPr>
        <p:spPr>
          <a:xfrm>
            <a:off x="7777440" y="1800000"/>
            <a:ext cx="1581120" cy="4246560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2" name="Скругленный прямоугольник 35"/>
          <p:cNvSpPr/>
          <p:nvPr/>
        </p:nvSpPr>
        <p:spPr>
          <a:xfrm>
            <a:off x="9912240" y="1435320"/>
            <a:ext cx="1581120" cy="4244760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3" name="Заголовок 1"/>
          <p:cNvSpPr/>
          <p:nvPr/>
        </p:nvSpPr>
        <p:spPr>
          <a:xfrm>
            <a:off x="2495520" y="2252520"/>
            <a:ext cx="1581120" cy="75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Болезни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системы кровообращения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Заголовок 1"/>
          <p:cNvSpPr/>
          <p:nvPr/>
        </p:nvSpPr>
        <p:spPr>
          <a:xfrm>
            <a:off x="4295880" y="2246400"/>
            <a:ext cx="1436760" cy="75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Болезни органов дыхания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Заголовок 1"/>
          <p:cNvSpPr/>
          <p:nvPr/>
        </p:nvSpPr>
        <p:spPr>
          <a:xfrm>
            <a:off x="6095880" y="2246400"/>
            <a:ext cx="1436760" cy="75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Болезни органов пищеварения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Заголовок 1"/>
          <p:cNvSpPr/>
          <p:nvPr/>
        </p:nvSpPr>
        <p:spPr>
          <a:xfrm>
            <a:off x="7896240" y="2239920"/>
            <a:ext cx="1436760" cy="75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Болезни костно-мышечной системы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Заголовок 1"/>
          <p:cNvSpPr/>
          <p:nvPr/>
        </p:nvSpPr>
        <p:spPr>
          <a:xfrm>
            <a:off x="9696600" y="2239920"/>
            <a:ext cx="1436760" cy="75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Roboto"/>
                <a:ea typeface="Roboto"/>
              </a:rPr>
              <a:t>Болезни мочеполовой системы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Заголовок 1"/>
          <p:cNvSpPr/>
          <p:nvPr/>
        </p:nvSpPr>
        <p:spPr>
          <a:xfrm rot="16200000">
            <a:off x="2233440" y="3090960"/>
            <a:ext cx="1436760" cy="29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Roboto"/>
                <a:ea typeface="Roboto"/>
              </a:rPr>
              <a:t>  87259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Заголовок 1"/>
          <p:cNvSpPr/>
          <p:nvPr/>
        </p:nvSpPr>
        <p:spPr>
          <a:xfrm rot="16200000">
            <a:off x="5829840" y="4002840"/>
            <a:ext cx="14382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Roboto"/>
                <a:ea typeface="Roboto"/>
              </a:rPr>
              <a:t>     13209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Заголовок 1"/>
          <p:cNvSpPr/>
          <p:nvPr/>
        </p:nvSpPr>
        <p:spPr>
          <a:xfrm rot="16200000">
            <a:off x="4054320" y="3295440"/>
            <a:ext cx="14367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Roboto"/>
                <a:ea typeface="Roboto"/>
              </a:rPr>
              <a:t>  37008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Заголовок 1"/>
          <p:cNvSpPr/>
          <p:nvPr/>
        </p:nvSpPr>
        <p:spPr>
          <a:xfrm rot="16200000">
            <a:off x="7607880" y="3629520"/>
            <a:ext cx="1436760" cy="30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Roboto"/>
                <a:ea typeface="Roboto"/>
              </a:rPr>
              <a:t>  16253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Заголовок 1"/>
          <p:cNvSpPr/>
          <p:nvPr/>
        </p:nvSpPr>
        <p:spPr>
          <a:xfrm rot="16200000">
            <a:off x="9393840" y="4218840"/>
            <a:ext cx="1438200" cy="29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Roboto"/>
                <a:ea typeface="Roboto"/>
              </a:rPr>
              <a:t>5 394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Заголовок 1"/>
          <p:cNvSpPr/>
          <p:nvPr/>
        </p:nvSpPr>
        <p:spPr>
          <a:xfrm rot="16200000">
            <a:off x="3319560" y="3249720"/>
            <a:ext cx="716040" cy="29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endParaRPr lang="ru-RU" sz="1600" b="0" strike="noStrike" spc="-1">
              <a:solidFill>
                <a:srgbClr val="000000"/>
              </a:solidFill>
              <a:latin typeface="Roboto"/>
              <a:ea typeface="Roboto"/>
            </a:endParaRPr>
          </a:p>
        </p:txBody>
      </p:sp>
      <p:sp>
        <p:nvSpPr>
          <p:cNvPr id="194" name="Заголовок 1"/>
          <p:cNvSpPr/>
          <p:nvPr/>
        </p:nvSpPr>
        <p:spPr>
          <a:xfrm rot="16200000">
            <a:off x="4751280" y="3332160"/>
            <a:ext cx="1436760" cy="29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endParaRPr lang="ru-RU" sz="1600" b="0" strike="noStrike" spc="-1">
              <a:solidFill>
                <a:srgbClr val="000000"/>
              </a:solidFill>
              <a:latin typeface="Roboto"/>
              <a:ea typeface="Roboto"/>
            </a:endParaRPr>
          </a:p>
        </p:txBody>
      </p:sp>
      <p:sp>
        <p:nvSpPr>
          <p:cNvPr id="195" name="Заголовок 1"/>
          <p:cNvSpPr/>
          <p:nvPr/>
        </p:nvSpPr>
        <p:spPr>
          <a:xfrm rot="16200000">
            <a:off x="6541920" y="4032360"/>
            <a:ext cx="1436760" cy="29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endParaRPr lang="ru-RU" sz="1600" b="0" strike="noStrike" spc="-1">
              <a:solidFill>
                <a:srgbClr val="000000"/>
              </a:solidFill>
              <a:latin typeface="Roboto"/>
              <a:ea typeface="Roboto"/>
            </a:endParaRPr>
          </a:p>
        </p:txBody>
      </p:sp>
      <p:sp>
        <p:nvSpPr>
          <p:cNvPr id="196" name="Заголовок 1"/>
          <p:cNvSpPr/>
          <p:nvPr/>
        </p:nvSpPr>
        <p:spPr>
          <a:xfrm rot="16200000">
            <a:off x="8116920" y="3602160"/>
            <a:ext cx="1827000" cy="29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Roboto"/>
                <a:ea typeface="Roboto"/>
              </a:rPr>
              <a:t>    11946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Заголовок 1"/>
          <p:cNvSpPr/>
          <p:nvPr/>
        </p:nvSpPr>
        <p:spPr>
          <a:xfrm rot="16200000">
            <a:off x="10123560" y="4429080"/>
            <a:ext cx="1436760" cy="29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endParaRPr lang="ru-RU" sz="1600" b="0" strike="noStrike" spc="-1">
              <a:solidFill>
                <a:srgbClr val="000000"/>
              </a:solidFill>
              <a:latin typeface="Roboto"/>
              <a:ea typeface="Roboto"/>
            </a:endParaRPr>
          </a:p>
        </p:txBody>
      </p:sp>
      <p:sp>
        <p:nvSpPr>
          <p:cNvPr id="198" name="Овал 79"/>
          <p:cNvSpPr/>
          <p:nvPr/>
        </p:nvSpPr>
        <p:spPr>
          <a:xfrm>
            <a:off x="2617920" y="1297080"/>
            <a:ext cx="882720" cy="882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99" name="Рисунок 80"/>
          <p:cNvPicPr/>
          <p:nvPr/>
        </p:nvPicPr>
        <p:blipFill>
          <a:blip r:embed="rId3"/>
          <a:stretch/>
        </p:blipFill>
        <p:spPr>
          <a:xfrm>
            <a:off x="2770200" y="1442880"/>
            <a:ext cx="579240" cy="579240"/>
          </a:xfrm>
          <a:prstGeom prst="rect">
            <a:avLst/>
          </a:prstGeom>
          <a:ln w="0">
            <a:noFill/>
          </a:ln>
        </p:spPr>
      </p:pic>
      <p:sp>
        <p:nvSpPr>
          <p:cNvPr id="200" name="Овал 81"/>
          <p:cNvSpPr/>
          <p:nvPr/>
        </p:nvSpPr>
        <p:spPr>
          <a:xfrm>
            <a:off x="4417920" y="1297080"/>
            <a:ext cx="882720" cy="882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1" name="Овал 82"/>
          <p:cNvSpPr/>
          <p:nvPr/>
        </p:nvSpPr>
        <p:spPr>
          <a:xfrm>
            <a:off x="6218280" y="1297080"/>
            <a:ext cx="882720" cy="882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2" name="Овал 83"/>
          <p:cNvSpPr/>
          <p:nvPr/>
        </p:nvSpPr>
        <p:spPr>
          <a:xfrm>
            <a:off x="8018640" y="1297080"/>
            <a:ext cx="882720" cy="882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3" name="Овал 84"/>
          <p:cNvSpPr/>
          <p:nvPr/>
        </p:nvSpPr>
        <p:spPr>
          <a:xfrm>
            <a:off x="9818640" y="1297080"/>
            <a:ext cx="882720" cy="882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04" name="Рисунок 85"/>
          <p:cNvPicPr/>
          <p:nvPr/>
        </p:nvPicPr>
        <p:blipFill>
          <a:blip r:embed="rId4"/>
          <a:stretch/>
        </p:blipFill>
        <p:spPr>
          <a:xfrm>
            <a:off x="4656240" y="1460520"/>
            <a:ext cx="487440" cy="487440"/>
          </a:xfrm>
          <a:prstGeom prst="rect">
            <a:avLst/>
          </a:prstGeom>
          <a:ln w="0">
            <a:noFill/>
          </a:ln>
        </p:spPr>
      </p:pic>
      <p:pic>
        <p:nvPicPr>
          <p:cNvPr id="205" name="Рисунок 86"/>
          <p:cNvPicPr/>
          <p:nvPr/>
        </p:nvPicPr>
        <p:blipFill>
          <a:blip r:embed="rId5"/>
          <a:stretch/>
        </p:blipFill>
        <p:spPr>
          <a:xfrm>
            <a:off x="6397560" y="1442880"/>
            <a:ext cx="558720" cy="558720"/>
          </a:xfrm>
          <a:prstGeom prst="rect">
            <a:avLst/>
          </a:prstGeom>
          <a:ln w="0">
            <a:noFill/>
          </a:ln>
        </p:spPr>
      </p:pic>
      <p:pic>
        <p:nvPicPr>
          <p:cNvPr id="206" name="Рисунок 87"/>
          <p:cNvPicPr/>
          <p:nvPr/>
        </p:nvPicPr>
        <p:blipFill>
          <a:blip r:embed="rId6"/>
          <a:stretch/>
        </p:blipFill>
        <p:spPr>
          <a:xfrm>
            <a:off x="8183520" y="1486080"/>
            <a:ext cx="534960" cy="534960"/>
          </a:xfrm>
          <a:prstGeom prst="rect">
            <a:avLst/>
          </a:prstGeom>
          <a:ln w="0">
            <a:noFill/>
          </a:ln>
        </p:spPr>
      </p:pic>
      <p:pic>
        <p:nvPicPr>
          <p:cNvPr id="207" name="Рисунок 88"/>
          <p:cNvPicPr/>
          <p:nvPr/>
        </p:nvPicPr>
        <p:blipFill>
          <a:blip r:embed="rId7"/>
          <a:stretch/>
        </p:blipFill>
        <p:spPr>
          <a:xfrm>
            <a:off x="9983880" y="1467000"/>
            <a:ext cx="566640" cy="565200"/>
          </a:xfrm>
          <a:prstGeom prst="rect">
            <a:avLst/>
          </a:prstGeom>
          <a:ln w="0">
            <a:noFill/>
          </a:ln>
        </p:spPr>
      </p:pic>
      <p:pic>
        <p:nvPicPr>
          <p:cNvPr id="208" name="Рисунок 7"/>
          <p:cNvPicPr/>
          <p:nvPr/>
        </p:nvPicPr>
        <p:blipFill>
          <a:blip r:embed="rId8"/>
          <a:stretch/>
        </p:blipFill>
        <p:spPr>
          <a:xfrm>
            <a:off x="874800" y="4221000"/>
            <a:ext cx="1336680" cy="1336680"/>
          </a:xfrm>
          <a:prstGeom prst="rect">
            <a:avLst/>
          </a:prstGeom>
          <a:ln w="0">
            <a:noFill/>
          </a:ln>
        </p:spPr>
      </p:pic>
      <p:sp>
        <p:nvSpPr>
          <p:cNvPr id="209" name="Прямоугольник 1"/>
          <p:cNvSpPr/>
          <p:nvPr/>
        </p:nvSpPr>
        <p:spPr>
          <a:xfrm>
            <a:off x="2758680" y="3777120"/>
            <a:ext cx="299880" cy="1900080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0" name="Прямоугольник 44"/>
          <p:cNvSpPr/>
          <p:nvPr/>
        </p:nvSpPr>
        <p:spPr>
          <a:xfrm>
            <a:off x="3532320" y="4140000"/>
            <a:ext cx="299880" cy="1540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1" name="Прямоугольник 45"/>
          <p:cNvSpPr/>
          <p:nvPr/>
        </p:nvSpPr>
        <p:spPr>
          <a:xfrm>
            <a:off x="4595760" y="4097160"/>
            <a:ext cx="299880" cy="1582560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2" name="Прямоугольник 46"/>
          <p:cNvSpPr/>
          <p:nvPr/>
        </p:nvSpPr>
        <p:spPr>
          <a:xfrm>
            <a:off x="5238720" y="4270320"/>
            <a:ext cx="365040" cy="1409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3" name="Прямоугольник 47"/>
          <p:cNvSpPr/>
          <p:nvPr/>
        </p:nvSpPr>
        <p:spPr>
          <a:xfrm>
            <a:off x="6396120" y="4873680"/>
            <a:ext cx="299880" cy="806400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4" name="Прямоугольник 48"/>
          <p:cNvSpPr/>
          <p:nvPr/>
        </p:nvSpPr>
        <p:spPr>
          <a:xfrm>
            <a:off x="7104240" y="4500000"/>
            <a:ext cx="299880" cy="1179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5" name="Прямоугольник 49"/>
          <p:cNvSpPr/>
          <p:nvPr/>
        </p:nvSpPr>
        <p:spPr>
          <a:xfrm>
            <a:off x="8170920" y="4680000"/>
            <a:ext cx="299880" cy="1000080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6" name="Прямоугольник 50"/>
          <p:cNvSpPr/>
          <p:nvPr/>
        </p:nvSpPr>
        <p:spPr>
          <a:xfrm>
            <a:off x="8877240" y="4860000"/>
            <a:ext cx="301680" cy="819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7" name="Прямоугольник 51"/>
          <p:cNvSpPr/>
          <p:nvPr/>
        </p:nvSpPr>
        <p:spPr>
          <a:xfrm>
            <a:off x="9963000" y="5087880"/>
            <a:ext cx="299880" cy="592200"/>
          </a:xfrm>
          <a:prstGeom prst="rect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8" name="Прямоугольник 52"/>
          <p:cNvSpPr/>
          <p:nvPr/>
        </p:nvSpPr>
        <p:spPr>
          <a:xfrm>
            <a:off x="10671120" y="5286240"/>
            <a:ext cx="299880" cy="393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9" name="TextBox 3"/>
          <p:cNvSpPr/>
          <p:nvPr/>
        </p:nvSpPr>
        <p:spPr>
          <a:xfrm>
            <a:off x="2495520" y="5694480"/>
            <a:ext cx="86040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Roboto"/>
                <a:ea typeface="Roboto"/>
              </a:rPr>
              <a:t>2022 год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TextBox 53"/>
          <p:cNvSpPr/>
          <p:nvPr/>
        </p:nvSpPr>
        <p:spPr>
          <a:xfrm>
            <a:off x="3191040" y="5694480"/>
            <a:ext cx="86040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Roboto"/>
                <a:ea typeface="Roboto"/>
              </a:rPr>
              <a:t>2023 год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TextBox 54"/>
          <p:cNvSpPr/>
          <p:nvPr/>
        </p:nvSpPr>
        <p:spPr>
          <a:xfrm>
            <a:off x="4317840" y="5694480"/>
            <a:ext cx="86040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Roboto"/>
                <a:ea typeface="Roboto"/>
              </a:rPr>
              <a:t>2022 год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TextBox 55"/>
          <p:cNvSpPr/>
          <p:nvPr/>
        </p:nvSpPr>
        <p:spPr>
          <a:xfrm>
            <a:off x="5013360" y="5694480"/>
            <a:ext cx="86040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Roboto"/>
                <a:ea typeface="Roboto"/>
              </a:rPr>
              <a:t>2023 год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Box 56"/>
          <p:cNvSpPr/>
          <p:nvPr/>
        </p:nvSpPr>
        <p:spPr>
          <a:xfrm>
            <a:off x="6102360" y="5694480"/>
            <a:ext cx="86040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Roboto"/>
                <a:ea typeface="Roboto"/>
              </a:rPr>
              <a:t>2022 год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TextBox 57"/>
          <p:cNvSpPr/>
          <p:nvPr/>
        </p:nvSpPr>
        <p:spPr>
          <a:xfrm>
            <a:off x="6797520" y="5694480"/>
            <a:ext cx="86040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Roboto"/>
                <a:ea typeface="Roboto"/>
              </a:rPr>
              <a:t>2023 год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TextBox 58"/>
          <p:cNvSpPr/>
          <p:nvPr/>
        </p:nvSpPr>
        <p:spPr>
          <a:xfrm>
            <a:off x="7896240" y="5694480"/>
            <a:ext cx="86040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Roboto"/>
                <a:ea typeface="Roboto"/>
              </a:rPr>
              <a:t>2022 год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TextBox 59"/>
          <p:cNvSpPr/>
          <p:nvPr/>
        </p:nvSpPr>
        <p:spPr>
          <a:xfrm>
            <a:off x="8591400" y="5694480"/>
            <a:ext cx="86040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Roboto"/>
                <a:ea typeface="Roboto"/>
              </a:rPr>
              <a:t>2023 год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Box 60"/>
          <p:cNvSpPr/>
          <p:nvPr/>
        </p:nvSpPr>
        <p:spPr>
          <a:xfrm>
            <a:off x="9715680" y="5694480"/>
            <a:ext cx="8618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Roboto"/>
                <a:ea typeface="Roboto"/>
              </a:rPr>
              <a:t>2022 год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Box 89"/>
          <p:cNvSpPr/>
          <p:nvPr/>
        </p:nvSpPr>
        <p:spPr>
          <a:xfrm>
            <a:off x="10410840" y="5694480"/>
            <a:ext cx="8618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Roboto"/>
                <a:ea typeface="Roboto"/>
              </a:rPr>
              <a:t>2023 год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Заголовок 1"/>
          <p:cNvSpPr/>
          <p:nvPr/>
        </p:nvSpPr>
        <p:spPr>
          <a:xfrm rot="16200000">
            <a:off x="2959200" y="2832120"/>
            <a:ext cx="1436760" cy="29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endParaRPr lang="ru-RU" sz="1600" b="0" strike="noStrike" spc="-1">
              <a:solidFill>
                <a:srgbClr val="000000"/>
              </a:solidFill>
              <a:latin typeface="Roboto"/>
              <a:ea typeface="Roboto"/>
            </a:endParaRPr>
          </a:p>
        </p:txBody>
      </p:sp>
      <p:sp>
        <p:nvSpPr>
          <p:cNvPr id="230" name="Заголовок 1"/>
          <p:cNvSpPr/>
          <p:nvPr/>
        </p:nvSpPr>
        <p:spPr>
          <a:xfrm rot="16200000">
            <a:off x="4743360" y="3400200"/>
            <a:ext cx="14367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Roboto"/>
                <a:ea typeface="Roboto"/>
              </a:rPr>
              <a:t>   32559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Заголовок 1"/>
          <p:cNvSpPr/>
          <p:nvPr/>
        </p:nvSpPr>
        <p:spPr>
          <a:xfrm rot="16200000">
            <a:off x="6561000" y="3625560"/>
            <a:ext cx="14367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Roboto"/>
                <a:ea typeface="Roboto"/>
              </a:rPr>
              <a:t>17248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Заголовок 1"/>
          <p:cNvSpPr/>
          <p:nvPr/>
        </p:nvSpPr>
        <p:spPr>
          <a:xfrm rot="16200000">
            <a:off x="8313480" y="3457440"/>
            <a:ext cx="14367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10000"/>
          </a:bodyPr>
          <a:lstStyle/>
          <a:p>
            <a:pPr defTabSz="914400">
              <a:lnSpc>
                <a:spcPct val="90000"/>
              </a:lnSpc>
            </a:pPr>
            <a:endParaRPr lang="ru-RU" sz="1600" b="0" strike="noStrike" spc="-1">
              <a:solidFill>
                <a:srgbClr val="000000"/>
              </a:solidFill>
              <a:latin typeface="Roboto"/>
              <a:ea typeface="Roboto"/>
            </a:endParaRPr>
          </a:p>
        </p:txBody>
      </p:sp>
      <p:sp>
        <p:nvSpPr>
          <p:cNvPr id="233" name="Заголовок 1"/>
          <p:cNvSpPr/>
          <p:nvPr/>
        </p:nvSpPr>
        <p:spPr>
          <a:xfrm rot="16200000">
            <a:off x="10128960" y="4188600"/>
            <a:ext cx="14382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Roboto"/>
                <a:ea typeface="Roboto"/>
              </a:rPr>
              <a:t>5 306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Заголовок 1"/>
          <p:cNvSpPr/>
          <p:nvPr/>
        </p:nvSpPr>
        <p:spPr>
          <a:xfrm rot="16200000">
            <a:off x="2959200" y="2882880"/>
            <a:ext cx="1436760" cy="29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Roboto"/>
                <a:ea typeface="Roboto"/>
              </a:rPr>
              <a:t>80872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6914</TotalTime>
  <Words>1276</Words>
  <Application>Microsoft Office PowerPoint</Application>
  <PresentationFormat>Широкоэкранный</PresentationFormat>
  <Paragraphs>340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Roboto</vt:lpstr>
      <vt:lpstr>Symbol</vt:lpstr>
      <vt:lpstr>Times New Roman</vt:lpstr>
      <vt:lpstr>Wingdings</vt:lpstr>
      <vt:lpstr>Тема Office</vt:lpstr>
      <vt:lpstr>Microsoft Excel Chart</vt:lpstr>
      <vt:lpstr>Годовой отчет ГБУЗ ГП №22 ДЗМ</vt:lpstr>
      <vt:lpstr>Основные показатели</vt:lpstr>
      <vt:lpstr>Презентация PowerPoint</vt:lpstr>
      <vt:lpstr>Посещения поликлиники в 2023 году </vt:lpstr>
      <vt:lpstr>Диспансеризация</vt:lpstr>
      <vt:lpstr>Диспансеризация и профилактические осмотры</vt:lpstr>
      <vt:lpstr>Прививочная работа: гепатит, корь, краснуха, дифтерия</vt:lpstr>
      <vt:lpstr>Основные показатели. Инвалиды и участники ВОВ</vt:lpstr>
      <vt:lpstr>Показатели заболеваемости</vt:lpstr>
      <vt:lpstr>Обучение врачей-специалистов </vt:lpstr>
      <vt:lpstr>Повышение комфорта пребывания в поликлинике</vt:lpstr>
      <vt:lpstr>Работа по рассмотрению жалоб и обращений граждан</vt:lpstr>
      <vt:lpstr>Презентация PowerPoint</vt:lpstr>
      <vt:lpstr>Оборудование поликлиники</vt:lpstr>
      <vt:lpstr>Медицинские организации оказывают помощь по различным профилям</vt:lpstr>
      <vt:lpstr>Кадровый состав 2023 года</vt:lpstr>
      <vt:lpstr>Участие в массовых акциях</vt:lpstr>
      <vt:lpstr>Мероприятия в поликлиниках, реализованные в 2023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subject/>
  <dc:creator>Тихонов Евгений Юрьевич</dc:creator>
  <dc:description/>
  <cp:lastModifiedBy>Светлана Епифанова</cp:lastModifiedBy>
  <cp:revision>398</cp:revision>
  <cp:lastPrinted>2022-01-10T12:44:04Z</cp:lastPrinted>
  <dcterms:created xsi:type="dcterms:W3CDTF">2019-02-11T07:19:05Z</dcterms:created>
  <dcterms:modified xsi:type="dcterms:W3CDTF">2024-03-11T11:52:29Z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18</vt:i4>
  </property>
</Properties>
</file>