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4" r:id="rId2"/>
    <p:sldMasterId id="2147483696" r:id="rId3"/>
    <p:sldMasterId id="2147483732" r:id="rId4"/>
    <p:sldMasterId id="2147483744" r:id="rId5"/>
    <p:sldMasterId id="2147483756" r:id="rId6"/>
    <p:sldMasterId id="2147483768" r:id="rId7"/>
  </p:sldMasterIdLst>
  <p:notesMasterIdLst>
    <p:notesMasterId r:id="rId23"/>
  </p:notesMasterIdLst>
  <p:handoutMasterIdLst>
    <p:handoutMasterId r:id="rId24"/>
  </p:handoutMasterIdLst>
  <p:sldIdLst>
    <p:sldId id="256" r:id="rId8"/>
    <p:sldId id="257" r:id="rId9"/>
    <p:sldId id="284" r:id="rId10"/>
    <p:sldId id="294" r:id="rId11"/>
    <p:sldId id="295" r:id="rId12"/>
    <p:sldId id="279" r:id="rId13"/>
    <p:sldId id="277" r:id="rId14"/>
    <p:sldId id="271" r:id="rId15"/>
    <p:sldId id="291" r:id="rId16"/>
    <p:sldId id="287" r:id="rId17"/>
    <p:sldId id="267" r:id="rId18"/>
    <p:sldId id="293" r:id="rId19"/>
    <p:sldId id="288" r:id="rId20"/>
    <p:sldId id="269" r:id="rId21"/>
    <p:sldId id="292" r:id="rId2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63B"/>
    <a:srgbClr val="ECF4D8"/>
    <a:srgbClr val="E4EFC7"/>
    <a:srgbClr val="6CB5FF"/>
    <a:srgbClr val="00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2" autoAdjust="0"/>
    <p:restoredTop sz="94660"/>
  </p:normalViewPr>
  <p:slideViewPr>
    <p:cSldViewPr>
      <p:cViewPr varScale="1">
        <p:scale>
          <a:sx n="67" d="100"/>
          <a:sy n="67" d="100"/>
        </p:scale>
        <p:origin x="488" y="40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1212087545829"/>
          <c:y val="9.656599987345092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dLbls>
            <c:dLbl>
              <c:idx val="0"/>
              <c:layout>
                <c:manualLayout>
                  <c:x val="7.636868981170282E-2"/>
                  <c:y val="-0.1699127741925550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22483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A70-4306-B8B3-2E23424BD8AF}"/>
                </c:ext>
              </c:extLst>
            </c:dLbl>
            <c:dLbl>
              <c:idx val="1"/>
              <c:layout>
                <c:manualLayout>
                  <c:x val="-7.1822696580198769E-2"/>
                  <c:y val="0.2220019015687941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22407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A70-4306-B8B3-2E23424BD8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23713</c:v>
                </c:pt>
                <c:pt idx="1">
                  <c:v>24861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200130069973716"/>
          <c:y val="0.41685833120016319"/>
          <c:w val="0.25467245868987159"/>
          <c:h val="0.31426600021941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0847134709899959"/>
          <c:y val="2.747204141732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47-4169-BEC4-9CDD522FA3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47-4169-BEC4-9CDD522FA33D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120 ставок</c:v>
                </c:pt>
                <c:pt idx="1">
                  <c:v>Свободно 0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47-4169-BEC4-9CDD522FA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399367709888412"/>
          <c:w val="0.61942356933885645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89268075061497"/>
          <c:h val="0.811318551126377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575" cap="rnd">
              <a:solidFill>
                <a:srgbClr val="6CB5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994155083233317E-2"/>
                  <c:y val="3.5441542265004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61-44D2-890D-A44CDB3918A4}"/>
                </c:ext>
              </c:extLst>
            </c:dLbl>
            <c:dLbl>
              <c:idx val="1"/>
              <c:layout>
                <c:manualLayout>
                  <c:x val="-2.0757611869153338E-2"/>
                  <c:y val="2.6778988778087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61-44D2-890D-A44CDB3918A4}"/>
                </c:ext>
              </c:extLst>
            </c:dLbl>
            <c:dLbl>
              <c:idx val="2"/>
              <c:layout>
                <c:manualLayout>
                  <c:x val="-1.0160153556745346E-2"/>
                  <c:y val="1.2205392155006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61-44D2-890D-A44CDB3918A4}"/>
                </c:ext>
              </c:extLst>
            </c:dLbl>
            <c:dLbl>
              <c:idx val="3"/>
              <c:layout>
                <c:manualLayout>
                  <c:x val="-7.5071240834215271E-3"/>
                  <c:y val="8.3581811089399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61-44D2-890D-A44CDB3918A4}"/>
                </c:ext>
              </c:extLst>
            </c:dLbl>
            <c:dLbl>
              <c:idx val="4"/>
              <c:layout>
                <c:manualLayout>
                  <c:x val="-1.9518522616896079E-2"/>
                  <c:y val="2.859545602138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61-44D2-890D-A44CDB3918A4}"/>
                </c:ext>
              </c:extLst>
            </c:dLbl>
            <c:dLbl>
              <c:idx val="5"/>
              <c:layout>
                <c:manualLayout>
                  <c:x val="-3.0028496333686219E-2"/>
                  <c:y val="3.372653248103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61-44D2-890D-A44CDB3918A4}"/>
                </c:ext>
              </c:extLst>
            </c:dLbl>
            <c:dLbl>
              <c:idx val="6"/>
              <c:layout>
                <c:manualLayout>
                  <c:x val="0"/>
                  <c:y val="3.0922599120848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3">
                  <c:v>I квартал 2022 г</c:v>
                </c:pt>
                <c:pt idx="4">
                  <c:v>II квартал 2022 г</c:v>
                </c:pt>
                <c:pt idx="5">
                  <c:v>III квартал 2022 г</c:v>
                </c:pt>
                <c:pt idx="6">
                  <c:v>IV квартал 2022 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3">
                  <c:v>99</c:v>
                </c:pt>
                <c:pt idx="4">
                  <c:v>99.4</c:v>
                </c:pt>
                <c:pt idx="5">
                  <c:v>95.2</c:v>
                </c:pt>
                <c:pt idx="6">
                  <c:v>91.3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661-44D2-890D-A44CDB3918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398054496214008E-2"/>
                  <c:y val="-2.8318335297641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61-44D2-890D-A44CDB3918A4}"/>
                </c:ext>
              </c:extLst>
            </c:dLbl>
            <c:dLbl>
              <c:idx val="1"/>
              <c:layout>
                <c:manualLayout>
                  <c:x val="-2.0757611869153338E-2"/>
                  <c:y val="-3.6117061576704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61-44D2-890D-A44CDB3918A4}"/>
                </c:ext>
              </c:extLst>
            </c:dLbl>
            <c:dLbl>
              <c:idx val="2"/>
              <c:layout>
                <c:manualLayout>
                  <c:x val="-8.6587287400610412E-3"/>
                  <c:y val="-3.908783166274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61-44D2-890D-A44CDB3918A4}"/>
                </c:ext>
              </c:extLst>
            </c:dLbl>
            <c:dLbl>
              <c:idx val="3"/>
              <c:layout>
                <c:manualLayout>
                  <c:x val="-3.3031345967054662E-2"/>
                  <c:y val="-2.6540992301790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61-44D2-890D-A44CDB3918A4}"/>
                </c:ext>
              </c:extLst>
            </c:dLbl>
            <c:dLbl>
              <c:idx val="4"/>
              <c:layout>
                <c:manualLayout>
                  <c:x val="-5.2549868583950804E-2"/>
                  <c:y val="-1.5597539586846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661-44D2-890D-A44CDB3918A4}"/>
                </c:ext>
              </c:extLst>
            </c:dLbl>
            <c:dLbl>
              <c:idx val="5"/>
              <c:layout>
                <c:manualLayout>
                  <c:x val="-1.9518522616895972E-2"/>
                  <c:y val="-2.216985249192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3">
                  <c:v>I квартал 2022 г</c:v>
                </c:pt>
                <c:pt idx="4">
                  <c:v>II квартал 2022 г</c:v>
                </c:pt>
                <c:pt idx="5">
                  <c:v>III квартал 2022 г</c:v>
                </c:pt>
                <c:pt idx="6">
                  <c:v>IV квартал 2022 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3">
                  <c:v>98</c:v>
                </c:pt>
                <c:pt idx="4">
                  <c:v>98.6</c:v>
                </c:pt>
                <c:pt idx="5">
                  <c:v>98</c:v>
                </c:pt>
                <c:pt idx="6">
                  <c:v>98.7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661-44D2-890D-A44CDB3918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812104841539388E-2"/>
                  <c:y val="-2.9331969404895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661-44D2-890D-A44CDB3918A4}"/>
                </c:ext>
              </c:extLst>
            </c:dLbl>
            <c:dLbl>
              <c:idx val="1"/>
              <c:layout>
                <c:manualLayout>
                  <c:x val="-2.0757611869153338E-2"/>
                  <c:y val="2.388755085081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661-44D2-890D-A44CDB3918A4}"/>
                </c:ext>
              </c:extLst>
            </c:dLbl>
            <c:dLbl>
              <c:idx val="2"/>
              <c:layout>
                <c:manualLayout>
                  <c:x val="-1.0160153556745346E-2"/>
                  <c:y val="2.5327090676458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661-44D2-890D-A44CDB3918A4}"/>
                </c:ext>
              </c:extLst>
            </c:dLbl>
            <c:dLbl>
              <c:idx val="3"/>
              <c:layout>
                <c:manualLayout>
                  <c:x val="5.5051607317559062E-17"/>
                  <c:y val="4.0563051027122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661-44D2-890D-A44CDB3918A4}"/>
                </c:ext>
              </c:extLst>
            </c:dLbl>
            <c:dLbl>
              <c:idx val="4"/>
              <c:layout>
                <c:manualLayout>
                  <c:x val="-1.0509973716790138E-2"/>
                  <c:y val="-2.7096486379021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661-44D2-890D-A44CDB3918A4}"/>
                </c:ext>
              </c:extLst>
            </c:dLbl>
            <c:dLbl>
              <c:idx val="5"/>
              <c:layout>
                <c:manualLayout>
                  <c:x val="-2.1019947433580276E-2"/>
                  <c:y val="2.5995832869067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661-44D2-890D-A44CDB3918A4}"/>
                </c:ext>
              </c:extLst>
            </c:dLbl>
            <c:dLbl>
              <c:idx val="6"/>
              <c:layout>
                <c:manualLayout>
                  <c:x val="0"/>
                  <c:y val="-2.072861604650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3">
                  <c:v>I квартал 2022 г</c:v>
                </c:pt>
                <c:pt idx="4">
                  <c:v>II квартал 2022 г</c:v>
                </c:pt>
                <c:pt idx="5">
                  <c:v>III квартал 2022 г</c:v>
                </c:pt>
                <c:pt idx="6">
                  <c:v>IV квартал 2022 г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1">
                  <c:v>94.9</c:v>
                </c:pt>
                <c:pt idx="2">
                  <c:v>94.7</c:v>
                </c:pt>
                <c:pt idx="3">
                  <c:v>95.3</c:v>
                </c:pt>
                <c:pt idx="4">
                  <c:v>97.63</c:v>
                </c:pt>
                <c:pt idx="5">
                  <c:v>97.54</c:v>
                </c:pt>
                <c:pt idx="6">
                  <c:v>98.5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D661-44D2-890D-A44CDB3918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5381760"/>
        <c:axId val="115383296"/>
      </c:lineChart>
      <c:catAx>
        <c:axId val="11538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115383296"/>
        <c:crosses val="autoZero"/>
        <c:auto val="1"/>
        <c:lblAlgn val="ctr"/>
        <c:lblOffset val="100"/>
        <c:noMultiLvlLbl val="0"/>
      </c:catAx>
      <c:valAx>
        <c:axId val="115383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38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61962459325138"/>
          <c:y val="7.2047066485529512E-2"/>
          <c:w val="0.37625402733029667"/>
          <c:h val="0.816341104050475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Lbls>
            <c:dLbl>
              <c:idx val="0"/>
              <c:layout>
                <c:manualLayout>
                  <c:x val="-0.30004693598590276"/>
                  <c:y val="0.2999484518501023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320620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0.29348372062383687"/>
                  <c:y val="6.807380459454251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256513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                    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256513</c:v>
                </c:pt>
                <c:pt idx="1">
                  <c:v>320620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314985467408693"/>
          <c:y val="0.13803770801866541"/>
          <c:w val="0.46257848026620946"/>
          <c:h val="0.31436777577777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936141256184454"/>
          <c:y val="2.2388716068584974E-2"/>
          <c:w val="0.43060183520618217"/>
          <c:h val="0.4885062073051409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039-4521-AA29-19022B32356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039-4521-AA29-19022B32356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039-4521-AA29-19022B323564}"/>
              </c:ext>
            </c:extLst>
          </c:dPt>
          <c:dLbls>
            <c:dLbl>
              <c:idx val="0"/>
              <c:layout>
                <c:manualLayout>
                  <c:x val="0.1219103058170566"/>
                  <c:y val="-3.75400677052759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baseline="0" dirty="0"/>
                      <a:t>27%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1.2058732674671217E-2"/>
                  <c:y val="2.9386893594584917E-2"/>
                </c:manualLayout>
              </c:layout>
              <c:tx>
                <c:rich>
                  <a:bodyPr/>
                  <a:lstStyle/>
                  <a:p>
                    <a:r>
                      <a:rPr lang="en-US" sz="1400" baseline="0" dirty="0"/>
                      <a:t>0 %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layout>
                <c:manualLayout>
                  <c:x val="-6.0293663373356086E-2"/>
                  <c:y val="4.4081317823265881E-2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/>
                      <a:t>39%</a:t>
                    </a:r>
                    <a:endParaRPr lang="en-US" sz="12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039-4521-AA29-19022B323564}"/>
                </c:ext>
              </c:extLst>
            </c:dLbl>
            <c:dLbl>
              <c:idx val="3"/>
              <c:layout>
                <c:manualLayout>
                  <c:x val="-0.10450901651381721"/>
                  <c:y val="1.62141904047515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039-4521-AA29-19022B323564}"/>
                </c:ext>
              </c:extLst>
            </c:dLbl>
            <c:dLbl>
              <c:idx val="4"/>
              <c:layout>
                <c:manualLayout>
                  <c:x val="-9.2450283839145997E-2"/>
                  <c:y val="-4.71208501754070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39-4521-AA29-19022B323564}"/>
                </c:ext>
              </c:extLst>
            </c:dLbl>
            <c:dLbl>
              <c:idx val="5"/>
              <c:layout>
                <c:manualLayout>
                  <c:x val="0.18490056767829194"/>
                  <c:y val="-4.828818251939363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039-4521-AA29-19022B323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посещения при получении справок</c:v>
                </c:pt>
                <c:pt idx="3">
                  <c:v>посещения при иммунизации</c:v>
                </c:pt>
                <c:pt idx="4">
                  <c:v>патронаж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49.6</c:v>
                </c:pt>
                <c:pt idx="1">
                  <c:v>14</c:v>
                </c:pt>
                <c:pt idx="2">
                  <c:v>30.7</c:v>
                </c:pt>
                <c:pt idx="3">
                  <c:v>16</c:v>
                </c:pt>
                <c:pt idx="4">
                  <c:v>1.1000000000000001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655334200971285"/>
          <c:y val="0.49360508532417496"/>
          <c:w val="0.74346106516906285"/>
          <c:h val="0.410634565213384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945930035296322"/>
          <c:y val="3.1788386359100217E-2"/>
          <c:w val="0.45471930055552445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Lbls>
            <c:dLbl>
              <c:idx val="0"/>
              <c:layout>
                <c:manualLayout>
                  <c:x val="0.1178907282588328"/>
                  <c:y val="-4.5601026920764143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35%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8.4411128722698528E-2"/>
                  <c:y val="5.472123230491640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33%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layout>
                <c:manualLayout>
                  <c:x val="-9.6469861397369752E-2"/>
                  <c:y val="-5.928133499699286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32%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039-4521-AA29-19022B323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неотложные</c:v>
                </c:pt>
                <c:pt idx="1">
                  <c:v>активные</c:v>
                </c:pt>
                <c:pt idx="2">
                  <c:v>диспансерное наблюдение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17706</c:v>
                </c:pt>
                <c:pt idx="1">
                  <c:v>15370</c:v>
                </c:pt>
                <c:pt idx="2">
                  <c:v>12549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68515123739687"/>
          <c:y val="0.54722106616515132"/>
          <c:w val="0.56862969752520642"/>
          <c:h val="0.29773531043228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8585529351947844"/>
          <c:w val="0.94330467588293732"/>
          <c:h val="0.675217296280250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Мальчики,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C74-4CCC-B2A4-581E133844F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C74-4CCC-B2A4-581E133844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1955</c:v>
                </c:pt>
                <c:pt idx="1">
                  <c:v>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F-49D3-98DA-428D34748A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Девочки, 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C74-4CCC-B2A4-581E133844F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C74-4CCC-B2A4-581E133844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2451</c:v>
                </c:pt>
                <c:pt idx="1">
                  <c:v>2513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DF-49D3-98DA-428D34748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115976448"/>
        <c:axId val="115994624"/>
      </c:barChart>
      <c:catAx>
        <c:axId val="115976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994624"/>
        <c:crosses val="autoZero"/>
        <c:auto val="1"/>
        <c:lblAlgn val="ctr"/>
        <c:lblOffset val="100"/>
        <c:noMultiLvlLbl val="0"/>
      </c:catAx>
      <c:valAx>
        <c:axId val="1159946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597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9174788802815518E-4"/>
          <c:y val="3.857469046148012E-2"/>
          <c:w val="0.65329043914728935"/>
          <c:h val="5.8902391987019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1 093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02D-48D7-A5EF-4754792D1C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1093</c:v>
                </c:pt>
                <c:pt idx="1">
                  <c:v>50250</c:v>
                </c:pt>
                <c:pt idx="2">
                  <c:v>5711</c:v>
                </c:pt>
                <c:pt idx="3">
                  <c:v>7034</c:v>
                </c:pt>
                <c:pt idx="4">
                  <c:v>4021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28-4842-AE0D-452D40CA7A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1 056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02D-48D7-A5EF-4754792D1C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1056</c:v>
                </c:pt>
                <c:pt idx="1">
                  <c:v>54511</c:v>
                </c:pt>
                <c:pt idx="2">
                  <c:v>5677</c:v>
                </c:pt>
                <c:pt idx="3">
                  <c:v>7533</c:v>
                </c:pt>
                <c:pt idx="4">
                  <c:v>4412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28-4842-AE0D-452D40CA7A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6477312"/>
        <c:axId val="116479104"/>
      </c:barChart>
      <c:catAx>
        <c:axId val="116477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6479104"/>
        <c:crosses val="autoZero"/>
        <c:auto val="1"/>
        <c:lblAlgn val="ctr"/>
        <c:lblOffset val="100"/>
        <c:noMultiLvlLbl val="0"/>
      </c:catAx>
      <c:valAx>
        <c:axId val="11647910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1647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06"/>
          <c:y val="2.7472041417320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9B-45D1-9EC2-BB532AB483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9B-45D1-9EC2-BB532AB48355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 164</c:v>
                </c:pt>
                <c:pt idx="1">
                  <c:v>Свободно 6, 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170.5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9B-45D1-9EC2-BB532AB48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786770470270351"/>
          <c:w val="0.61942356933885645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>
                <a:solidFill>
                  <a:schemeClr val="tx1"/>
                </a:solidFill>
              </a:rPr>
              <a:t>Средний</a:t>
            </a:r>
            <a:r>
              <a:rPr lang="ru-RU" baseline="0" dirty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828738605763382E-2"/>
          <c:y val="1.9723986209681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2-4135-9A26-7131A1C6B1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2-4135-9A26-7131A1C6B15A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Занято 157 ставок</c:v>
                </c:pt>
                <c:pt idx="1">
                  <c:v>Свободно 13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155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22-4135-9A26-7131A1C6B1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68604546584772"/>
          <c:y val="0.79948978751416144"/>
          <c:w val="0.55223513981514838"/>
          <c:h val="0.11583966801718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CC3F-9287-4FAB-9EDE-FB607BE02DF4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9021-B706-416D-9E11-34634960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3DE-0913-4385-A81D-0D235EEFD284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1939-DDDB-4A61-AB14-F4B8210B7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4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17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74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51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96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19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6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46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08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98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61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26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46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70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56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14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8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52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21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99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21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5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47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51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865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79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6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954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00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75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58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902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9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374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812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8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85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6576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495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020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51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69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9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195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928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562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463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091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458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448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377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362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214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311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7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039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51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586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623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436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674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172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5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2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8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8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7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9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7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9.png"/><Relationship Id="rId5" Type="http://schemas.openxmlformats.org/officeDocument/2006/relationships/chart" Target="../charts/char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551384" y="4293096"/>
            <a:ext cx="10187864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Информация о работе  ГБУЗ «ДГП №10 ДЗМ» за 2022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</a:t>
            </a:r>
            <a:r>
              <a:rPr lang="ru-RU" sz="4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395004" y="4969249"/>
            <a:ext cx="3672408" cy="1134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Главный врач</a:t>
            </a:r>
          </a:p>
          <a:p>
            <a:pPr algn="l">
              <a:lnSpc>
                <a:spcPct val="120000"/>
              </a:lnSpc>
            </a:pP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Т.Х. Мирзоев</a:t>
            </a: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Медицинская организация оказывает помощь по различным профилям</a:t>
            </a:r>
          </a:p>
        </p:txBody>
      </p:sp>
      <p:sp>
        <p:nvSpPr>
          <p:cNvPr id="27" name="Содержимое 3"/>
          <p:cNvSpPr>
            <a:spLocks noGrp="1"/>
          </p:cNvSpPr>
          <p:nvPr>
            <p:ph sz="half" idx="1"/>
          </p:nvPr>
        </p:nvSpPr>
        <p:spPr>
          <a:xfrm>
            <a:off x="5303912" y="1556792"/>
            <a:ext cx="5832648" cy="4635895"/>
          </a:xfrm>
        </p:spPr>
        <p:txBody>
          <a:bodyPr>
            <a:noAutofit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S.</a:t>
            </a:r>
            <a:b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10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000" dirty="0">
              <a:latin typeface="Times New Roman"/>
              <a:ea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4" r="851" b="2750"/>
          <a:stretch/>
        </p:blipFill>
        <p:spPr>
          <a:xfrm>
            <a:off x="-24679" y="-99393"/>
            <a:ext cx="4911630" cy="699368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014678"/>
              </p:ext>
            </p:extLst>
          </p:nvPr>
        </p:nvGraphicFramePr>
        <p:xfrm>
          <a:off x="5360182" y="1628800"/>
          <a:ext cx="5864200" cy="502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85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Педиатрия,                                               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Травматология,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Ортопедия,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Эндокринология,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Восстановительного лечения;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Клинико-диагностическая лаборатория;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Хирургия,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Урология,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Отоларингология,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Офтальмология,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Гинекология,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Кардиология,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Гематология и Онкология (служба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обьединена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и осуществляет прием на базе Морозовской больницы),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Неврология,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Нефрология,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Гастроэнтерология,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Аллергология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Физиотерапия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Лечебная физкультура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Массаж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Иглорефлексотерапия 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Кабинет выдачи справок и направлений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Кабинет «здоровый ребенок»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Кабинета «дежурный врач»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Работает врач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диабетолог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 Проводится лечение больных с осложнениями сахарного диабета, мониторинг глюкозы с помощью прибора СGM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669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27384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2022 г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609623028"/>
              </p:ext>
            </p:extLst>
          </p:nvPr>
        </p:nvGraphicFramePr>
        <p:xfrm>
          <a:off x="609802" y="141277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46132469"/>
              </p:ext>
            </p:extLst>
          </p:nvPr>
        </p:nvGraphicFramePr>
        <p:xfrm>
          <a:off x="4439816" y="1446902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171513736"/>
              </p:ext>
            </p:extLst>
          </p:nvPr>
        </p:nvGraphicFramePr>
        <p:xfrm>
          <a:off x="8654080" y="143672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355138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170,5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201781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170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380953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120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1549" y="5730354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2022  год было   уволено  7  врачей / принято  6  врачей  специалистов.</a:t>
            </a:r>
          </a:p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37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врачей и  26 медицинских сестер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25370"/>
            <a:ext cx="1355958" cy="13559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48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695325" y="1196752"/>
            <a:ext cx="10801350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7"/>
            <a:ext cx="8136904" cy="15675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обращения рассматриваются 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Отмечается рост обращений справочного характера  по  маршрутизации пациентов, службы 122,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</a:t>
            </a:r>
            <a:b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диалог с официальным представителем пациента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для совершенствования оказания медицинской помощи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2958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960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896125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96964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4956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42958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24956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</a:t>
            </a:r>
            <a:r>
              <a:rPr lang="en-US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2021</a:t>
            </a:r>
            <a:r>
              <a:rPr lang="en-US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/20</a:t>
            </a:r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 год</a:t>
            </a: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42958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</a:t>
            </a:r>
            <a:r>
              <a:rPr lang="en-US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0960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</a:t>
            </a:r>
            <a:r>
              <a:rPr lang="en-US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/1</a:t>
            </a:r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78962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</a:t>
            </a:r>
            <a:r>
              <a:rPr lang="en-US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</a:t>
            </a:r>
            <a:r>
              <a:rPr lang="en-US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28</a:t>
            </a: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09585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90054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7032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618135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5" y="1577933"/>
            <a:ext cx="555797" cy="555797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441997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6215339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802165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9821776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85" y="1614756"/>
            <a:ext cx="482150" cy="4821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45" y="1614756"/>
            <a:ext cx="482150" cy="48215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25" y="1614756"/>
            <a:ext cx="482150" cy="482150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610" y="1614756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767333" y="4036144"/>
            <a:ext cx="10729342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благодарностей         12                                                  9                                                      12                                                            7                                                       14</a:t>
            </a:r>
            <a:endParaRPr lang="en-US" sz="16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2021 год</a:t>
            </a:r>
          </a:p>
        </p:txBody>
      </p:sp>
    </p:spTree>
    <p:extLst>
      <p:ext uri="{BB962C8B-B14F-4D97-AF65-F5344CB8AC3E}">
        <p14:creationId xmlns:p14="http://schemas.microsoft.com/office/powerpoint/2010/main" val="3665572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531440"/>
            <a:ext cx="12192000" cy="698477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6167932" y="54927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Достижения</a:t>
            </a:r>
          </a:p>
        </p:txBody>
      </p:sp>
      <p:sp>
        <p:nvSpPr>
          <p:cNvPr id="22" name="Содержимое 3"/>
          <p:cNvSpPr>
            <a:spLocks noGrp="1"/>
          </p:cNvSpPr>
          <p:nvPr>
            <p:ph sz="half" idx="1"/>
          </p:nvPr>
        </p:nvSpPr>
        <p:spPr>
          <a:xfrm>
            <a:off x="6384031" y="1988840"/>
            <a:ext cx="5328592" cy="4203847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Детская городская поликлиника № 10 стала получателем гранта Правительства Москвы в проекте «Московский стандарт детской поликлиники» в 2022 году дважды :</a:t>
            </a:r>
            <a:endParaRPr lang="ru-RU" sz="1600" dirty="0">
              <a:solidFill>
                <a:srgbClr val="212121"/>
              </a:solidFill>
              <a:latin typeface="Arial"/>
            </a:endParaRPr>
          </a:p>
          <a:p>
            <a:pPr indent="448056" algn="just"/>
            <a:r>
              <a:rPr lang="ru-RU" sz="1600" dirty="0">
                <a:solidFill>
                  <a:srgbClr val="000000"/>
                </a:solidFill>
                <a:latin typeface="Times New Roman"/>
              </a:rPr>
              <a:t>1. Лучшая поликлиника для детского населения по обеспечению доступности первичной специализированной помощи и по интегральным показателям .</a:t>
            </a:r>
          </a:p>
          <a:p>
            <a:pPr indent="0" algn="just">
              <a:buNone/>
            </a:pPr>
            <a:endParaRPr lang="ru-RU" sz="1600" dirty="0">
              <a:solidFill>
                <a:srgbClr val="212121"/>
              </a:solidFill>
              <a:latin typeface="Arial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marL="0" lvl="0" indent="0">
              <a:buNone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96000" y="549275"/>
            <a:ext cx="54006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428750"/>
            <a:ext cx="5688632" cy="437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1628800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628800"/>
            <a:ext cx="669925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1772816"/>
            <a:ext cx="669925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1988840"/>
            <a:ext cx="669925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844824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060848"/>
            <a:ext cx="719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263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2022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943813" y="1099498"/>
            <a:ext cx="2052306" cy="5759464"/>
            <a:chOff x="3809673" y="1100084"/>
            <a:chExt cx="2052306" cy="575946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09751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0967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09751" y="2996952"/>
              <a:ext cx="2052228" cy="3862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Установка разграничительной ленты на мебели для соблюдения соц. дистанции </a:t>
              </a:r>
              <a:r>
                <a:rPr lang="en-US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Установка указателей по Брайлю</a:t>
              </a:r>
              <a:endPara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Размещение </a:t>
              </a:r>
              <a:r>
                <a:rPr lang="ru-RU" sz="1100" dirty="0" err="1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санитайзеров</a:t>
              </a:r>
              <a:r>
                <a:rPr lang="ru-RU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и </a:t>
              </a:r>
              <a:r>
                <a:rPr lang="ru-RU" sz="1100" dirty="0" err="1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дезаров</a:t>
              </a:r>
              <a:r>
                <a:rPr lang="ru-RU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проведение постоянной обработки и уборки всех помещений поликлиник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функционирование кабинетов ОРВИ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13443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702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3756610" y="1099498"/>
            <a:ext cx="2052228" cy="5497268"/>
            <a:chOff x="1622470" y="1100084"/>
            <a:chExt cx="2052228" cy="549726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22470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22470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847528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307" y="1288955"/>
              <a:ext cx="783962" cy="78396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8131093" y="1099498"/>
            <a:ext cx="2052307" cy="5497268"/>
            <a:chOff x="5996953" y="1100084"/>
            <a:chExt cx="2052307" cy="549726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97032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9695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доступности мед. помощи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23992" y="2996952"/>
              <a:ext cx="1944216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Сроки ожидания врача 1 уровня до 5-7 дней</a:t>
              </a:r>
            </a:p>
            <a:p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Врач педиатр, дежурный врач осуществляет прием в день обращения</a:t>
              </a:r>
            </a:p>
            <a:p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Дети, находящиеся на динамическом наблюдении могут записываться к врачу специалисту  2 уровня самостоятельно</a:t>
              </a:r>
              <a:endPara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/>
              <a:endParaRPr lang="en-US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lvl="0"/>
              <a:r>
                <a:rPr lang="ru-RU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Организация оперативного штаба и врачебно-сестринских бригад по работе с </a:t>
              </a:r>
              <a:r>
                <a:rPr lang="en-US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COVID</a:t>
              </a:r>
              <a:r>
                <a:rPr lang="ru-RU" sz="1100" dirty="0">
                  <a:solidFill>
                    <a:prstClr val="black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-19</a:t>
              </a:r>
            </a:p>
            <a:p>
              <a:pPr lvl="0"/>
              <a:endPara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706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66" y="1247669"/>
              <a:ext cx="883524" cy="883524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3791744" y="2996952"/>
            <a:ext cx="2052228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Оперативный мониторинг работы МО с помощью системы видеонаблюдения и отзывов пациентов в интернете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</a:t>
            </a:r>
            <a:r>
              <a:rPr lang="ru-RU" sz="1100" u="sng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бесконтактной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термометрии на входе, раздача сред</a:t>
            </a:r>
            <a:r>
              <a:rPr lang="ru-RU" sz="1100" i="1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ств индивидуальной защиты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Размещение </a:t>
            </a:r>
            <a:r>
              <a:rPr lang="ru-RU" sz="11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санитайзеров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</a:t>
            </a:r>
            <a:r>
              <a:rPr lang="ru-RU" sz="11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дезаров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капитального ремонта в рамках программы «Столичное здравоохранение» в филиалах 1 и  3 с24.04.2022.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59496" y="1700222"/>
            <a:ext cx="2052228" cy="4896544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59496" y="2439901"/>
            <a:ext cx="206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571790" y="2996366"/>
            <a:ext cx="205222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Единый 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-центр (все входящие звонки через единую справочную службу 122)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службу вызова на дом внедрена система «Мобильный АРМ», все врачи и медицинские сестры обеспечены планшетами с доступом в ЕМИАС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врачи обеспечены </a:t>
            </a:r>
            <a:r>
              <a:rPr lang="ru-RU" sz="11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пульсоксиметрами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экспресс-тестами для диагностики </a:t>
            </a:r>
            <a:r>
              <a:rPr lang="en-US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гриппа;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Организация ПЦР-диагностики </a:t>
            </a:r>
            <a:r>
              <a:rPr lang="en-US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COVID-19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гриппа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662720" y="1099498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50" y="1299745"/>
            <a:ext cx="837130" cy="83713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6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66356606-DCD4-EB4C-A125-C97FEA7CB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664" y="2780928"/>
            <a:ext cx="6768828" cy="86350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Спасибо за внимание!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807968" y="3802032"/>
            <a:ext cx="1042025" cy="1042025"/>
            <a:chOff x="375015" y="121110"/>
            <a:chExt cx="1042025" cy="1042025"/>
          </a:xfrm>
        </p:grpSpPr>
        <p:sp>
          <p:nvSpPr>
            <p:cNvPr id="8" name="Овал 7"/>
            <p:cNvSpPr/>
            <p:nvPr/>
          </p:nvSpPr>
          <p:spPr>
            <a:xfrm>
              <a:off x="375015" y="121110"/>
              <a:ext cx="1042025" cy="10420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02" y="404562"/>
              <a:ext cx="670050" cy="585889"/>
            </a:xfrm>
            <a:prstGeom prst="rect">
              <a:avLst/>
            </a:prstGeom>
            <a:solidFill>
              <a:srgbClr val="92D050"/>
            </a:solidFill>
          </p:spPr>
        </p:pic>
      </p:grpSp>
    </p:spTree>
    <p:extLst>
      <p:ext uri="{BB962C8B-B14F-4D97-AF65-F5344CB8AC3E}">
        <p14:creationId xmlns:p14="http://schemas.microsoft.com/office/powerpoint/2010/main" val="279370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53540"/>
            <a:ext cx="12192000" cy="697586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95325" y="1124744"/>
            <a:ext cx="10801350" cy="2720115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8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960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96125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6964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FC6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на 2022 год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(ул. Марии Ульяновой 13).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(ул. Ак. Пилюгина 26 корп.5).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(ул. Университетский проспект 4).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(ул. Новаторов 7).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10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4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(ул. Профсоюзная 52).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208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465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посещения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91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914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8793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215413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8801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Капитальный ремонт с 04.04.202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8811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9341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Капитальный ремонт с 04.04.202</a:t>
            </a: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3068960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12828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71945" y="436411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626054342"/>
              </p:ext>
            </p:extLst>
          </p:nvPr>
        </p:nvGraphicFramePr>
        <p:xfrm>
          <a:off x="4766328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48574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81923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56792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29" y="2692492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18468"/>
            <a:ext cx="12192000" cy="697586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2022 году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508922369"/>
              </p:ext>
            </p:extLst>
          </p:nvPr>
        </p:nvGraphicFramePr>
        <p:xfrm>
          <a:off x="1132510" y="1784655"/>
          <a:ext cx="8458632" cy="501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983431" y="4293096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7606330" y="4049949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нормативный 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472264" y="4293096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2288" y="4754761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3823" y="3579380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3823" y="4267175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9959686" y="5024132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n-US" sz="30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 в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9959686" y="3642741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959686" y="2291003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  <a:r>
              <a:rPr lang="en-US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u-RU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n-US" sz="30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30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 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042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53540"/>
            <a:ext cx="12192000" cy="6975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1" t="-111" r="35301" b="111"/>
          <a:stretch/>
        </p:blipFill>
        <p:spPr>
          <a:xfrm>
            <a:off x="-96688" y="-90476"/>
            <a:ext cx="4622708" cy="7005997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2022 году 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4705714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577133</a:t>
            </a:r>
          </a:p>
          <a:p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</a:t>
            </a:r>
            <a:r>
              <a:rPr lang="en-US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177324515"/>
              </p:ext>
            </p:extLst>
          </p:nvPr>
        </p:nvGraphicFramePr>
        <p:xfrm>
          <a:off x="6348028" y="928482"/>
          <a:ext cx="4857680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506094500"/>
              </p:ext>
            </p:extLst>
          </p:nvPr>
        </p:nvGraphicFramePr>
        <p:xfrm>
          <a:off x="4833141" y="298088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672744022"/>
              </p:ext>
            </p:extLst>
          </p:nvPr>
        </p:nvGraphicFramePr>
        <p:xfrm>
          <a:off x="8337139" y="2924944"/>
          <a:ext cx="3159536" cy="317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404448" y="2661523"/>
            <a:ext cx="2948136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заболеваниям</a:t>
            </a:r>
          </a:p>
        </p:txBody>
      </p:sp>
    </p:spTree>
    <p:extLst>
      <p:ext uri="{BB962C8B-B14F-4D97-AF65-F5344CB8AC3E}">
        <p14:creationId xmlns:p14="http://schemas.microsoft.com/office/powerpoint/2010/main" val="178200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4752678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Дети-сироты, опекаемые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378747"/>
            <a:ext cx="700850" cy="700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82" y="1417540"/>
            <a:ext cx="662057" cy="662057"/>
          </a:xfrm>
          <a:prstGeom prst="rect">
            <a:avLst/>
          </a:prstGeom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967397712"/>
              </p:ext>
            </p:extLst>
          </p:nvPr>
        </p:nvGraphicFramePr>
        <p:xfrm>
          <a:off x="695250" y="1916832"/>
          <a:ext cx="4928096" cy="438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67408" y="3973770"/>
            <a:ext cx="384675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/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Дети  инвалиды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09087" y="2492822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/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/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9416" y="2874358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154 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9416" y="4363427"/>
            <a:ext cx="3888432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</a:t>
            </a:r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г.</a:t>
            </a:r>
            <a:r>
              <a:rPr lang="en-US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</a:t>
            </a:r>
            <a:r>
              <a:rPr lang="ru-RU" sz="2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749   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 , из них: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1162" y="5513715"/>
            <a:ext cx="4494825" cy="11541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/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диспансеризации:   дети сироты (100 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0% охват): </a:t>
            </a:r>
          </a:p>
          <a:p>
            <a:pPr marL="71755" marR="71755"/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</a:t>
            </a:r>
            <a:r>
              <a:rPr lang="ru-RU" sz="11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</a:t>
            </a:r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17</a:t>
            </a:r>
          </a:p>
          <a:p>
            <a:pPr marL="71755" marR="71755"/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гр-62</a:t>
            </a:r>
          </a:p>
          <a:p>
            <a:pPr marL="71755" marR="71755"/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гр-33</a:t>
            </a:r>
          </a:p>
          <a:p>
            <a:pPr marL="71755" marR="71755"/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гр-0</a:t>
            </a:r>
          </a:p>
          <a:p>
            <a:pPr marL="71755" marR="71755"/>
            <a:r>
              <a:rPr lang="ru-RU" sz="11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 гр-42</a:t>
            </a:r>
            <a:endParaRPr lang="en-US" sz="11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9E7DB6-C84D-47A5-B00F-FEFD1513FD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6040" y="1964277"/>
            <a:ext cx="5292981" cy="45033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28448" y="-315416"/>
            <a:ext cx="1653427" cy="245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7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695326" y="1772816"/>
            <a:ext cx="10729266" cy="3384376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3392" y="2497315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47563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97,5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3392" y="3933056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51309" y="3936922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по группам здоровья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793934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 48757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56569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 47563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33613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 97,5</a:t>
            </a: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осмотры</a:t>
            </a:r>
          </a:p>
        </p:txBody>
      </p:sp>
      <p:sp>
        <p:nvSpPr>
          <p:cNvPr id="30" name="Овал 29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6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1162" y="5513715"/>
            <a:ext cx="7790880" cy="11541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несовершеннолетних: 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группа здоровья – 38%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– 47,5%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– 13%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- 0%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– 1,5%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2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772816"/>
            <a:ext cx="5234600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895287" y="1772816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7664" y="1833624"/>
            <a:ext cx="5184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В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паротита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столбняка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коклюша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дифтерия, паротит, столбняк, коклюш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73%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06054" y="4305097"/>
            <a:ext cx="367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год выполнены на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</a:p>
        </p:txBody>
      </p:sp>
      <p:sp>
        <p:nvSpPr>
          <p:cNvPr id="92" name="Овал 91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94" name="Овал 93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35695479"/>
              </p:ext>
            </p:extLst>
          </p:nvPr>
        </p:nvGraphicFramePr>
        <p:xfrm>
          <a:off x="2246812" y="2996221"/>
          <a:ext cx="9282551" cy="331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869160"/>
            <a:ext cx="12192000" cy="1988840"/>
          </a:xfrm>
          <a:prstGeom prst="rect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695325" y="654049"/>
            <a:ext cx="10729267" cy="825028"/>
          </a:xfrm>
        </p:spPr>
        <p:txBody>
          <a:bodyPr anchor="t">
            <a:noAutofit/>
          </a:bodyPr>
          <a:lstStyle/>
          <a:p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Проведение противоэпидемических мероприятий в поликлинике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95400" y="1317752"/>
            <a:ext cx="10044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2D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проведения профилактических мероприятий по недопущению распространения С</a:t>
            </a:r>
            <a:r>
              <a:rPr lang="en-US" b="1" dirty="0">
                <a:solidFill>
                  <a:srgbClr val="92D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OVID-19</a:t>
            </a:r>
            <a:r>
              <a:rPr lang="ru-RU" b="1" dirty="0">
                <a:solidFill>
                  <a:srgbClr val="92D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ОРВИ: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189674" y="1983558"/>
            <a:ext cx="551207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бесконтактной термометрии на входе в поликлинику, установка </a:t>
            </a:r>
            <a:r>
              <a:rPr lang="ru-RU" sz="12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санитайзеров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 </a:t>
            </a:r>
            <a:r>
              <a:rPr lang="ru-RU" sz="12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дезаров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раздача СИЗ  </a:t>
            </a:r>
            <a:r>
              <a:rPr lang="ru-RU" sz="120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учреждении.</a:t>
            </a:r>
            <a:endParaRPr lang="en-US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Разграничение посадочных мест для ожидания с целью обеспечения социального </a:t>
            </a:r>
            <a:r>
              <a:rPr lang="ru-RU" sz="12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дистанцирования</a:t>
            </a:r>
            <a:endParaRPr lang="en-US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 детского населения преимущественно на дому, отмена диспансеризации в 1 квартале 2022</a:t>
            </a:r>
          </a:p>
          <a:p>
            <a:pPr>
              <a:spcAft>
                <a:spcPts val="1200"/>
              </a:spcAft>
            </a:pP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Организация работы штаба и врачебно-сестринских бригад для работы с пациентами,  проведение </a:t>
            </a:r>
            <a:r>
              <a:rPr lang="ru-RU" sz="12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пульсоксиметрии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динамического наблюдения за состоянием здоровья пациентов проведение </a:t>
            </a:r>
            <a:r>
              <a:rPr lang="ru-RU" sz="1200" dirty="0" err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аудиоконтроля</a:t>
            </a:r>
            <a:r>
              <a:rPr lang="ru-RU" sz="12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со стороны медицинского персонала. Обеспечение СИЗ., Бесконтактная термометрия. Организация диспансерного наблюдения</a:t>
            </a:r>
          </a:p>
          <a:p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Шеврон 26"/>
          <p:cNvSpPr/>
          <p:nvPr/>
        </p:nvSpPr>
        <p:spPr>
          <a:xfrm>
            <a:off x="5948970" y="2069624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Шеврон 27"/>
          <p:cNvSpPr/>
          <p:nvPr/>
        </p:nvSpPr>
        <p:spPr>
          <a:xfrm>
            <a:off x="5948970" y="2590646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15976" y="2654773"/>
            <a:ext cx="10336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5948970" y="3093792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Шеврон 38"/>
          <p:cNvSpPr/>
          <p:nvPr/>
        </p:nvSpPr>
        <p:spPr>
          <a:xfrm>
            <a:off x="5948970" y="3635536"/>
            <a:ext cx="216024" cy="252027"/>
          </a:xfrm>
          <a:prstGeom prst="chevron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29519" y="5856727"/>
            <a:ext cx="38164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достаточного количества посадочных мест для ожидания приема с нанесением разметки на места ожидания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5" y="5805264"/>
            <a:ext cx="741345" cy="74134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82951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Разделить потоки здоровых </a:t>
            </a:r>
            <a:endParaRPr lang="en-US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5" y="4931545"/>
            <a:ext cx="669335" cy="66933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690074" y="5856727"/>
            <a:ext cx="5040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контроль пациентов, </a:t>
            </a:r>
            <a:endParaRPr lang="en-US" sz="14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в очереди и принятие организационных решений по недопущению очереди пациентов перед кабинетами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пациентов о движении «живой» очереди через информационное табло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744264" y="4038163"/>
            <a:ext cx="4756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 с разобщением пациентов при ожидании позволил: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44264" y="2326545"/>
            <a:ext cx="4888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дежурного врача с соблюдением временного и социального дистанцирования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10739850" y="121110"/>
            <a:ext cx="1042025" cy="1042025"/>
            <a:chOff x="375015" y="121110"/>
            <a:chExt cx="1042025" cy="1042025"/>
          </a:xfrm>
        </p:grpSpPr>
        <p:sp>
          <p:nvSpPr>
            <p:cNvPr id="48" name="Овал 47"/>
            <p:cNvSpPr/>
            <p:nvPr/>
          </p:nvSpPr>
          <p:spPr>
            <a:xfrm>
              <a:off x="375015" y="121110"/>
              <a:ext cx="1042025" cy="10420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002" y="404562"/>
              <a:ext cx="670050" cy="585889"/>
            </a:xfrm>
            <a:prstGeom prst="rect">
              <a:avLst/>
            </a:prstGeom>
            <a:solidFill>
              <a:srgbClr val="92D050"/>
            </a:solidFill>
          </p:spPr>
        </p:pic>
      </p:grpSp>
    </p:spTree>
    <p:extLst>
      <p:ext uri="{BB962C8B-B14F-4D97-AF65-F5344CB8AC3E}">
        <p14:creationId xmlns:p14="http://schemas.microsoft.com/office/powerpoint/2010/main" val="37591828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3608</TotalTime>
  <Words>1106</Words>
  <Application>Microsoft Office PowerPoint</Application>
  <PresentationFormat>Широкоэкранный</PresentationFormat>
  <Paragraphs>260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Symbol</vt:lpstr>
      <vt:lpstr>Times New Roman</vt:lpstr>
      <vt:lpstr>Тема Office</vt:lpstr>
      <vt:lpstr>3_Тема Office</vt:lpstr>
      <vt:lpstr>4_Тема Office</vt:lpstr>
      <vt:lpstr>7_Тема Office</vt:lpstr>
      <vt:lpstr>8_Тема Office</vt:lpstr>
      <vt:lpstr>1_Тема Office</vt:lpstr>
      <vt:lpstr>5_Тема Office</vt:lpstr>
      <vt:lpstr>Информация о работе  ГБУЗ «ДГП №10 ДЗМ» за 2022 г.</vt:lpstr>
      <vt:lpstr>Основные показатели на 2022 год </vt:lpstr>
      <vt:lpstr>Презентация PowerPoint</vt:lpstr>
      <vt:lpstr>Посещения поликлиники в 2022 году </vt:lpstr>
      <vt:lpstr>Дети-сироты, опекаемые</vt:lpstr>
      <vt:lpstr>Профилактические осмотры</vt:lpstr>
      <vt:lpstr>Прививочная работа: гепатит, корь, краснуха, дифтерия, паротит, столбняк, коклюш</vt:lpstr>
      <vt:lpstr>Показатели заболеваемости</vt:lpstr>
      <vt:lpstr>Проведение противоэпидемических мероприятий в поликлинике </vt:lpstr>
      <vt:lpstr>Медицинская организация оказывает помощь по различным профилям</vt:lpstr>
      <vt:lpstr>Кадры 2022 г</vt:lpstr>
      <vt:lpstr>Работа по рассмотрению жалоб и обращений граждан</vt:lpstr>
      <vt:lpstr>Достижения</vt:lpstr>
      <vt:lpstr>Мероприятия в поликлиниках, реализованные в 2022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Муниципального Округа Администрация</cp:lastModifiedBy>
  <cp:revision>206</cp:revision>
  <cp:lastPrinted>2022-01-31T12:32:18Z</cp:lastPrinted>
  <dcterms:created xsi:type="dcterms:W3CDTF">2019-02-11T07:19:05Z</dcterms:created>
  <dcterms:modified xsi:type="dcterms:W3CDTF">2023-01-11T10:57:58Z</dcterms:modified>
</cp:coreProperties>
</file>