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88" r:id="rId11"/>
    <p:sldId id="282" r:id="rId12"/>
    <p:sldId id="289" r:id="rId13"/>
    <p:sldId id="290" r:id="rId14"/>
    <p:sldId id="291" r:id="rId15"/>
    <p:sldId id="277" r:id="rId16"/>
    <p:sldId id="292" r:id="rId17"/>
    <p:sldId id="293" r:id="rId18"/>
    <p:sldId id="286" r:id="rId19"/>
    <p:sldId id="266" r:id="rId20"/>
    <p:sldId id="274" r:id="rId21"/>
    <p:sldId id="284" r:id="rId22"/>
    <p:sldId id="294" r:id="rId23"/>
    <p:sldId id="295" r:id="rId24"/>
    <p:sldId id="287" r:id="rId25"/>
    <p:sldId id="296" r:id="rId26"/>
    <p:sldId id="269" r:id="rId2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>
      <p:cViewPr varScale="1">
        <p:scale>
          <a:sx n="67" d="100"/>
          <a:sy n="67" d="100"/>
        </p:scale>
        <p:origin x="244" y="44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37"/>
          <c:y val="9.6566205581143122E-2"/>
          <c:w val="0.376254027330297"/>
          <c:h val="0.816341104050475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ED-4B14-A9EE-2E5DBB7406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ED-4B14-A9EE-2E5DBB74067C}"/>
              </c:ext>
            </c:extLst>
          </c:dPt>
          <c:dLbls>
            <c:dLbl>
              <c:idx val="0"/>
              <c:layout>
                <c:manualLayout>
                  <c:x val="7.6368689811702944E-2"/>
                  <c:y val="-0.169912774192555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89 552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ED-4B14-A9EE-2E5DBB74067C}"/>
                </c:ext>
              </c:extLst>
            </c:dLbl>
            <c:dLbl>
              <c:idx val="1"/>
              <c:layout>
                <c:manualLayout>
                  <c:x val="-7.1822696580198839E-2"/>
                  <c:y val="0.222001901568794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124 722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3ED-4B14-A9EE-2E5DBB74067C}"/>
                </c:ext>
              </c:extLst>
            </c:dLbl>
            <c:numFmt formatCode="#,##0" sourceLinked="0"/>
            <c:spPr>
              <a:noFill/>
              <a:ln w="2521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89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16 615 человек старше трудоспособного возраста)</c:v>
                </c:pt>
                <c:pt idx="1">
                  <c:v>Женщины (из них 59  360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89552</c:v>
                </c:pt>
                <c:pt idx="1">
                  <c:v>124722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ED-4B14-A9EE-2E5DBB740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15">
          <a:noFill/>
        </a:ln>
      </c:spPr>
    </c:plotArea>
    <c:legend>
      <c:legendPos val="r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0.51687576413838576"/>
          <c:y val="0.39096406218453461"/>
          <c:w val="0.45319463048041098"/>
          <c:h val="0.53125025237229961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Терапевты/ВОП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56E-2"/>
                  <c:y val="2.6778988778087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F5-4D52-B125-CE3E8B159877}"/>
                </c:ext>
              </c:extLst>
            </c:dLbl>
            <c:dLbl>
              <c:idx val="1"/>
              <c:layout>
                <c:manualLayout>
                  <c:x val="-1.0160153556745349E-2"/>
                  <c:y val="1.22053921550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5-4D52-B125-CE3E8B159877}"/>
                </c:ext>
              </c:extLst>
            </c:dLbl>
            <c:dLbl>
              <c:idx val="2"/>
              <c:layout>
                <c:manualLayout>
                  <c:x val="-7.5071240834215323E-3"/>
                  <c:y val="8.3581811089400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3"/>
              <c:layout>
                <c:manualLayout>
                  <c:x val="-1.951852261689609E-2"/>
                  <c:y val="2.859545602138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4"/>
              <c:layout>
                <c:manualLayout>
                  <c:x val="-3.0028496333686192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5"/>
              <c:layout>
                <c:manualLayout>
                  <c:x val="-6.0056992667372223E-3"/>
                  <c:y val="5.45159432723240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I квартал   2022 г</c:v>
                </c:pt>
                <c:pt idx="5">
                  <c:v>II квартал 2022 г</c:v>
                </c:pt>
                <c:pt idx="6">
                  <c:v>III квартал 2022 г</c:v>
                </c:pt>
                <c:pt idx="7">
                  <c:v>IV квартал 2022 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98</c:v>
                </c:pt>
                <c:pt idx="1">
                  <c:v>98.2</c:v>
                </c:pt>
                <c:pt idx="2">
                  <c:v>60.4</c:v>
                </c:pt>
                <c:pt idx="3">
                  <c:v>73</c:v>
                </c:pt>
                <c:pt idx="4">
                  <c:v>63.8</c:v>
                </c:pt>
                <c:pt idx="5">
                  <c:v>93.7</c:v>
                </c:pt>
                <c:pt idx="6">
                  <c:v>94.7</c:v>
                </c:pt>
                <c:pt idx="7">
                  <c:v>95.7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56E-2"/>
                  <c:y val="-3.611706157670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F5-4D52-B125-CE3E8B159877}"/>
                </c:ext>
              </c:extLst>
            </c:dLbl>
            <c:dLbl>
              <c:idx val="1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5-4D52-B125-CE3E8B159877}"/>
                </c:ext>
              </c:extLst>
            </c:dLbl>
            <c:dLbl>
              <c:idx val="2"/>
              <c:layout>
                <c:manualLayout>
                  <c:x val="-3.3031345967054697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3"/>
              <c:layout>
                <c:manualLayout>
                  <c:x val="-5.2549868583950742E-2"/>
                  <c:y val="-1.559753958684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4"/>
              <c:layout>
                <c:manualLayout>
                  <c:x val="-1.9518522616895982E-2"/>
                  <c:y val="-2.216985249192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dLbl>
              <c:idx val="5"/>
              <c:layout>
                <c:manualLayout>
                  <c:x val="-4.5042744500530286E-3"/>
                  <c:y val="-3.544034630281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69-4E49-9A1D-C1C3A1D5D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I квартал   2022 г</c:v>
                </c:pt>
                <c:pt idx="5">
                  <c:v>II квартал 2022 г</c:v>
                </c:pt>
                <c:pt idx="6">
                  <c:v>III квартал 2022 г</c:v>
                </c:pt>
                <c:pt idx="7">
                  <c:v>IV квартал 2022 г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99.7</c:v>
                </c:pt>
                <c:pt idx="1">
                  <c:v>99.2</c:v>
                </c:pt>
                <c:pt idx="2">
                  <c:v>94</c:v>
                </c:pt>
                <c:pt idx="3">
                  <c:v>90.3</c:v>
                </c:pt>
                <c:pt idx="4">
                  <c:v>68.5</c:v>
                </c:pt>
                <c:pt idx="5">
                  <c:v>98</c:v>
                </c:pt>
                <c:pt idx="6">
                  <c:v>99.1</c:v>
                </c:pt>
                <c:pt idx="7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56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5-4D52-B125-CE3E8B159877}"/>
                </c:ext>
              </c:extLst>
            </c:dLbl>
            <c:dLbl>
              <c:idx val="1"/>
              <c:layout>
                <c:manualLayout>
                  <c:x val="-1.0160153556745349E-2"/>
                  <c:y val="2.532709067645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5-4D52-B125-CE3E8B159877}"/>
                </c:ext>
              </c:extLst>
            </c:dLbl>
            <c:dLbl>
              <c:idx val="2"/>
              <c:layout>
                <c:manualLayout>
                  <c:x val="5.5051607317559204E-17"/>
                  <c:y val="4.05630510271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3"/>
              <c:layout>
                <c:manualLayout>
                  <c:x val="-1.0509973716790143E-2"/>
                  <c:y val="-2.709648637902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4"/>
              <c:layout>
                <c:manualLayout>
                  <c:x val="-2.1019947433580294E-2"/>
                  <c:y val="2.59958328690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5"/>
              <c:layout>
                <c:manualLayout>
                  <c:x val="-1.5014248166843158E-2"/>
                  <c:y val="-3.0084428950975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9-4E49-9A1D-C1C3A1D5D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I квартал   2022 г</c:v>
                </c:pt>
                <c:pt idx="5">
                  <c:v>II квартал 2022 г</c:v>
                </c:pt>
                <c:pt idx="6">
                  <c:v>III квартал 2022 г</c:v>
                </c:pt>
                <c:pt idx="7">
                  <c:v>IV квартал 2022 г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95.2</c:v>
                </c:pt>
                <c:pt idx="1">
                  <c:v>95.4</c:v>
                </c:pt>
                <c:pt idx="2">
                  <c:v>70.5</c:v>
                </c:pt>
                <c:pt idx="3">
                  <c:v>78</c:v>
                </c:pt>
                <c:pt idx="4">
                  <c:v>70</c:v>
                </c:pt>
                <c:pt idx="5">
                  <c:v>88</c:v>
                </c:pt>
                <c:pt idx="6">
                  <c:v>90</c:v>
                </c:pt>
                <c:pt idx="7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028248"/>
        <c:axId val="17021584"/>
      </c:lineChart>
      <c:catAx>
        <c:axId val="1702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7021584"/>
        <c:crosses val="autoZero"/>
        <c:auto val="1"/>
        <c:lblAlgn val="ctr"/>
        <c:lblOffset val="100"/>
        <c:noMultiLvlLbl val="0"/>
      </c:catAx>
      <c:valAx>
        <c:axId val="1702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02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49"/>
          <c:y val="7.2047066485529512E-2"/>
          <c:w val="0.37625402733029706"/>
          <c:h val="0.816341104050475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81-40E3-AD95-4511A122A4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1-40E3-AD95-4511A122A45A}"/>
              </c:ext>
            </c:extLst>
          </c:dPt>
          <c:dLbls>
            <c:dLbl>
              <c:idx val="0"/>
              <c:layout>
                <c:manualLayout>
                  <c:x val="0.17066860020184788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774 582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81-40E3-AD95-4511A122A45A}"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153 641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281-40E3-AD95-4511A122A45A}"/>
                </c:ext>
              </c:extLst>
            </c:dLbl>
            <c:numFmt formatCode="#,##0" sourceLinked="0"/>
            <c:spPr>
              <a:noFill/>
              <a:ln w="2527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3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656090</c:v>
                </c:pt>
                <c:pt idx="1">
                  <c:v>329163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81-40E3-AD95-4511A122A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282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95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95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653144016227183"/>
          <c:y val="0.16788321167883211"/>
          <c:w val="0.46044624746450297"/>
          <c:h val="0.30656934306569339"/>
        </c:manualLayout>
      </c:layout>
      <c:overlay val="0"/>
      <c:spPr>
        <a:noFill/>
        <a:ln w="25278">
          <a:noFill/>
        </a:ln>
      </c:spPr>
      <c:txPr>
        <a:bodyPr rot="0" spcFirstLastPara="1" vertOverflow="ellipsis" vert="horz" wrap="square" anchor="ctr" anchorCtr="1"/>
        <a:lstStyle/>
        <a:p>
          <a:pPr>
            <a:defRPr sz="995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47662058531332E-2"/>
          <c:y val="0.12058304405350358"/>
          <c:w val="0.94330467588293665"/>
          <c:h val="0.869136847268749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rgbClr val="70AD47"/>
            </a:solidFill>
            <a:ln w="25344">
              <a:noFill/>
            </a:ln>
          </c:spPr>
          <c:invertIfNegative val="0"/>
          <c:dLbls>
            <c:dLbl>
              <c:idx val="0"/>
              <c:layout>
                <c:manualLayout>
                  <c:x val="6.4964353052589213E-2"/>
                  <c:y val="2.05602173554946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28 756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1852465810196"/>
                      <c:h val="0.160629698067553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617-4011-9710-773B673A2436}"/>
                </c:ext>
              </c:extLst>
            </c:dLbl>
            <c:dLbl>
              <c:idx val="1"/>
              <c:layout>
                <c:manualLayout>
                  <c:x val="4.8684314131786172E-2"/>
                  <c:y val="-2.62381081456310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28 756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61852465810196"/>
                      <c:h val="0.160629698067553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617-4011-9710-773B673A2436}"/>
                </c:ext>
              </c:extLst>
            </c:dLbl>
            <c:spPr>
              <a:noFill/>
              <a:ln w="2534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95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19800</c:v>
                </c:pt>
                <c:pt idx="1">
                  <c:v>19800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17-4011-9710-773B673A24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rgbClr val="4472C4"/>
            </a:solidFill>
            <a:ln w="25344">
              <a:noFill/>
            </a:ln>
          </c:spPr>
          <c:invertIfNegative val="0"/>
          <c:dLbls>
            <c:dLbl>
              <c:idx val="0"/>
              <c:layout>
                <c:manualLayout>
                  <c:x val="5.4199958557811852E-2"/>
                  <c:y val="-2.57009500261151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31 217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"/>
                      <c:h val="0.160629698067553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617-4011-9710-773B673A2436}"/>
                </c:ext>
              </c:extLst>
            </c:dLbl>
            <c:dLbl>
              <c:idx val="1"/>
              <c:layout>
                <c:manualLayout>
                  <c:x val="7.3629691766086566E-2"/>
                  <c:y val="-5.140054338873680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31 217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9473684210524"/>
                      <c:h val="0.160629698067553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617-4011-9710-773B673A2436}"/>
                </c:ext>
              </c:extLst>
            </c:dLbl>
            <c:spPr>
              <a:noFill/>
              <a:ln w="2534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95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28118</c:v>
                </c:pt>
                <c:pt idx="1">
                  <c:v>28118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17-4011-9710-773B673A2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310875920"/>
        <c:axId val="310879448"/>
      </c:barChart>
      <c:catAx>
        <c:axId val="310875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0879448"/>
        <c:crosses val="autoZero"/>
        <c:auto val="1"/>
        <c:lblAlgn val="ctr"/>
        <c:lblOffset val="100"/>
        <c:noMultiLvlLbl val="0"/>
      </c:catAx>
      <c:valAx>
        <c:axId val="3108794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10875920"/>
        <c:crosses val="autoZero"/>
        <c:crossBetween val="between"/>
      </c:valAx>
      <c:spPr>
        <a:noFill/>
        <a:ln w="25356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6227175925209742E-2"/>
          <c:w val="0.65157485491828315"/>
          <c:h val="6.085196128480011E-2"/>
        </c:manualLayout>
      </c:layout>
      <c:overlay val="0"/>
      <c:spPr>
        <a:noFill/>
        <a:ln w="2534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35187007874012E-2"/>
          <c:y val="0.4982434532053302"/>
          <c:w val="0.96562500000000051"/>
          <c:h val="0.365076687679830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rgbClr val="49BED8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82</c:v>
                </c:pt>
                <c:pt idx="1">
                  <c:v>80</c:v>
                </c:pt>
                <c:pt idx="2">
                  <c:v>80</c:v>
                </c:pt>
                <c:pt idx="3">
                  <c:v>78</c:v>
                </c:pt>
                <c:pt idx="4">
                  <c:v>74</c:v>
                </c:pt>
                <c:pt idx="5">
                  <c:v>76</c:v>
                </c:pt>
                <c:pt idx="6">
                  <c:v>88</c:v>
                </c:pt>
                <c:pt idx="7">
                  <c:v>89</c:v>
                </c:pt>
                <c:pt idx="8">
                  <c:v>89</c:v>
                </c:pt>
                <c:pt idx="9">
                  <c:v>76</c:v>
                </c:pt>
                <c:pt idx="10">
                  <c:v>77</c:v>
                </c:pt>
                <c:pt idx="1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E-46B3-A5E3-D3892FCFCB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не удовлетворены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3E-46B3-A5E3-D3892FCFCB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9</c:v>
                </c:pt>
                <c:pt idx="9">
                  <c:v>7</c:v>
                </c:pt>
                <c:pt idx="10">
                  <c:v>9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3E-46B3-A5E3-D3892FCFCB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Затрудняются с ответом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3E-46B3-A5E3-D3892FCFC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21192"/>
        <c:axId val="17023544"/>
      </c:barChart>
      <c:catAx>
        <c:axId val="1702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7023544"/>
        <c:crosses val="autoZero"/>
        <c:auto val="1"/>
        <c:lblAlgn val="ctr"/>
        <c:lblOffset val="100"/>
        <c:noMultiLvlLbl val="0"/>
      </c:catAx>
      <c:valAx>
        <c:axId val="17023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021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4266265116494519"/>
          <c:w val="0.9"/>
          <c:h val="5.7337434264971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29"/>
          <c:y val="0"/>
          <c:w val="0.7417601791720268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E8-4320-85BA-D51F3DAF44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E8-4320-85BA-D51F3DAF44B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E8-4320-85BA-D51F3DAF44B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E8-4320-85BA-D51F3DAF44B6}"/>
              </c:ext>
            </c:extLst>
          </c:dPt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Скорее не удовлетворены</c:v>
                </c:pt>
                <c:pt idx="2">
                  <c:v>Удовлетворены</c:v>
                </c:pt>
                <c:pt idx="3">
                  <c:v>Затрудняются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1006</c:v>
                </c:pt>
                <c:pt idx="1">
                  <c:v>58</c:v>
                </c:pt>
                <c:pt idx="2">
                  <c:v>88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E8-4320-85BA-D51F3DAF4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252684225562239"/>
          <c:y val="2.359801381350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21626251183730924"/>
                  <c:y val="3.29292346324646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45C81F07-2A91-4D38-977D-EBCE5ACE486F}" type="VALUE">
                      <a:rPr lang="en-US" sz="140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14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(75%)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65644293491197"/>
                      <c:h val="0.21930870265221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3227680390009575"/>
                  <c:y val="-5.42363864534711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6716408E-1422-42F3-8588-8F81B2C6A6B4}" type="VALUE">
                      <a:rPr lang="en-US" sz="140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lang="en-US" sz="140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(25%)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0569248919428"/>
                      <c:h val="0.20768661984075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234,5 ставок</c:v>
                </c:pt>
                <c:pt idx="1">
                  <c:v>Свободно 34,0 ставки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234.5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14559757910501E-2"/>
          <c:y val="0.78786770470270318"/>
          <c:w val="0.77899578618248766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34E-2"/>
          <c:y val="1.972398620968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22886031843022733"/>
                  <c:y val="1.74334292587306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227,75 </a:t>
                    </a:r>
                  </a:p>
                  <a:p>
                    <a:pPr algn="l">
                      <a:defRPr sz="14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(81%)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FD0-47F9-AADF-1CE5CCB957B9}"/>
                </c:ext>
              </c:extLst>
            </c:dLbl>
            <c:dLbl>
              <c:idx val="1"/>
              <c:layout>
                <c:manualLayout>
                  <c:x val="-0.14168895255024574"/>
                  <c:y val="-2.51810269040540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992EDC1D-6AB1-4370-BD76-BADF3FEFB92D}" type="VALUE">
                      <a:rPr lang="en-US" sz="1400" smtClean="0">
                        <a:solidFill>
                          <a:schemeClr val="tx1"/>
                        </a:solidFill>
                      </a:rPr>
                      <a:pPr algn="l">
                        <a:defRPr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sz="1400" dirty="0">
                        <a:solidFill>
                          <a:schemeClr val="tx1"/>
                        </a:solidFill>
                      </a:rPr>
                      <a:t> (19%)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38699403769952"/>
                      <c:h val="0.21837893602729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D0-47F9-AADF-1CE5CCB95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227,75 ставок</c:v>
                </c:pt>
                <c:pt idx="1">
                  <c:v>Свободно 52,5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227.75</c:v>
                </c:pt>
                <c:pt idx="1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512366350828746E-2"/>
          <c:y val="0.79948978751416144"/>
          <c:w val="0.70340894662497822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76"/>
          <c:y val="2.7472041417320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6875337264113486"/>
                  <c:y val="-1.1622082811458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1D7B5F22-4A18-4F60-AF14-5C5BF09B16AD}" type="VALUE">
                      <a:rPr lang="en-US" smtClean="0">
                        <a:solidFill>
                          <a:schemeClr val="tx1"/>
                        </a:solidFill>
                      </a:rPr>
                      <a:pPr algn="l">
                        <a:defRPr sz="14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(86%)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9.2383749689187944E-2"/>
                  <c:y val="-3.48662484343742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F8F50243-1164-4CE1-8874-06561DACAC02}" type="VALUE">
                      <a:rPr lang="en-US" smtClean="0">
                        <a:solidFill>
                          <a:schemeClr val="tx1"/>
                        </a:solidFill>
                      </a:rPr>
                      <a:pPr algn="l">
                        <a:defRPr sz="14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(14%)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54741272133783"/>
                      <c:h val="0.16582790410225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145,75 ставок</c:v>
                </c:pt>
                <c:pt idx="1">
                  <c:v>Свободно 15,25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145.75</c:v>
                </c:pt>
                <c:pt idx="1">
                  <c:v>15.25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309441808053076E-2"/>
          <c:y val="0.7839936770988849"/>
          <c:w val="0.74960090413234504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103-661B-451F-92BB-73B18C52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CDB-CE3D-4A82-B611-3AF7ED297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79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008-4D9D-437C-9119-D7DE73AA7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1360-DCC1-44EA-A0FD-EA86503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98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23-7757-4297-B5A3-306C6E5100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989-4891-4483-B6F0-0A3FAAF51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71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3B4A-FEB3-45B9-8F24-E0F61E71E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CCE-DDC2-46FE-AC6F-0686DA355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14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6BDE-38B5-491C-91D1-746734C22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CE5-C6D5-4575-88A7-F160E451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92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152-C12E-4C58-8BF6-7B709963A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BEA-F31B-4BBE-8A3D-3B7D2615D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294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4B5-3895-4A35-9753-B8D2BCD78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36-797D-4052-A9AA-4100CAA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36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6E9-1D08-4790-B472-3174910D6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920-B619-4270-A1ED-E4C7A909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44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C48A-0A36-45FA-986D-1651D6202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2DA-AC07-4C2E-BBF1-71ED6C6B6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858-B252-46FA-BE6F-2812DA893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C043-E039-4452-964C-9F82752BF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64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CCC-1622-4F64-BF4A-A0ADC3824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461B-7F35-480B-881C-BB020F576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76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103-661B-451F-92BB-73B18C52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CDB-CE3D-4A82-B611-3AF7ED297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869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008-4D9D-437C-9119-D7DE73AA7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1360-DCC1-44EA-A0FD-EA86503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982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23-7757-4297-B5A3-306C6E5100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989-4891-4483-B6F0-0A3FAAF51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272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3B4A-FEB3-45B9-8F24-E0F61E71E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CCE-DDC2-46FE-AC6F-0686DA355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730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6BDE-38B5-491C-91D1-746734C22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CE5-C6D5-4575-88A7-F160E451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641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152-C12E-4C58-8BF6-7B709963A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BEA-F31B-4BBE-8A3D-3B7D2615D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42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4B5-3895-4A35-9753-B8D2BCD78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36-797D-4052-A9AA-4100CAA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80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6E9-1D08-4790-B472-3174910D6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920-B619-4270-A1ED-E4C7A909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178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C48A-0A36-45FA-986D-1651D6202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2DA-AC07-4C2E-BBF1-71ED6C6B6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70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858-B252-46FA-BE6F-2812DA893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C043-E039-4452-964C-9F82752BF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214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CCC-1622-4F64-BF4A-A0ADC3824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461B-7F35-480B-881C-BB020F576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514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103-661B-451F-92BB-73B18C52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CDB-CE3D-4A82-B611-3AF7ED297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965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008-4D9D-437C-9119-D7DE73AA7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1360-DCC1-44EA-A0FD-EA86503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642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23-7757-4297-B5A3-306C6E5100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989-4891-4483-B6F0-0A3FAAF51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980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3B4A-FEB3-45B9-8F24-E0F61E71E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CCE-DDC2-46FE-AC6F-0686DA355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62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6BDE-38B5-491C-91D1-746734C22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CE5-C6D5-4575-88A7-F160E451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301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152-C12E-4C58-8BF6-7B709963A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BEA-F31B-4BBE-8A3D-3B7D2615D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5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4B5-3895-4A35-9753-B8D2BCD78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36-797D-4052-A9AA-4100CAA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39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6E9-1D08-4790-B472-3174910D6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920-B619-4270-A1ED-E4C7A909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739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C48A-0A36-45FA-986D-1651D6202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2DA-AC07-4C2E-BBF1-71ED6C6B6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993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858-B252-46FA-BE6F-2812DA893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C043-E039-4452-964C-9F82752BF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461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CCC-1622-4F64-BF4A-A0ADC3824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461B-7F35-480B-881C-BB020F576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286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103-661B-451F-92BB-73B18C52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CDB-CE3D-4A82-B611-3AF7ED297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521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008-4D9D-437C-9119-D7DE73AA7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1360-DCC1-44EA-A0FD-EA86503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666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23-7757-4297-B5A3-306C6E5100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989-4891-4483-B6F0-0A3FAAF51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27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3B4A-FEB3-45B9-8F24-E0F61E71E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CCE-DDC2-46FE-AC6F-0686DA355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020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6BDE-38B5-491C-91D1-746734C22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CE5-C6D5-4575-88A7-F160E451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152-C12E-4C58-8BF6-7B709963A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BEA-F31B-4BBE-8A3D-3B7D2615D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830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4B5-3895-4A35-9753-B8D2BCD78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36-797D-4052-A9AA-4100CAA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042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6E9-1D08-4790-B472-3174910D6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920-B619-4270-A1ED-E4C7A909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591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C48A-0A36-45FA-986D-1651D6202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2DA-AC07-4C2E-BBF1-71ED6C6B6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257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858-B252-46FA-BE6F-2812DA893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C043-E039-4452-964C-9F82752BF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909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CCC-1622-4F64-BF4A-A0ADC3824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461B-7F35-480B-881C-BB020F576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934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103-661B-451F-92BB-73B18C52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CDB-CE3D-4A82-B611-3AF7ED297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421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008-4D9D-437C-9119-D7DE73AA7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1360-DCC1-44EA-A0FD-EA86503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708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23-7757-4297-B5A3-306C6E5100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989-4891-4483-B6F0-0A3FAAF51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043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3B4A-FEB3-45B9-8F24-E0F61E71E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CCE-DDC2-46FE-AC6F-0686DA355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5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6BDE-38B5-491C-91D1-746734C22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CE5-C6D5-4575-88A7-F160E451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765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152-C12E-4C58-8BF6-7B709963A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BEA-F31B-4BBE-8A3D-3B7D2615D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532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4B5-3895-4A35-9753-B8D2BCD78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36-797D-4052-A9AA-4100CAA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853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6E9-1D08-4790-B472-3174910D6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920-B619-4270-A1ED-E4C7A909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0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C48A-0A36-45FA-986D-1651D6202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2DA-AC07-4C2E-BBF1-71ED6C6B6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6235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858-B252-46FA-BE6F-2812DA893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C043-E039-4452-964C-9F82752BF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406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CCC-1622-4F64-BF4A-A0ADC3824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461B-7F35-480B-881C-BB020F576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052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103-661B-451F-92BB-73B18C52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CDB-CE3D-4A82-B611-3AF7ED297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06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008-4D9D-437C-9119-D7DE73AA7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1360-DCC1-44EA-A0FD-EA86503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3975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23-7757-4297-B5A3-306C6E5100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989-4891-4483-B6F0-0A3FAAF51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35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3B4A-FEB3-45B9-8F24-E0F61E71E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CCE-DDC2-46FE-AC6F-0686DA355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03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6BDE-38B5-491C-91D1-746734C22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CE5-C6D5-4575-88A7-F160E451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392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152-C12E-4C58-8BF6-7B709963A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BEA-F31B-4BBE-8A3D-3B7D2615D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952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4B5-3895-4A35-9753-B8D2BCD78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36-797D-4052-A9AA-4100CAA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934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6E9-1D08-4790-B472-3174910D6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920-B619-4270-A1ED-E4C7A909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50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C48A-0A36-45FA-986D-1651D6202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2DA-AC07-4C2E-BBF1-71ED6C6B6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539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858-B252-46FA-BE6F-2812DA893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C043-E039-4452-964C-9F82752BF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342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CCC-1622-4F64-BF4A-A0ADC3824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461B-7F35-480B-881C-BB020F576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24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103-661B-451F-92BB-73B18C52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CDB-CE3D-4A82-B611-3AF7ED297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59381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008-4D9D-437C-9119-D7DE73AA7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1360-DCC1-44EA-A0FD-EA86503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30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23-7757-4297-B5A3-306C6E5100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989-4891-4483-B6F0-0A3FAAF51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351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3B4A-FEB3-45B9-8F24-E0F61E71E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CCE-DDC2-46FE-AC6F-0686DA355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751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6BDE-38B5-491C-91D1-746734C22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CE5-C6D5-4575-88A7-F160E451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8345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152-C12E-4C58-8BF6-7B709963A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BEA-F31B-4BBE-8A3D-3B7D2615D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7651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4B5-3895-4A35-9753-B8D2BCD78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36-797D-4052-A9AA-4100CAA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25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6E9-1D08-4790-B472-3174910D6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920-B619-4270-A1ED-E4C7A909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087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C48A-0A36-45FA-986D-1651D6202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2DA-AC07-4C2E-BBF1-71ED6C6B6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8964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858-B252-46FA-BE6F-2812DA893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C043-E039-4452-964C-9F82752BF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6560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CCC-1622-4F64-BF4A-A0ADC3824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461B-7F35-480B-881C-BB020F576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3824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103-661B-451F-92BB-73B18C525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7CDB-CE3D-4A82-B611-3AF7ED297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1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008-4D9D-437C-9119-D7DE73AA7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1360-DCC1-44EA-A0FD-EA86503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9454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23-7757-4297-B5A3-306C6E5100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989-4891-4483-B6F0-0A3FAAF51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1339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3B4A-FEB3-45B9-8F24-E0F61E71E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CCE-DDC2-46FE-AC6F-0686DA355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053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6BDE-38B5-491C-91D1-746734C22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CE5-C6D5-4575-88A7-F160E4517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641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152-C12E-4C58-8BF6-7B709963A6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BEA-F31B-4BBE-8A3D-3B7D2615D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833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44B5-3895-4A35-9753-B8D2BCD78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36-797D-4052-A9AA-4100CAA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872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6E9-1D08-4790-B472-3174910D6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920-B619-4270-A1ED-E4C7A9099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9196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C48A-0A36-45FA-986D-1651D6202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2DA-AC07-4C2E-BBF1-71ED6C6B6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1410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0858-B252-46FA-BE6F-2812DA893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C043-E039-4452-964C-9F82752BF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5134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CCC-1622-4F64-BF4A-A0ADC38248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461B-7F35-480B-881C-BB020F576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91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49E7B-DA0E-4BE5-B246-CEA3D5887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05B66-C1A9-48D2-8325-4C4AD480A31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49E7B-DA0E-4BE5-B246-CEA3D5887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05B66-C1A9-48D2-8325-4C4AD480A31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0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49E7B-DA0E-4BE5-B246-CEA3D5887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05B66-C1A9-48D2-8325-4C4AD480A31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49E7B-DA0E-4BE5-B246-CEA3D5887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05B66-C1A9-48D2-8325-4C4AD480A31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7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49E7B-DA0E-4BE5-B246-CEA3D5887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05B66-C1A9-48D2-8325-4C4AD480A31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49E7B-DA0E-4BE5-B246-CEA3D5887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05B66-C1A9-48D2-8325-4C4AD480A31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49E7B-DA0E-4BE5-B246-CEA3D5887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05B66-C1A9-48D2-8325-4C4AD480A31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49E7B-DA0E-4BE5-B246-CEA3D5887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05B66-C1A9-48D2-8325-4C4AD480A31C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03512" y="188640"/>
            <a:ext cx="1022513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 ГБУЗ ГП №22 ДЗМ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03512" y="5445224"/>
            <a:ext cx="11737304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  <a:r>
              <a:rPr lang="ru-RU" sz="3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Вершининой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Лилии Геннадьевны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95325" y="1839088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352839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последние два года все врачи общей практики (семейные врачи) прошли дополнительное обучение в Кадровом Центре ДЗМ по 10 программам повышения квалификации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506326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9413" y="4882511"/>
            <a:ext cx="3528397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момент в ГБУЗ «ГП № 22 ДЗМ» сформировано</a:t>
            </a:r>
          </a:p>
          <a:p>
            <a:pPr>
              <a:lnSpc>
                <a:spcPts val="4400"/>
              </a:lnSpc>
            </a:pP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105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участков, на которых работают врачи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общей практики 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75330" y="3802391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01" y="4101816"/>
            <a:ext cx="555797" cy="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6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433594"/>
            <a:ext cx="10729267" cy="940710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404664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посадочных мест для ожидания</a:t>
            </a: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информации о движении очереди на прием</a:t>
            </a: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5325" y="3636744"/>
            <a:ext cx="10582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кабинеты с отдельным входом в здание - для пациентов с ОРВИ</a:t>
            </a: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243408"/>
            <a:ext cx="12192000" cy="7101408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299471"/>
            <a:ext cx="11161315" cy="791459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4" y="260648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711624" y="4154088"/>
            <a:ext cx="9480376" cy="2587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2022 году сохраняется высокий уровень общего количества обращений граждан, что связано в том числе с доступностью различных каналов направления обращений для граждан, в то же время отмечено значительное снижение количества обоснованных жалоб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59962" y="1090930"/>
            <a:ext cx="11712701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58981" y="184860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255639" y="1868097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856923" y="186922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387356" y="185583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050575" y="1855831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842954" y="241660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265600" y="2963306"/>
            <a:ext cx="1033688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316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335362" y="1838922"/>
            <a:ext cx="1715214" cy="1980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2022 год – всего 1231, </a:t>
            </a: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них обоснованных - 75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871622" y="2963305"/>
            <a:ext cx="105892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08211" y="2963306"/>
            <a:ext cx="996962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153352" y="2970322"/>
            <a:ext cx="920477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8639106" y="2952808"/>
            <a:ext cx="966413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81079" y="2408167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5449289" y="240303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053509" y="241659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8567413" y="2408167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34509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0" y="1580381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056254" y="1396135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698138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188252" y="143215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619301" y="143215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77" y="1603457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87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41" y="1603457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20" y="1598524"/>
            <a:ext cx="482150" cy="48215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10007572" y="1838923"/>
            <a:ext cx="1273003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</a:t>
            </a:r>
          </a:p>
        </p:txBody>
      </p:sp>
      <p:sp>
        <p:nvSpPr>
          <p:cNvPr id="35" name="Овал 34"/>
          <p:cNvSpPr/>
          <p:nvPr/>
        </p:nvSpPr>
        <p:spPr>
          <a:xfrm>
            <a:off x="1023073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959" y="1598524"/>
            <a:ext cx="482150" cy="482150"/>
          </a:xfrm>
          <a:prstGeom prst="rect">
            <a:avLst/>
          </a:prstGeom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0119011" y="241659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5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0236497" y="2961525"/>
            <a:ext cx="879811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171</a:t>
            </a:r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2024" y="-315415"/>
            <a:ext cx="12192000" cy="7173500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166310835"/>
              </p:ext>
            </p:extLst>
          </p:nvPr>
        </p:nvGraphicFramePr>
        <p:xfrm>
          <a:off x="555798" y="-234598"/>
          <a:ext cx="8128000" cy="516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628814" y="188640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88846" y="2348880"/>
            <a:ext cx="50995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176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95325" y="1454844"/>
            <a:ext cx="7848947" cy="647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Динамика результатов опросов удовлетворенности посещением поликлиники, тыс.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939903661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1527 </a:t>
            </a:r>
          </a:p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23592" y="5120315"/>
            <a:ext cx="117045" cy="117045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23592" y="5453533"/>
            <a:ext cx="117045" cy="117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37077" y="5787049"/>
            <a:ext cx="117045" cy="1170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23591" y="6120267"/>
            <a:ext cx="117045" cy="1170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(80,3%)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Скорее не 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6,1%)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(7,4%)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Затрудняются с ответом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(6,5%)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967416" y="1486123"/>
            <a:ext cx="2529259" cy="286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2022 год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967416" y="1974279"/>
            <a:ext cx="2529259" cy="3013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Проведено приемов</a:t>
            </a:r>
          </a:p>
          <a:p>
            <a:pPr algn="ctr" fontAlgn="base"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928 223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Отправлено анкет пациентам</a:t>
            </a:r>
          </a:p>
          <a:p>
            <a:pPr algn="ctr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18 000 (2%)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Получено анкет </a:t>
            </a:r>
          </a:p>
          <a:p>
            <a:pPr algn="ctr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1 527 (8,5 %)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0200456" y="2492896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200456" y="3501008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967416" y="1486123"/>
            <a:ext cx="0" cy="28069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Заголовок 1"/>
          <p:cNvSpPr txBox="1">
            <a:spLocks/>
          </p:cNvSpPr>
          <p:nvPr/>
        </p:nvSpPr>
        <p:spPr>
          <a:xfrm>
            <a:off x="1426235" y="2348880"/>
            <a:ext cx="524853" cy="288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85064" y="2435879"/>
            <a:ext cx="515952" cy="345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321</a:t>
            </a: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733350" y="2435879"/>
            <a:ext cx="506852" cy="201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87284" y="2348880"/>
            <a:ext cx="581562" cy="432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062513" y="2348880"/>
            <a:ext cx="505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85403" y="2102321"/>
            <a:ext cx="668857" cy="534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405043" y="2348880"/>
            <a:ext cx="548082" cy="288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109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5951224" y="2102322"/>
            <a:ext cx="721541" cy="534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72766" y="2348881"/>
            <a:ext cx="576576" cy="432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392144" y="2454861"/>
            <a:ext cx="435020" cy="326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968982" y="2492895"/>
            <a:ext cx="575290" cy="396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95325" y="355071"/>
            <a:ext cx="10515600" cy="9856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 опроса пациентов в 2022 году </a:t>
            </a:r>
          </a:p>
        </p:txBody>
      </p:sp>
    </p:spTree>
    <p:extLst>
      <p:ext uri="{BB962C8B-B14F-4D97-AF65-F5344CB8AC3E}">
        <p14:creationId xmlns:p14="http://schemas.microsoft.com/office/powerpoint/2010/main" val="114160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5138" cy="863600"/>
          </a:xfrm>
        </p:spPr>
        <p:txBody>
          <a:bodyPr anchor="t"/>
          <a:lstStyle/>
          <a:p>
            <a:pPr eaLnBrk="1" hangingPunct="1"/>
            <a:r>
              <a:rPr lang="ru-RU" altLang="ru-RU" sz="3000">
                <a:latin typeface="Roboto"/>
                <a:ea typeface="Roboto"/>
                <a:cs typeface="Roboto"/>
              </a:rPr>
              <a:t>Оборудование поликлиники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013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33900"/>
          <a:stretch>
            <a:fillRect/>
          </a:stretch>
        </p:blipFill>
        <p:spPr bwMode="auto">
          <a:xfrm>
            <a:off x="6959600" y="-100013"/>
            <a:ext cx="52324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5" y="1557338"/>
            <a:ext cx="4105275" cy="403225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407988" y="1557338"/>
            <a:ext cx="5832475" cy="44640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0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3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Рентгенкомплексы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11 ед.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43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Из них экспертного класса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29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14 ед. 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ЭКГ аппараты                    34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91113" y="188913"/>
            <a:ext cx="640873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375" y="1557338"/>
            <a:ext cx="6337300" cy="4751387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122863" y="493713"/>
            <a:ext cx="67691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</a:p>
        </p:txBody>
      </p:sp>
      <p:sp>
        <p:nvSpPr>
          <p:cNvPr id="15366" name="Содержимое 3"/>
          <p:cNvSpPr>
            <a:spLocks noGrp="1"/>
          </p:cNvSpPr>
          <p:nvPr>
            <p:ph sz="half" idx="1"/>
          </p:nvPr>
        </p:nvSpPr>
        <p:spPr>
          <a:xfrm>
            <a:off x="5303838" y="1830388"/>
            <a:ext cx="5400675" cy="4335462"/>
          </a:xfrm>
        </p:spPr>
        <p:txBody>
          <a:bodyPr/>
          <a:lstStyle/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терапевтический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хирургический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урологический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офтальмологический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оториноларингологический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эндокринологический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кардиологический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неврологический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травматолого-ортопедический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пульмонологический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гастроэнтерологический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аллергологический</a:t>
            </a:r>
          </a:p>
          <a:p>
            <a:pPr eaLnBrk="1" hangingPunct="1"/>
            <a:r>
              <a:rPr lang="ru-RU" altLang="ru-RU" sz="1400">
                <a:latin typeface="Roboto"/>
                <a:ea typeface="Roboto"/>
                <a:cs typeface="Roboto"/>
              </a:rPr>
              <a:t>гериатрический</a:t>
            </a:r>
          </a:p>
          <a:p>
            <a:pPr eaLnBrk="1" hangingPunct="1"/>
            <a:endParaRPr lang="ru-RU" altLang="ru-RU" sz="1400">
              <a:latin typeface="Roboto"/>
              <a:ea typeface="Roboto"/>
              <a:cs typeface="Roboto"/>
            </a:endParaRPr>
          </a:p>
          <a:p>
            <a:pPr eaLnBrk="1" hangingPunct="1"/>
            <a:endParaRPr lang="ru-RU" altLang="ru-RU" sz="1400">
              <a:latin typeface="Roboto"/>
              <a:ea typeface="Roboto"/>
              <a:cs typeface="Roboto"/>
            </a:endParaRPr>
          </a:p>
        </p:txBody>
      </p:sp>
      <p:pic>
        <p:nvPicPr>
          <p:cNvPr id="1536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5" r="851" b="2750"/>
          <a:stretch>
            <a:fillRect/>
          </a:stretch>
        </p:blipFill>
        <p:spPr bwMode="auto">
          <a:xfrm>
            <a:off x="-25400" y="-100013"/>
            <a:ext cx="4911725" cy="69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6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88686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2022 года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81405" y="5444628"/>
            <a:ext cx="8887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 было принято на работу -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122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215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08160455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63384584"/>
              </p:ext>
            </p:extLst>
          </p:nvPr>
        </p:nvGraphicFramePr>
        <p:xfrm>
          <a:off x="4820213" y="145676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42676925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268,5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76006" y="259020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280,25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161,0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6167438" y="188640"/>
            <a:ext cx="5545137" cy="1224235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latin typeface="Roboto"/>
                <a:ea typeface="Roboto"/>
                <a:cs typeface="Roboto"/>
              </a:rPr>
              <a:t>Участие в массовых акциях</a:t>
            </a:r>
          </a:p>
        </p:txBody>
      </p:sp>
      <p:sp>
        <p:nvSpPr>
          <p:cNvPr id="17412" name="Содержимое 3"/>
          <p:cNvSpPr>
            <a:spLocks noGrp="1"/>
          </p:cNvSpPr>
          <p:nvPr>
            <p:ph sz="half" idx="1"/>
          </p:nvPr>
        </p:nvSpPr>
        <p:spPr>
          <a:xfrm>
            <a:off x="5880100" y="1772817"/>
            <a:ext cx="6192838" cy="5085184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latin typeface="Roboto"/>
                <a:ea typeface="Roboto"/>
                <a:cs typeface="Roboto"/>
              </a:rPr>
              <a:t>Международный день инвалидов</a:t>
            </a:r>
          </a:p>
          <a:p>
            <a:pPr eaLnBrk="1" hangingPunct="1"/>
            <a:endParaRPr lang="ru-RU" altLang="ru-RU" sz="2000" dirty="0">
              <a:latin typeface="Roboto"/>
              <a:ea typeface="Roboto"/>
              <a:cs typeface="Roboto"/>
            </a:endParaRPr>
          </a:p>
          <a:p>
            <a:pPr eaLnBrk="1" hangingPunct="1"/>
            <a:r>
              <a:rPr lang="ru-RU" altLang="ru-RU" sz="2000" dirty="0">
                <a:latin typeface="Roboto"/>
                <a:ea typeface="Roboto"/>
                <a:cs typeface="Roboto"/>
              </a:rPr>
              <a:t>Всемирный день борьбы со СПИДом</a:t>
            </a:r>
          </a:p>
          <a:p>
            <a:pPr eaLnBrk="1" hangingPunct="1"/>
            <a:endParaRPr lang="ru-RU" altLang="ru-RU" sz="2000" dirty="0">
              <a:latin typeface="Roboto"/>
              <a:ea typeface="Roboto"/>
              <a:cs typeface="Roboto"/>
            </a:endParaRPr>
          </a:p>
          <a:p>
            <a:pPr eaLnBrk="1" hangingPunct="1"/>
            <a:r>
              <a:rPr lang="ru-RU" altLang="ru-RU" sz="2000" dirty="0">
                <a:latin typeface="Roboto"/>
                <a:ea typeface="Roboto"/>
                <a:cs typeface="Roboto"/>
              </a:rPr>
              <a:t>Мероприятия по борьбе с сахарным диабетом</a:t>
            </a:r>
          </a:p>
          <a:p>
            <a:pPr eaLnBrk="1" hangingPunct="1"/>
            <a:endParaRPr lang="ru-RU" altLang="ru-RU" sz="2000" dirty="0">
              <a:latin typeface="Roboto"/>
              <a:ea typeface="Roboto"/>
              <a:cs typeface="Roboto"/>
            </a:endParaRPr>
          </a:p>
          <a:p>
            <a:pPr eaLnBrk="1" hangingPunct="1"/>
            <a:r>
              <a:rPr lang="ru-RU" altLang="ru-RU" sz="2000" dirty="0">
                <a:latin typeface="Roboto"/>
                <a:ea typeface="Roboto"/>
                <a:cs typeface="Roboto"/>
              </a:rPr>
              <a:t>Неделя ответственного отношения к своему здоровью</a:t>
            </a:r>
          </a:p>
          <a:p>
            <a:pPr eaLnBrk="1" hangingPunct="1"/>
            <a:endParaRPr lang="ru-RU" altLang="ru-RU" sz="2000" dirty="0">
              <a:latin typeface="Roboto"/>
              <a:ea typeface="Roboto"/>
              <a:cs typeface="Roboto"/>
            </a:endParaRPr>
          </a:p>
          <a:p>
            <a:pPr eaLnBrk="1" hangingPunct="1"/>
            <a:r>
              <a:rPr lang="ru-RU" altLang="ru-RU" sz="2000" dirty="0">
                <a:latin typeface="Roboto"/>
                <a:ea typeface="Roboto"/>
                <a:cs typeface="Roboto"/>
              </a:rPr>
              <a:t>Неделя популяризации укрепления здоровья на рабочем месте</a:t>
            </a:r>
          </a:p>
          <a:p>
            <a:pPr eaLnBrk="1" hangingPunct="1"/>
            <a:endParaRPr lang="ru-RU" altLang="ru-RU" sz="1400" dirty="0">
              <a:latin typeface="Roboto"/>
              <a:ea typeface="Roboto"/>
              <a:cs typeface="Roboto"/>
            </a:endParaRPr>
          </a:p>
          <a:p>
            <a:pPr eaLnBrk="1" hangingPunct="1"/>
            <a:endParaRPr lang="ru-RU" altLang="ru-RU" sz="1400" dirty="0">
              <a:latin typeface="Roboto"/>
              <a:ea typeface="Roboto"/>
              <a:cs typeface="Roboto"/>
            </a:endParaRPr>
          </a:p>
          <a:p>
            <a:pPr eaLnBrk="1" hangingPunct="1"/>
            <a:endParaRPr lang="en-US" altLang="ru-RU" sz="1400" dirty="0">
              <a:latin typeface="Roboto"/>
              <a:ea typeface="Roboto"/>
              <a:cs typeface="Roboto"/>
            </a:endParaRPr>
          </a:p>
        </p:txBody>
      </p:sp>
      <p:pic>
        <p:nvPicPr>
          <p:cNvPr id="1741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42999"/>
          <a:stretch>
            <a:fillRect/>
          </a:stretch>
        </p:blipFill>
        <p:spPr bwMode="auto">
          <a:xfrm>
            <a:off x="-25400" y="-142875"/>
            <a:ext cx="5641975" cy="70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67438" y="260648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3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56303" y="-172929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4" y="116632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141233"/>
            <a:ext cx="10801349" cy="877518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997404" y="1090930"/>
            <a:ext cx="1854063" cy="5650438"/>
            <a:chOff x="2882528" y="1100084"/>
            <a:chExt cx="2103095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103017" cy="2120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врача, приема врачей-специалистов, исследований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215941" y="1090930"/>
            <a:ext cx="1770442" cy="5650437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5935718" y="1732549"/>
            <a:ext cx="2504082" cy="500882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988198" y="2444851"/>
            <a:ext cx="2205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Улучшение доступности медицинской помощи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978184" y="3274082"/>
            <a:ext cx="2650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кабинета приема дежурного врача для пациентов с явлениями ОРВИ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35718" y="4314344"/>
            <a:ext cx="2548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записи к терапевтам/врачам общей практики значительно улучшилась – приближена к оптимальной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специалистам 1-го и 2-го уровней значительно улучшилась (после уменьшения заболеваемости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569751" y="1163111"/>
            <a:ext cx="1244007" cy="1201901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57" y="1212169"/>
            <a:ext cx="830862" cy="9190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544273" y="1345865"/>
            <a:ext cx="1800200" cy="5530641"/>
            <a:chOff x="7257168" y="1100084"/>
            <a:chExt cx="2209685" cy="5783110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504419"/>
              <a:ext cx="2052228" cy="5225572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257168" y="3099732"/>
              <a:ext cx="2052228" cy="2606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Продолжение работы выделенного врача для пациентов со множественными хроническими заболеваниями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Работа службы патронажного ухода за маломобильными пациентами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399595" y="5628071"/>
              <a:ext cx="2067258" cy="1255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участвуют 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5035</a:t>
              </a:r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пациентов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</a:t>
              </a:r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врачей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</a:t>
              </a:r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медсестер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01440" cy="2016238"/>
              <a:chOff x="7298916" y="1100084"/>
              <a:chExt cx="2001440" cy="2016238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01440" cy="675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Работа с хроническими больными</a:t>
                </a: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133" y="1100085"/>
                <a:ext cx="1301409" cy="1064427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59718" y="173254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81594" y="2515093"/>
            <a:ext cx="1890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19336" y="3162902"/>
            <a:ext cx="2242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информации, мед. посту и в кабинетах дежурного 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96384" y="1133006"/>
            <a:ext cx="1240682" cy="1274082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4" y="1331821"/>
            <a:ext cx="837130" cy="837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7896" y="1278920"/>
            <a:ext cx="1242810" cy="1120965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10445583" y="1789423"/>
            <a:ext cx="1633575" cy="492079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Раннее выявление онкологических заболеваний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Выполнено внедрение проекта по раннему выявлению онкологических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-695326" y="414338"/>
            <a:ext cx="12192001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41338" y="1084263"/>
            <a:ext cx="10912475" cy="3094037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87763" y="1312863"/>
            <a:ext cx="1439862" cy="272256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37163" y="1312863"/>
            <a:ext cx="1439862" cy="272256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78625" y="1312863"/>
            <a:ext cx="1439863" cy="272256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47075" y="1323975"/>
            <a:ext cx="1439863" cy="2722563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55825" y="1317625"/>
            <a:ext cx="1439863" cy="272097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338"/>
          </a:xfrm>
        </p:spPr>
        <p:txBody>
          <a:bodyPr/>
          <a:lstStyle/>
          <a:p>
            <a:pPr eaLnBrk="1" hangingPunct="1"/>
            <a:r>
              <a:rPr lang="ru-RU" altLang="ru-RU" sz="3000">
                <a:latin typeface="Roboto"/>
                <a:ea typeface="Roboto"/>
                <a:cs typeface="Roboto"/>
              </a:rPr>
              <a:t>Основные показатели</a:t>
            </a:r>
          </a:p>
        </p:txBody>
      </p:sp>
      <p:sp>
        <p:nvSpPr>
          <p:cNvPr id="3082" name="Заголовок 1"/>
          <p:cNvSpPr txBox="1">
            <a:spLocks/>
          </p:cNvSpPr>
          <p:nvPr/>
        </p:nvSpPr>
        <p:spPr bwMode="auto">
          <a:xfrm>
            <a:off x="2230438" y="1325563"/>
            <a:ext cx="14398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ГП № 22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Главное здание</a:t>
            </a:r>
          </a:p>
        </p:txBody>
      </p:sp>
      <p:sp>
        <p:nvSpPr>
          <p:cNvPr id="3083" name="Заголовок 1"/>
          <p:cNvSpPr txBox="1">
            <a:spLocks/>
          </p:cNvSpPr>
          <p:nvPr/>
        </p:nvSpPr>
        <p:spPr bwMode="auto">
          <a:xfrm>
            <a:off x="3779838" y="1312863"/>
            <a:ext cx="14398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ГП № 22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Филиал 1</a:t>
            </a:r>
          </a:p>
        </p:txBody>
      </p:sp>
      <p:sp>
        <p:nvSpPr>
          <p:cNvPr id="3084" name="Заголовок 1"/>
          <p:cNvSpPr txBox="1">
            <a:spLocks/>
          </p:cNvSpPr>
          <p:nvPr/>
        </p:nvSpPr>
        <p:spPr bwMode="auto">
          <a:xfrm>
            <a:off x="5329238" y="1338263"/>
            <a:ext cx="14398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ГП № 22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Филиал 2</a:t>
            </a:r>
          </a:p>
        </p:txBody>
      </p:sp>
      <p:sp>
        <p:nvSpPr>
          <p:cNvPr id="3085" name="Заголовок 1"/>
          <p:cNvSpPr txBox="1">
            <a:spLocks/>
          </p:cNvSpPr>
          <p:nvPr/>
        </p:nvSpPr>
        <p:spPr bwMode="auto">
          <a:xfrm>
            <a:off x="6823075" y="1323975"/>
            <a:ext cx="1439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ГП № 22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Филиал 3</a:t>
            </a:r>
          </a:p>
        </p:txBody>
      </p:sp>
      <p:sp>
        <p:nvSpPr>
          <p:cNvPr id="3086" name="Заголовок 1"/>
          <p:cNvSpPr txBox="1">
            <a:spLocks/>
          </p:cNvSpPr>
          <p:nvPr/>
        </p:nvSpPr>
        <p:spPr bwMode="auto">
          <a:xfrm>
            <a:off x="8391525" y="1379538"/>
            <a:ext cx="14414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ГП № 22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Филиал 4</a:t>
            </a:r>
          </a:p>
        </p:txBody>
      </p:sp>
      <p:sp>
        <p:nvSpPr>
          <p:cNvPr id="3087" name="Заголовок 1"/>
          <p:cNvSpPr txBox="1">
            <a:spLocks/>
          </p:cNvSpPr>
          <p:nvPr/>
        </p:nvSpPr>
        <p:spPr bwMode="auto">
          <a:xfrm>
            <a:off x="352425" y="2278063"/>
            <a:ext cx="1835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Roboto"/>
                <a:ea typeface="Roboto"/>
                <a:cs typeface="Roboto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Заголовок 1"/>
          <p:cNvSpPr txBox="1">
            <a:spLocks/>
          </p:cNvSpPr>
          <p:nvPr/>
        </p:nvSpPr>
        <p:spPr bwMode="auto">
          <a:xfrm>
            <a:off x="2181225" y="1828800"/>
            <a:ext cx="14398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Roboto"/>
                <a:ea typeface="Roboto"/>
                <a:cs typeface="Roboto"/>
              </a:rPr>
              <a:t>750  </a:t>
            </a:r>
            <a:r>
              <a:rPr lang="ru-RU" altLang="ru-RU" sz="1200">
                <a:latin typeface="Roboto"/>
                <a:ea typeface="Roboto"/>
                <a:cs typeface="Roboto"/>
              </a:rPr>
              <a:t>посещений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в смену по данным ЕМИАС</a:t>
            </a:r>
          </a:p>
        </p:txBody>
      </p:sp>
      <p:sp>
        <p:nvSpPr>
          <p:cNvPr id="3090" name="Заголовок 1"/>
          <p:cNvSpPr txBox="1">
            <a:spLocks/>
          </p:cNvSpPr>
          <p:nvPr/>
        </p:nvSpPr>
        <p:spPr bwMode="auto">
          <a:xfrm>
            <a:off x="5280025" y="1854200"/>
            <a:ext cx="14398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Roboto"/>
                <a:ea typeface="Roboto"/>
                <a:cs typeface="Roboto"/>
              </a:rPr>
              <a:t>750</a:t>
            </a:r>
            <a:r>
              <a:rPr lang="ru-RU" altLang="ru-RU" sz="1200">
                <a:latin typeface="Roboto"/>
                <a:ea typeface="Roboto"/>
                <a:cs typeface="Roboto"/>
              </a:rPr>
              <a:t>посещений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в смену по данным ЕМИАС</a:t>
            </a:r>
          </a:p>
        </p:txBody>
      </p:sp>
      <p:sp>
        <p:nvSpPr>
          <p:cNvPr id="3091" name="Заголовок 1"/>
          <p:cNvSpPr txBox="1">
            <a:spLocks/>
          </p:cNvSpPr>
          <p:nvPr/>
        </p:nvSpPr>
        <p:spPr bwMode="auto">
          <a:xfrm>
            <a:off x="3725863" y="1814513"/>
            <a:ext cx="14398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Roboto"/>
                <a:ea typeface="Roboto"/>
                <a:cs typeface="Roboto"/>
              </a:rPr>
              <a:t>750 </a:t>
            </a:r>
            <a:r>
              <a:rPr lang="ru-RU" altLang="ru-RU" sz="1200">
                <a:latin typeface="Roboto"/>
                <a:ea typeface="Roboto"/>
                <a:cs typeface="Roboto"/>
              </a:rPr>
              <a:t>посещений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в смену по данным ЕМИАС</a:t>
            </a:r>
          </a:p>
        </p:txBody>
      </p:sp>
      <p:sp>
        <p:nvSpPr>
          <p:cNvPr id="3092" name="Заголовок 1"/>
          <p:cNvSpPr txBox="1">
            <a:spLocks/>
          </p:cNvSpPr>
          <p:nvPr/>
        </p:nvSpPr>
        <p:spPr bwMode="auto">
          <a:xfrm>
            <a:off x="6800850" y="1809750"/>
            <a:ext cx="14398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Roboto"/>
                <a:ea typeface="Roboto"/>
                <a:cs typeface="Roboto"/>
              </a:rPr>
              <a:t>750 </a:t>
            </a:r>
            <a:r>
              <a:rPr lang="ru-RU" altLang="ru-RU" sz="1200">
                <a:latin typeface="Roboto"/>
                <a:ea typeface="Roboto"/>
                <a:cs typeface="Roboto"/>
              </a:rPr>
              <a:t>посещений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в смену по данным ЕМИАС</a:t>
            </a:r>
          </a:p>
        </p:txBody>
      </p:sp>
      <p:sp>
        <p:nvSpPr>
          <p:cNvPr id="3093" name="Заголовок 1"/>
          <p:cNvSpPr txBox="1">
            <a:spLocks/>
          </p:cNvSpPr>
          <p:nvPr/>
        </p:nvSpPr>
        <p:spPr bwMode="auto">
          <a:xfrm>
            <a:off x="8356600" y="1865313"/>
            <a:ext cx="14414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Roboto"/>
                <a:ea typeface="Roboto"/>
                <a:cs typeface="Roboto"/>
              </a:rPr>
              <a:t>750 </a:t>
            </a:r>
            <a:r>
              <a:rPr lang="ru-RU" altLang="ru-RU" sz="1200">
                <a:latin typeface="Roboto"/>
                <a:ea typeface="Roboto"/>
                <a:cs typeface="Roboto"/>
              </a:rPr>
              <a:t>посещений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в смену по данным ЕМИАС</a:t>
            </a:r>
          </a:p>
        </p:txBody>
      </p:sp>
      <p:sp>
        <p:nvSpPr>
          <p:cNvPr id="3094" name="Заголовок 1"/>
          <p:cNvSpPr txBox="1">
            <a:spLocks/>
          </p:cNvSpPr>
          <p:nvPr/>
        </p:nvSpPr>
        <p:spPr bwMode="auto">
          <a:xfrm>
            <a:off x="2152650" y="2767013"/>
            <a:ext cx="1524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Roboto"/>
                <a:ea typeface="Roboto"/>
                <a:cs typeface="Roboto"/>
              </a:rPr>
              <a:t>38 230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 (11428 человека старше трудоспособного возраста)</a:t>
            </a:r>
          </a:p>
        </p:txBody>
      </p:sp>
      <p:sp>
        <p:nvSpPr>
          <p:cNvPr id="3095" name="Заголовок 1"/>
          <p:cNvSpPr txBox="1">
            <a:spLocks/>
          </p:cNvSpPr>
          <p:nvPr/>
        </p:nvSpPr>
        <p:spPr bwMode="auto">
          <a:xfrm>
            <a:off x="352425" y="3479800"/>
            <a:ext cx="18780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Roboto"/>
                <a:ea typeface="Roboto"/>
                <a:cs typeface="Roboto"/>
              </a:rPr>
              <a:t>Прикрепленное население</a:t>
            </a:r>
          </a:p>
        </p:txBody>
      </p:sp>
      <p:sp>
        <p:nvSpPr>
          <p:cNvPr id="3096" name="Заголовок 1"/>
          <p:cNvSpPr txBox="1">
            <a:spLocks/>
          </p:cNvSpPr>
          <p:nvPr/>
        </p:nvSpPr>
        <p:spPr bwMode="auto">
          <a:xfrm>
            <a:off x="3705225" y="2754313"/>
            <a:ext cx="15113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Roboto"/>
                <a:ea typeface="Roboto"/>
                <a:cs typeface="Roboto"/>
              </a:rPr>
              <a:t>48 211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 (20444 человек старше трудоспособного возраста)</a:t>
            </a:r>
          </a:p>
        </p:txBody>
      </p:sp>
      <p:sp>
        <p:nvSpPr>
          <p:cNvPr id="3097" name="Заголовок 1"/>
          <p:cNvSpPr txBox="1">
            <a:spLocks/>
          </p:cNvSpPr>
          <p:nvPr/>
        </p:nvSpPr>
        <p:spPr bwMode="auto">
          <a:xfrm>
            <a:off x="5232400" y="2749550"/>
            <a:ext cx="15224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Roboto"/>
                <a:ea typeface="Roboto"/>
                <a:cs typeface="Roboto"/>
              </a:rPr>
              <a:t>31 002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 (11294 человека старше трудоспособного возраста)</a:t>
            </a:r>
          </a:p>
        </p:txBody>
      </p:sp>
      <p:sp>
        <p:nvSpPr>
          <p:cNvPr id="3098" name="Заголовок 1"/>
          <p:cNvSpPr txBox="1">
            <a:spLocks/>
          </p:cNvSpPr>
          <p:nvPr/>
        </p:nvSpPr>
        <p:spPr bwMode="auto">
          <a:xfrm>
            <a:off x="6748462" y="2794000"/>
            <a:ext cx="1546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Roboto"/>
                <a:ea typeface="Roboto"/>
                <a:cs typeface="Roboto"/>
              </a:rPr>
              <a:t>33 250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 (11096 человек старше трудоспособного возраста)</a:t>
            </a:r>
          </a:p>
        </p:txBody>
      </p:sp>
      <p:sp>
        <p:nvSpPr>
          <p:cNvPr id="3099" name="Заголовок 1"/>
          <p:cNvSpPr txBox="1">
            <a:spLocks/>
          </p:cNvSpPr>
          <p:nvPr/>
        </p:nvSpPr>
        <p:spPr bwMode="auto">
          <a:xfrm>
            <a:off x="8329613" y="2744788"/>
            <a:ext cx="1501774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Roboto"/>
                <a:ea typeface="Roboto"/>
                <a:cs typeface="Roboto"/>
              </a:rPr>
              <a:t>33 425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 (12951 человек старше трудоспособного возраста)</a:t>
            </a:r>
          </a:p>
        </p:txBody>
      </p:sp>
      <p:sp>
        <p:nvSpPr>
          <p:cNvPr id="3100" name="Заголовок 1"/>
          <p:cNvSpPr txBox="1">
            <a:spLocks/>
          </p:cNvSpPr>
          <p:nvPr/>
        </p:nvSpPr>
        <p:spPr bwMode="auto">
          <a:xfrm>
            <a:off x="915988" y="4313238"/>
            <a:ext cx="1053941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Roboto"/>
                <a:ea typeface="Roboto"/>
                <a:cs typeface="Roboto"/>
              </a:rPr>
              <a:t>Численность прикрепленного населения</a:t>
            </a:r>
          </a:p>
        </p:txBody>
      </p:sp>
      <p:sp>
        <p:nvSpPr>
          <p:cNvPr id="3101" name="Заголовок 1"/>
          <p:cNvSpPr txBox="1">
            <a:spLocks/>
          </p:cNvSpPr>
          <p:nvPr/>
        </p:nvSpPr>
        <p:spPr bwMode="auto">
          <a:xfrm>
            <a:off x="2795588" y="5445125"/>
            <a:ext cx="2076276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500" dirty="0">
                <a:latin typeface="Roboto"/>
                <a:ea typeface="Roboto"/>
                <a:cs typeface="Roboto"/>
              </a:rPr>
              <a:t>214 274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</a:t>
            </a:r>
          </a:p>
        </p:txBody>
      </p:sp>
      <p:graphicFrame>
        <p:nvGraphicFramePr>
          <p:cNvPr id="2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613968"/>
              </p:ext>
            </p:extLst>
          </p:nvPr>
        </p:nvGraphicFramePr>
        <p:xfrm>
          <a:off x="4800600" y="4752975"/>
          <a:ext cx="5981700" cy="197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03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550988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6749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719388"/>
            <a:ext cx="665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927600"/>
            <a:ext cx="14144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33963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9967913" y="1317625"/>
            <a:ext cx="1439862" cy="272097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09" name="Заголовок 1"/>
          <p:cNvSpPr txBox="1">
            <a:spLocks/>
          </p:cNvSpPr>
          <p:nvPr/>
        </p:nvSpPr>
        <p:spPr bwMode="auto">
          <a:xfrm>
            <a:off x="10013950" y="1350963"/>
            <a:ext cx="14398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ГП № 22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latin typeface="Roboto"/>
                <a:ea typeface="Roboto"/>
                <a:cs typeface="Roboto"/>
              </a:rPr>
              <a:t>Филиал 5</a:t>
            </a:r>
          </a:p>
        </p:txBody>
      </p:sp>
      <p:sp>
        <p:nvSpPr>
          <p:cNvPr id="3110" name="Заголовок 1"/>
          <p:cNvSpPr txBox="1">
            <a:spLocks/>
          </p:cNvSpPr>
          <p:nvPr/>
        </p:nvSpPr>
        <p:spPr bwMode="auto">
          <a:xfrm>
            <a:off x="9944100" y="1858963"/>
            <a:ext cx="1439863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Roboto"/>
                <a:ea typeface="Roboto"/>
                <a:cs typeface="Roboto"/>
              </a:rPr>
              <a:t>750</a:t>
            </a:r>
            <a:r>
              <a:rPr lang="ru-RU" altLang="ru-RU" sz="1200">
                <a:latin typeface="Roboto"/>
                <a:ea typeface="Roboto"/>
                <a:cs typeface="Roboto"/>
              </a:rPr>
              <a:t>посещений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в смену по данным ЕМИАС</a:t>
            </a:r>
          </a:p>
        </p:txBody>
      </p:sp>
      <p:sp>
        <p:nvSpPr>
          <p:cNvPr id="3111" name="Заголовок 1"/>
          <p:cNvSpPr txBox="1">
            <a:spLocks/>
          </p:cNvSpPr>
          <p:nvPr/>
        </p:nvSpPr>
        <p:spPr bwMode="auto">
          <a:xfrm>
            <a:off x="9909175" y="2767013"/>
            <a:ext cx="154463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Roboto"/>
                <a:ea typeface="Roboto"/>
                <a:cs typeface="Roboto"/>
              </a:rPr>
              <a:t>30 156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 (8762 человек старше трудоспособного возраста)</a:t>
            </a:r>
          </a:p>
        </p:txBody>
      </p:sp>
    </p:spTree>
    <p:extLst>
      <p:ext uri="{BB962C8B-B14F-4D97-AF65-F5344CB8AC3E}">
        <p14:creationId xmlns:p14="http://schemas.microsoft.com/office/powerpoint/2010/main" val="82632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2022 году значительно улучшилась и достигла оптимальной после снижения заболеваемости 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16648374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64850" y="4728840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целевой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735835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857" y="475476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 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 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 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705350" y="1415106"/>
            <a:ext cx="7367314" cy="538502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68838" y="466725"/>
            <a:ext cx="6840537" cy="317501"/>
          </a:xfrm>
        </p:spPr>
        <p:txBody>
          <a:bodyPr/>
          <a:lstStyle/>
          <a:p>
            <a:pPr eaLnBrk="1" hangingPunct="1"/>
            <a:r>
              <a:rPr lang="ru-RU" altLang="ru-RU" sz="3000" dirty="0">
                <a:latin typeface="Roboto"/>
                <a:ea typeface="Roboto"/>
                <a:cs typeface="Roboto"/>
              </a:rPr>
              <a:t>Посещения поликлиники в 2022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6138" y="188640"/>
            <a:ext cx="684053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394445"/>
              </p:ext>
            </p:extLst>
          </p:nvPr>
        </p:nvGraphicFramePr>
        <p:xfrm>
          <a:off x="6865938" y="1333500"/>
          <a:ext cx="4691062" cy="130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4705350" y="1484313"/>
            <a:ext cx="21828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5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928 223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посещений в 2022 году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825" y="1844675"/>
            <a:ext cx="741363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800600" y="2636838"/>
            <a:ext cx="3167063" cy="3621087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72264" y="2636838"/>
            <a:ext cx="3240360" cy="3621087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30" name="Заголовок 1"/>
          <p:cNvSpPr txBox="1">
            <a:spLocks/>
          </p:cNvSpPr>
          <p:nvPr/>
        </p:nvSpPr>
        <p:spPr bwMode="auto">
          <a:xfrm>
            <a:off x="4872038" y="2708275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Профилактические приемы</a:t>
            </a:r>
          </a:p>
        </p:txBody>
      </p:sp>
      <p:sp>
        <p:nvSpPr>
          <p:cNvPr id="5131" name="Заголовок 1"/>
          <p:cNvSpPr txBox="1">
            <a:spLocks/>
          </p:cNvSpPr>
          <p:nvPr/>
        </p:nvSpPr>
        <p:spPr bwMode="auto">
          <a:xfrm>
            <a:off x="8535764" y="2758209"/>
            <a:ext cx="3105374" cy="28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Приемы по заболеванию</a:t>
            </a:r>
          </a:p>
        </p:txBody>
      </p:sp>
      <p:graphicFrame>
        <p:nvGraphicFramePr>
          <p:cNvPr id="5132" name="Диаграмма 27"/>
          <p:cNvGraphicFramePr>
            <a:graphicFrameLocks/>
          </p:cNvGraphicFramePr>
          <p:nvPr/>
        </p:nvGraphicFramePr>
        <p:xfrm>
          <a:off x="4872038" y="2924175"/>
          <a:ext cx="31591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3164098" imgH="3590855" progId="Excel.Chart.8">
                  <p:embed/>
                </p:oleObj>
              </mc:Choice>
              <mc:Fallback>
                <p:oleObj name="Диаграмма" r:id="rId3" imgW="3164098" imgH="35908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924175"/>
                        <a:ext cx="3159125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Диаграмма 28"/>
          <p:cNvGraphicFramePr>
            <a:graphicFrameLocks/>
          </p:cNvGraphicFramePr>
          <p:nvPr/>
        </p:nvGraphicFramePr>
        <p:xfrm>
          <a:off x="8256588" y="2997200"/>
          <a:ext cx="3159125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5" imgW="3164098" imgH="3036071" progId="Excel.Chart.8">
                  <p:embed/>
                </p:oleObj>
              </mc:Choice>
              <mc:Fallback>
                <p:oleObj name="Диаграмма" r:id="rId5" imgW="3164098" imgH="30360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2997200"/>
                        <a:ext cx="3159125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Box 2"/>
          <p:cNvSpPr txBox="1">
            <a:spLocks noChangeArrowheads="1"/>
          </p:cNvSpPr>
          <p:nvPr/>
        </p:nvSpPr>
        <p:spPr bwMode="auto">
          <a:xfrm>
            <a:off x="4872038" y="6315075"/>
            <a:ext cx="626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* МО оказывает ОНСП взрослому населению</a:t>
            </a:r>
          </a:p>
        </p:txBody>
      </p:sp>
      <p:pic>
        <p:nvPicPr>
          <p:cNvPr id="5135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7"/>
          <a:stretch>
            <a:fillRect/>
          </a:stretch>
        </p:blipFill>
        <p:spPr bwMode="auto">
          <a:xfrm>
            <a:off x="-7938" y="-3175"/>
            <a:ext cx="441801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8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809392"/>
              </p:ext>
            </p:extLst>
          </p:nvPr>
        </p:nvGraphicFramePr>
        <p:xfrm>
          <a:off x="746125" y="2019300"/>
          <a:ext cx="4826000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695325" y="433240"/>
            <a:ext cx="10801350" cy="657373"/>
          </a:xfrm>
        </p:spPr>
        <p:txBody>
          <a:bodyPr/>
          <a:lstStyle/>
          <a:p>
            <a:pPr eaLnBrk="1" hangingPunct="1"/>
            <a:r>
              <a:rPr lang="ru-RU" altLang="ru-RU" sz="3000" dirty="0">
                <a:latin typeface="Roboto"/>
                <a:ea typeface="Roboto"/>
                <a:cs typeface="Roboto"/>
              </a:rPr>
              <a:t>Диспансеризация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404664"/>
            <a:ext cx="4824413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Прямоугольник 32"/>
          <p:cNvSpPr>
            <a:spLocks noChangeArrowheads="1"/>
          </p:cNvSpPr>
          <p:nvPr/>
        </p:nvSpPr>
        <p:spPr bwMode="auto">
          <a:xfrm>
            <a:off x="709613" y="4133850"/>
            <a:ext cx="384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Включено в план проведения диспансеризации </a:t>
            </a:r>
            <a:endParaRPr lang="en-US" altLang="ru-RU" sz="1200">
              <a:solidFill>
                <a:prstClr val="black"/>
              </a:solidFill>
              <a:latin typeface="Roboto"/>
              <a:ea typeface="Roboto"/>
              <a:cs typeface="Roboto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на текущий год с учетом возрастной категории</a:t>
            </a:r>
          </a:p>
        </p:txBody>
      </p:sp>
      <p:sp>
        <p:nvSpPr>
          <p:cNvPr id="6151" name="Прямоугольник 33"/>
          <p:cNvSpPr>
            <a:spLocks noChangeArrowheads="1"/>
          </p:cNvSpPr>
          <p:nvPr/>
        </p:nvSpPr>
        <p:spPr bwMode="auto">
          <a:xfrm>
            <a:off x="808038" y="2457450"/>
            <a:ext cx="449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Прошли </a:t>
            </a:r>
            <a:endParaRPr lang="en-US" altLang="ru-RU" sz="1200">
              <a:solidFill>
                <a:prstClr val="black"/>
              </a:solidFill>
              <a:latin typeface="Roboto"/>
              <a:ea typeface="Roboto"/>
              <a:cs typeface="Roboto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диспансеризацию</a:t>
            </a:r>
          </a:p>
        </p:txBody>
      </p:sp>
      <p:sp>
        <p:nvSpPr>
          <p:cNvPr id="6152" name="Заголовок 1"/>
          <p:cNvSpPr txBox="1">
            <a:spLocks/>
          </p:cNvSpPr>
          <p:nvPr/>
        </p:nvSpPr>
        <p:spPr bwMode="auto">
          <a:xfrm>
            <a:off x="822325" y="2862263"/>
            <a:ext cx="22320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59 973 </a:t>
            </a: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чел., из них:</a:t>
            </a:r>
          </a:p>
        </p:txBody>
      </p:sp>
      <p:sp>
        <p:nvSpPr>
          <p:cNvPr id="6153" name="Заголовок 1"/>
          <p:cNvSpPr txBox="1">
            <a:spLocks/>
          </p:cNvSpPr>
          <p:nvPr/>
        </p:nvSpPr>
        <p:spPr bwMode="auto">
          <a:xfrm>
            <a:off x="822325" y="4976813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59 973 </a:t>
            </a: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чел. , из них:</a:t>
            </a:r>
          </a:p>
        </p:txBody>
      </p:sp>
      <p:pic>
        <p:nvPicPr>
          <p:cNvPr id="6154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3160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376363"/>
            <a:ext cx="665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>
            <a:fillRect/>
          </a:stretch>
        </p:blipFill>
        <p:spPr bwMode="auto">
          <a:xfrm>
            <a:off x="5880100" y="-128588"/>
            <a:ext cx="6305550" cy="70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6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5" y="1773238"/>
            <a:ext cx="10729913" cy="4535487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RightUp"/>
              <a:lightRig rig="threePt" dir="t"/>
            </a:scene3d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541338"/>
          </a:xfrm>
        </p:spPr>
        <p:txBody>
          <a:bodyPr/>
          <a:lstStyle/>
          <a:p>
            <a:pPr eaLnBrk="1" hangingPunct="1"/>
            <a:r>
              <a:rPr lang="ru-RU" altLang="ru-RU" sz="3000">
                <a:latin typeface="Roboto"/>
                <a:ea typeface="Roboto"/>
                <a:cs typeface="Roboto"/>
              </a:rPr>
              <a:t>Диспансеризация и профилактические осмотры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Прямоугольник 88"/>
          <p:cNvSpPr>
            <a:spLocks noChangeArrowheads="1"/>
          </p:cNvSpPr>
          <p:nvPr/>
        </p:nvSpPr>
        <p:spPr bwMode="auto">
          <a:xfrm>
            <a:off x="1793875" y="1527175"/>
            <a:ext cx="214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План</a:t>
            </a:r>
          </a:p>
        </p:txBody>
      </p:sp>
      <p:sp>
        <p:nvSpPr>
          <p:cNvPr id="7175" name="Прямоугольник 89"/>
          <p:cNvSpPr>
            <a:spLocks noChangeArrowheads="1"/>
          </p:cNvSpPr>
          <p:nvPr/>
        </p:nvSpPr>
        <p:spPr bwMode="auto">
          <a:xfrm>
            <a:off x="5565775" y="1527175"/>
            <a:ext cx="214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Факт выполнения</a:t>
            </a:r>
          </a:p>
        </p:txBody>
      </p:sp>
      <p:sp>
        <p:nvSpPr>
          <p:cNvPr id="7176" name="Прямоугольник 90"/>
          <p:cNvSpPr>
            <a:spLocks noChangeArrowheads="1"/>
          </p:cNvSpPr>
          <p:nvPr/>
        </p:nvSpPr>
        <p:spPr bwMode="auto">
          <a:xfrm>
            <a:off x="9336088" y="1527175"/>
            <a:ext cx="2141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888" y="3711575"/>
            <a:ext cx="10944225" cy="303213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78" name="Прямоугольник 95"/>
          <p:cNvSpPr>
            <a:spLocks noChangeArrowheads="1"/>
          </p:cNvSpPr>
          <p:nvPr/>
        </p:nvSpPr>
        <p:spPr bwMode="auto">
          <a:xfrm>
            <a:off x="1793875" y="3708400"/>
            <a:ext cx="8623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888" y="2363788"/>
            <a:ext cx="10944225" cy="303212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80" name="Прямоугольник 100"/>
          <p:cNvSpPr>
            <a:spLocks noChangeArrowheads="1"/>
          </p:cNvSpPr>
          <p:nvPr/>
        </p:nvSpPr>
        <p:spPr bwMode="auto">
          <a:xfrm>
            <a:off x="695325" y="2366963"/>
            <a:ext cx="1094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Диспансеризация взрослого населения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888" y="5084763"/>
            <a:ext cx="10944225" cy="303212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82" name="Прямоугольник 110"/>
          <p:cNvSpPr>
            <a:spLocks noChangeArrowheads="1"/>
          </p:cNvSpPr>
          <p:nvPr/>
        </p:nvSpPr>
        <p:spPr bwMode="auto">
          <a:xfrm>
            <a:off x="550863" y="5089525"/>
            <a:ext cx="1109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488" y="1268413"/>
            <a:ext cx="863600" cy="865187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77888" y="1268413"/>
            <a:ext cx="1006475" cy="1004887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185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4525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Овал 44"/>
          <p:cNvSpPr/>
          <p:nvPr/>
        </p:nvSpPr>
        <p:spPr>
          <a:xfrm>
            <a:off x="4656138" y="1268413"/>
            <a:ext cx="1004887" cy="1004887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187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509713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45097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Заголовок 1"/>
          <p:cNvSpPr txBox="1">
            <a:spLocks/>
          </p:cNvSpPr>
          <p:nvPr/>
        </p:nvSpPr>
        <p:spPr bwMode="auto">
          <a:xfrm>
            <a:off x="766763" y="2747963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20 694 </a:t>
            </a: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7190" name="Заголовок 1"/>
          <p:cNvSpPr txBox="1">
            <a:spLocks/>
          </p:cNvSpPr>
          <p:nvPr/>
        </p:nvSpPr>
        <p:spPr bwMode="auto">
          <a:xfrm>
            <a:off x="4583113" y="2747963"/>
            <a:ext cx="22336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20 694</a:t>
            </a: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7191" name="Заголовок 1"/>
          <p:cNvSpPr txBox="1">
            <a:spLocks/>
          </p:cNvSpPr>
          <p:nvPr/>
        </p:nvSpPr>
        <p:spPr bwMode="auto">
          <a:xfrm>
            <a:off x="8328025" y="2747963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Roboto"/>
                <a:ea typeface="Roboto"/>
                <a:cs typeface="Roboto"/>
              </a:rPr>
              <a:t>100 </a:t>
            </a: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%</a:t>
            </a:r>
          </a:p>
        </p:txBody>
      </p:sp>
      <p:sp>
        <p:nvSpPr>
          <p:cNvPr id="7192" name="Заголовок 1"/>
          <p:cNvSpPr txBox="1">
            <a:spLocks/>
          </p:cNvSpPr>
          <p:nvPr/>
        </p:nvSpPr>
        <p:spPr bwMode="auto">
          <a:xfrm>
            <a:off x="766763" y="4249738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2 697 </a:t>
            </a: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7193" name="Заголовок 1"/>
          <p:cNvSpPr txBox="1">
            <a:spLocks/>
          </p:cNvSpPr>
          <p:nvPr/>
        </p:nvSpPr>
        <p:spPr bwMode="auto">
          <a:xfrm>
            <a:off x="766763" y="5546725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4 044 </a:t>
            </a: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7194" name="Заголовок 1"/>
          <p:cNvSpPr txBox="1">
            <a:spLocks/>
          </p:cNvSpPr>
          <p:nvPr/>
        </p:nvSpPr>
        <p:spPr bwMode="auto">
          <a:xfrm>
            <a:off x="4583113" y="4249738"/>
            <a:ext cx="22336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2 697 </a:t>
            </a: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7195" name="Заголовок 1"/>
          <p:cNvSpPr txBox="1">
            <a:spLocks/>
          </p:cNvSpPr>
          <p:nvPr/>
        </p:nvSpPr>
        <p:spPr bwMode="auto">
          <a:xfrm>
            <a:off x="4583113" y="5546725"/>
            <a:ext cx="22336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3 668 </a:t>
            </a:r>
            <a:r>
              <a:rPr lang="ru-RU" altLang="ru-RU" sz="12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7196" name="Заголовок 1"/>
          <p:cNvSpPr txBox="1">
            <a:spLocks/>
          </p:cNvSpPr>
          <p:nvPr/>
        </p:nvSpPr>
        <p:spPr bwMode="auto">
          <a:xfrm>
            <a:off x="8328025" y="4249738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Roboto"/>
                <a:ea typeface="Roboto"/>
                <a:cs typeface="Roboto"/>
              </a:rPr>
              <a:t>100 </a:t>
            </a: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%</a:t>
            </a:r>
          </a:p>
        </p:txBody>
      </p:sp>
      <p:sp>
        <p:nvSpPr>
          <p:cNvPr id="7197" name="Заголовок 1"/>
          <p:cNvSpPr txBox="1">
            <a:spLocks/>
          </p:cNvSpPr>
          <p:nvPr/>
        </p:nvSpPr>
        <p:spPr bwMode="auto">
          <a:xfrm>
            <a:off x="8328025" y="5546725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prstClr val="black"/>
                </a:solidFill>
                <a:latin typeface="Roboto"/>
                <a:ea typeface="Roboto"/>
                <a:cs typeface="Roboto"/>
              </a:rPr>
              <a:t>90,7 </a:t>
            </a: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3382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384047"/>
            <a:ext cx="11161315" cy="1172745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4" y="332656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1317" y="2040230"/>
            <a:ext cx="4453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от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 19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2022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75274" y="549275"/>
            <a:ext cx="6265341" cy="935038"/>
          </a:xfrm>
        </p:spPr>
        <p:txBody>
          <a:bodyPr/>
          <a:lstStyle/>
          <a:p>
            <a:pPr eaLnBrk="1" hangingPunct="1"/>
            <a:r>
              <a:rPr lang="ru-RU" altLang="ru-RU" sz="3000" dirty="0">
                <a:latin typeface="Roboto"/>
                <a:ea typeface="Roboto"/>
                <a:cs typeface="Roboto"/>
              </a:rPr>
              <a:t>Основные показатели. Инвалиды и участники ВОВ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275" y="404813"/>
            <a:ext cx="655320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8300" y="1628775"/>
            <a:ext cx="6556375" cy="504031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37858"/>
              </p:ext>
            </p:extLst>
          </p:nvPr>
        </p:nvGraphicFramePr>
        <p:xfrm>
          <a:off x="5595937" y="1478253"/>
          <a:ext cx="6408738" cy="53413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7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ВОВ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14">
                <a:tc>
                  <a:txBody>
                    <a:bodyPr/>
                    <a:lstStyle/>
                    <a:p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49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Вновь взято под диспансерное наблюдение в отчетном году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Снято с диспансерного наблюдения в течение отчетного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из них: выехало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128">
                <a:tc>
                  <a:txBody>
                    <a:bodyPr/>
                    <a:lstStyle/>
                    <a:p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II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III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Охвачено комплексными медицинскими осмотрами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Нуждались в стационарном лечении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Получили стационарное лечение из числа нуждавшихся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Получили санаторно-курортное лечение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marL="91442" marR="91442" marT="44841" marB="448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91442" marR="91442" marT="44841" marB="4484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2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>
            <a:fillRect/>
          </a:stretch>
        </p:blipFill>
        <p:spPr bwMode="auto">
          <a:xfrm>
            <a:off x="-4763" y="0"/>
            <a:ext cx="5232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3160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376363"/>
            <a:ext cx="665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684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528763"/>
            <a:ext cx="665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6208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681163"/>
            <a:ext cx="665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695325" y="444500"/>
            <a:ext cx="10515600" cy="646113"/>
          </a:xfrm>
        </p:spPr>
        <p:txBody>
          <a:bodyPr/>
          <a:lstStyle/>
          <a:p>
            <a:pPr eaLnBrk="1" hangingPunct="1"/>
            <a:r>
              <a:rPr lang="ru-RU" altLang="ru-RU" sz="3000" dirty="0">
                <a:latin typeface="Roboto"/>
                <a:ea typeface="Roboto"/>
                <a:cs typeface="Roboto"/>
              </a:rPr>
              <a:t>Показатели</a:t>
            </a:r>
            <a:r>
              <a:rPr lang="en-US" altLang="ru-RU" sz="3000" dirty="0">
                <a:latin typeface="Roboto"/>
                <a:ea typeface="Roboto"/>
                <a:cs typeface="Roboto"/>
              </a:rPr>
              <a:t> </a:t>
            </a:r>
            <a:r>
              <a:rPr lang="ru-RU" altLang="ru-RU" sz="3000" dirty="0">
                <a:latin typeface="Roboto"/>
                <a:ea typeface="Roboto"/>
                <a:cs typeface="Roboto"/>
              </a:rPr>
              <a:t>заболеваемости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404664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125538"/>
            <a:ext cx="10801350" cy="5183187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20950" y="1739900"/>
            <a:ext cx="1600200" cy="424815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95775" y="1739900"/>
            <a:ext cx="1584325" cy="424815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1739900"/>
            <a:ext cx="1584325" cy="424815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64475" y="1727200"/>
            <a:ext cx="1584325" cy="4249738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50" y="1739900"/>
            <a:ext cx="1584325" cy="424815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51" name="Заголовок 1"/>
          <p:cNvSpPr txBox="1">
            <a:spLocks/>
          </p:cNvSpPr>
          <p:nvPr/>
        </p:nvSpPr>
        <p:spPr bwMode="auto">
          <a:xfrm>
            <a:off x="2495550" y="2252663"/>
            <a:ext cx="1584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Болезни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системы кровообращения</a:t>
            </a:r>
          </a:p>
        </p:txBody>
      </p:sp>
      <p:sp>
        <p:nvSpPr>
          <p:cNvPr id="10252" name="Заголовок 1"/>
          <p:cNvSpPr txBox="1">
            <a:spLocks/>
          </p:cNvSpPr>
          <p:nvPr/>
        </p:nvSpPr>
        <p:spPr bwMode="auto">
          <a:xfrm>
            <a:off x="4295775" y="2246313"/>
            <a:ext cx="14398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Болезни органов дыхания</a:t>
            </a:r>
          </a:p>
        </p:txBody>
      </p:sp>
      <p:sp>
        <p:nvSpPr>
          <p:cNvPr id="10253" name="Заголовок 1"/>
          <p:cNvSpPr txBox="1">
            <a:spLocks/>
          </p:cNvSpPr>
          <p:nvPr/>
        </p:nvSpPr>
        <p:spPr bwMode="auto">
          <a:xfrm>
            <a:off x="6096000" y="2246313"/>
            <a:ext cx="14398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Болезни органов пищеварения</a:t>
            </a:r>
          </a:p>
        </p:txBody>
      </p:sp>
      <p:sp>
        <p:nvSpPr>
          <p:cNvPr id="10254" name="Заголовок 1"/>
          <p:cNvSpPr txBox="1">
            <a:spLocks/>
          </p:cNvSpPr>
          <p:nvPr/>
        </p:nvSpPr>
        <p:spPr bwMode="auto">
          <a:xfrm>
            <a:off x="7896225" y="2239963"/>
            <a:ext cx="1439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Болезни костно-мышечной системы</a:t>
            </a:r>
          </a:p>
        </p:txBody>
      </p:sp>
      <p:sp>
        <p:nvSpPr>
          <p:cNvPr id="10255" name="Заголовок 1"/>
          <p:cNvSpPr txBox="1">
            <a:spLocks/>
          </p:cNvSpPr>
          <p:nvPr/>
        </p:nvSpPr>
        <p:spPr bwMode="auto">
          <a:xfrm>
            <a:off x="9696450" y="2239963"/>
            <a:ext cx="1439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Болезни мочеполовой системы</a:t>
            </a:r>
          </a:p>
        </p:txBody>
      </p:sp>
      <p:sp>
        <p:nvSpPr>
          <p:cNvPr id="10256" name="Заголовок 1"/>
          <p:cNvSpPr txBox="1">
            <a:spLocks/>
          </p:cNvSpPr>
          <p:nvPr/>
        </p:nvSpPr>
        <p:spPr bwMode="auto">
          <a:xfrm rot="-5400000">
            <a:off x="2233612" y="3087688"/>
            <a:ext cx="14398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81 982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830094" y="3999706"/>
            <a:ext cx="1441450" cy="306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12 744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054476" y="3292475"/>
            <a:ext cx="1439862" cy="3063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28 347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608094" y="3626644"/>
            <a:ext cx="1439862" cy="30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9 311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394032" y="4215606"/>
            <a:ext cx="1441450" cy="3032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5 659</a:t>
            </a:r>
          </a:p>
        </p:txBody>
      </p:sp>
      <p:sp>
        <p:nvSpPr>
          <p:cNvPr id="10261" name="Заголовок 1"/>
          <p:cNvSpPr txBox="1">
            <a:spLocks/>
          </p:cNvSpPr>
          <p:nvPr/>
        </p:nvSpPr>
        <p:spPr bwMode="auto">
          <a:xfrm rot="-5400000">
            <a:off x="3319463" y="3246438"/>
            <a:ext cx="7191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>
              <a:solidFill>
                <a:prstClr val="black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262" name="Заголовок 1"/>
          <p:cNvSpPr txBox="1">
            <a:spLocks/>
          </p:cNvSpPr>
          <p:nvPr/>
        </p:nvSpPr>
        <p:spPr bwMode="auto">
          <a:xfrm rot="-5400000">
            <a:off x="4751387" y="3328988"/>
            <a:ext cx="14398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>
              <a:solidFill>
                <a:prstClr val="black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263" name="Заголовок 1"/>
          <p:cNvSpPr txBox="1">
            <a:spLocks/>
          </p:cNvSpPr>
          <p:nvPr/>
        </p:nvSpPr>
        <p:spPr bwMode="auto">
          <a:xfrm rot="-5400000">
            <a:off x="6542088" y="4029075"/>
            <a:ext cx="14398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>
              <a:solidFill>
                <a:prstClr val="black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264" name="Заголовок 1"/>
          <p:cNvSpPr txBox="1">
            <a:spLocks/>
          </p:cNvSpPr>
          <p:nvPr/>
        </p:nvSpPr>
        <p:spPr bwMode="auto">
          <a:xfrm rot="-5400000">
            <a:off x="8116889" y="3598862"/>
            <a:ext cx="18303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        16 253</a:t>
            </a:r>
          </a:p>
        </p:txBody>
      </p:sp>
      <p:sp>
        <p:nvSpPr>
          <p:cNvPr id="10265" name="Заголовок 1"/>
          <p:cNvSpPr txBox="1">
            <a:spLocks/>
          </p:cNvSpPr>
          <p:nvPr/>
        </p:nvSpPr>
        <p:spPr bwMode="auto">
          <a:xfrm rot="-5400000">
            <a:off x="10123488" y="4425950"/>
            <a:ext cx="14398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>
              <a:solidFill>
                <a:prstClr val="black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261778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7" name="Рисунок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443038"/>
            <a:ext cx="5826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Овал 81"/>
          <p:cNvSpPr/>
          <p:nvPr/>
        </p:nvSpPr>
        <p:spPr>
          <a:xfrm>
            <a:off x="4418013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621823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8018463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981868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2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460500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Рисунок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4430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Рисунок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485900"/>
            <a:ext cx="5381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Рисунок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1466850"/>
            <a:ext cx="5699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221163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7650" y="3989388"/>
            <a:ext cx="303213" cy="1693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32188" y="3752850"/>
            <a:ext cx="303212" cy="193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95813" y="4097338"/>
            <a:ext cx="303212" cy="1585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38750" y="3857625"/>
            <a:ext cx="368300" cy="1825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96038" y="4873625"/>
            <a:ext cx="303212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04063" y="4786313"/>
            <a:ext cx="303212" cy="896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170863" y="4479925"/>
            <a:ext cx="303212" cy="1203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877300" y="4143375"/>
            <a:ext cx="304800" cy="1539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963150" y="5087938"/>
            <a:ext cx="303213" cy="595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71175" y="5286375"/>
            <a:ext cx="303213" cy="396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87" name="TextBox 3"/>
          <p:cNvSpPr txBox="1">
            <a:spLocks noChangeArrowheads="1"/>
          </p:cNvSpPr>
          <p:nvPr/>
        </p:nvSpPr>
        <p:spPr bwMode="auto">
          <a:xfrm>
            <a:off x="24955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2021 год</a:t>
            </a:r>
          </a:p>
        </p:txBody>
      </p:sp>
      <p:sp>
        <p:nvSpPr>
          <p:cNvPr id="10288" name="TextBox 53"/>
          <p:cNvSpPr txBox="1">
            <a:spLocks noChangeArrowheads="1"/>
          </p:cNvSpPr>
          <p:nvPr/>
        </p:nvSpPr>
        <p:spPr bwMode="auto">
          <a:xfrm>
            <a:off x="319087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2022 год</a:t>
            </a:r>
          </a:p>
        </p:txBody>
      </p:sp>
      <p:sp>
        <p:nvSpPr>
          <p:cNvPr id="10289" name="TextBox 54"/>
          <p:cNvSpPr txBox="1">
            <a:spLocks noChangeArrowheads="1"/>
          </p:cNvSpPr>
          <p:nvPr/>
        </p:nvSpPr>
        <p:spPr bwMode="auto">
          <a:xfrm>
            <a:off x="431800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2021 год</a:t>
            </a:r>
          </a:p>
        </p:txBody>
      </p:sp>
      <p:sp>
        <p:nvSpPr>
          <p:cNvPr id="10290" name="TextBox 55"/>
          <p:cNvSpPr txBox="1">
            <a:spLocks noChangeArrowheads="1"/>
          </p:cNvSpPr>
          <p:nvPr/>
        </p:nvSpPr>
        <p:spPr bwMode="auto">
          <a:xfrm>
            <a:off x="501332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2022 год</a:t>
            </a:r>
          </a:p>
        </p:txBody>
      </p:sp>
      <p:sp>
        <p:nvSpPr>
          <p:cNvPr id="10291" name="TextBox 56"/>
          <p:cNvSpPr txBox="1">
            <a:spLocks noChangeArrowheads="1"/>
          </p:cNvSpPr>
          <p:nvPr/>
        </p:nvSpPr>
        <p:spPr bwMode="auto">
          <a:xfrm>
            <a:off x="61023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2021 год</a:t>
            </a:r>
          </a:p>
        </p:txBody>
      </p:sp>
      <p:sp>
        <p:nvSpPr>
          <p:cNvPr id="10292" name="TextBox 57"/>
          <p:cNvSpPr txBox="1">
            <a:spLocks noChangeArrowheads="1"/>
          </p:cNvSpPr>
          <p:nvPr/>
        </p:nvSpPr>
        <p:spPr bwMode="auto">
          <a:xfrm>
            <a:off x="679767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2022 год</a:t>
            </a:r>
          </a:p>
        </p:txBody>
      </p:sp>
      <p:sp>
        <p:nvSpPr>
          <p:cNvPr id="10293" name="TextBox 58"/>
          <p:cNvSpPr txBox="1">
            <a:spLocks noChangeArrowheads="1"/>
          </p:cNvSpPr>
          <p:nvPr/>
        </p:nvSpPr>
        <p:spPr bwMode="auto">
          <a:xfrm>
            <a:off x="789622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2021 год</a:t>
            </a:r>
          </a:p>
        </p:txBody>
      </p:sp>
      <p:sp>
        <p:nvSpPr>
          <p:cNvPr id="10294" name="TextBox 59"/>
          <p:cNvSpPr txBox="1">
            <a:spLocks noChangeArrowheads="1"/>
          </p:cNvSpPr>
          <p:nvPr/>
        </p:nvSpPr>
        <p:spPr bwMode="auto">
          <a:xfrm>
            <a:off x="85915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2022 год</a:t>
            </a:r>
          </a:p>
        </p:txBody>
      </p:sp>
      <p:sp>
        <p:nvSpPr>
          <p:cNvPr id="10295" name="TextBox 60"/>
          <p:cNvSpPr txBox="1">
            <a:spLocks noChangeArrowheads="1"/>
          </p:cNvSpPr>
          <p:nvPr/>
        </p:nvSpPr>
        <p:spPr bwMode="auto">
          <a:xfrm>
            <a:off x="9715500" y="5694363"/>
            <a:ext cx="865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2021 год</a:t>
            </a:r>
          </a:p>
        </p:txBody>
      </p:sp>
      <p:sp>
        <p:nvSpPr>
          <p:cNvPr id="10296" name="TextBox 89"/>
          <p:cNvSpPr txBox="1">
            <a:spLocks noChangeArrowheads="1"/>
          </p:cNvSpPr>
          <p:nvPr/>
        </p:nvSpPr>
        <p:spPr bwMode="auto">
          <a:xfrm>
            <a:off x="10410825" y="5694363"/>
            <a:ext cx="865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2022 год</a:t>
            </a:r>
          </a:p>
        </p:txBody>
      </p:sp>
      <p:sp>
        <p:nvSpPr>
          <p:cNvPr id="10297" name="Заголовок 1"/>
          <p:cNvSpPr txBox="1">
            <a:spLocks/>
          </p:cNvSpPr>
          <p:nvPr/>
        </p:nvSpPr>
        <p:spPr bwMode="auto">
          <a:xfrm rot="-5400000">
            <a:off x="2959101" y="2828925"/>
            <a:ext cx="14398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>
              <a:solidFill>
                <a:prstClr val="black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 rot="16200000">
            <a:off x="4743451" y="3397250"/>
            <a:ext cx="1439862" cy="3063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37 008</a:t>
            </a: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 rot="16200000">
            <a:off x="6561138" y="3622675"/>
            <a:ext cx="1439862" cy="306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13 209</a:t>
            </a: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 rot="16200000">
            <a:off x="8313738" y="3454400"/>
            <a:ext cx="1439862" cy="306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 rot="16200000">
            <a:off x="10129044" y="4185444"/>
            <a:ext cx="1441450" cy="306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5 394</a:t>
            </a:r>
          </a:p>
        </p:txBody>
      </p:sp>
      <p:sp>
        <p:nvSpPr>
          <p:cNvPr id="10302" name="Заголовок 1"/>
          <p:cNvSpPr txBox="1">
            <a:spLocks/>
          </p:cNvSpPr>
          <p:nvPr/>
        </p:nvSpPr>
        <p:spPr bwMode="auto">
          <a:xfrm rot="-5400000">
            <a:off x="2959101" y="2879725"/>
            <a:ext cx="14398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87 259</a:t>
            </a:r>
          </a:p>
        </p:txBody>
      </p:sp>
    </p:spTree>
    <p:extLst>
      <p:ext uri="{BB962C8B-B14F-4D97-AF65-F5344CB8AC3E}">
        <p14:creationId xmlns:p14="http://schemas.microsoft.com/office/powerpoint/2010/main" val="2078956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</TotalTime>
  <Words>1280</Words>
  <Application>Microsoft Office PowerPoint</Application>
  <PresentationFormat>Широкоэкранный</PresentationFormat>
  <Paragraphs>343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Диаграмма</vt:lpstr>
      <vt:lpstr>Годовой отчет ГБУЗ ГП №22 ДЗМ</vt:lpstr>
      <vt:lpstr>Основные показатели</vt:lpstr>
      <vt:lpstr>Презентация PowerPoint</vt:lpstr>
      <vt:lpstr>Посещения поликлиники в 2022 году </vt:lpstr>
      <vt:lpstr>Диспансеризация</vt:lpstr>
      <vt:lpstr>Диспансеризация и профилактические осмотры</vt:lpstr>
      <vt:lpstr>Прививочная работа: гепатит, корь, краснуха, дифтерия</vt:lpstr>
      <vt:lpstr>Основные показатели. Инвалиды и участники ВОВ</vt:lpstr>
      <vt:lpstr>Показатели заболеваемости</vt:lpstr>
      <vt:lpstr>Обучение врачей общей практики</vt:lpstr>
      <vt:lpstr>Повышение комфорта пребывания в поликлинике</vt:lpstr>
      <vt:lpstr>Работа по рассмотрению жалоб и обращений граждан</vt:lpstr>
      <vt:lpstr>Презентация PowerPoint</vt:lpstr>
      <vt:lpstr>Оборудование поликлиники</vt:lpstr>
      <vt:lpstr>Медицинские организации оказывают помощь по различным профилям</vt:lpstr>
      <vt:lpstr>Кадры 2022 года</vt:lpstr>
      <vt:lpstr>Участие в массовых акциях</vt:lpstr>
      <vt:lpstr>Мероприятия в поликлиниках, реализованные в 2022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Муниципального Округа Администрация</cp:lastModifiedBy>
  <cp:revision>366</cp:revision>
  <cp:lastPrinted>2022-01-10T12:44:04Z</cp:lastPrinted>
  <dcterms:created xsi:type="dcterms:W3CDTF">2019-02-11T07:19:05Z</dcterms:created>
  <dcterms:modified xsi:type="dcterms:W3CDTF">2023-03-09T07:28:33Z</dcterms:modified>
</cp:coreProperties>
</file>