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5" r:id="rId5"/>
    <p:sldId id="259" r:id="rId6"/>
    <p:sldId id="279" r:id="rId7"/>
    <p:sldId id="277" r:id="rId8"/>
    <p:sldId id="270" r:id="rId9"/>
    <p:sldId id="271" r:id="rId10"/>
    <p:sldId id="266" r:id="rId11"/>
    <p:sldId id="274" r:id="rId12"/>
    <p:sldId id="284" r:id="rId13"/>
    <p:sldId id="276" r:id="rId14"/>
    <p:sldId id="280" r:id="rId15"/>
    <p:sldId id="272" r:id="rId16"/>
    <p:sldId id="281" r:id="rId17"/>
    <p:sldId id="269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>
      <p:cViewPr varScale="1">
        <p:scale>
          <a:sx n="114" d="100"/>
          <a:sy n="114" d="100"/>
        </p:scale>
        <p:origin x="132" y="-210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29"/>
          <c:y val="9.6566205581143011E-2"/>
          <c:w val="0.37625402733029684"/>
          <c:h val="0.816341104050475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903E-2"/>
                  <c:y val="-0.169912774192555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90270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25-49AA-9CBE-37A61A752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822696580198811E-2"/>
                  <c:y val="0.222001901568794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123058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25-49AA-9CBE-37A61A752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23 161 человек старше трудоспособного возраста)</c:v>
                </c:pt>
                <c:pt idx="1">
                  <c:v>Женщины (из них 49  960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90270</c:v>
                </c:pt>
                <c:pt idx="1">
                  <c:v>123058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88"/>
          <c:w val="0.45574139347027826"/>
          <c:h val="0.4975903197060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34E-2"/>
          <c:y val="1.972398620968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2886031843022733"/>
                  <c:y val="1.74334292587306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290,75 </a:t>
                    </a:r>
                  </a:p>
                  <a:p>
                    <a:pPr algn="l">
                      <a:defRPr sz="14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(81%)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2989198290137147E-2"/>
                  <c:y val="-2.51811794248258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992EDC1D-6AB1-4370-BD76-BADF3FEFB92D}" type="VALUE">
                      <a:rPr lang="en-US" sz="1400" smtClean="0">
                        <a:solidFill>
                          <a:schemeClr val="tx1"/>
                        </a:solidFill>
                      </a:rPr>
                      <a:pPr algn="l">
                        <a:defRPr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 (19%)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38699403769952"/>
                      <c:h val="0.2183789360272975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290,75 ставок</c:v>
                </c:pt>
                <c:pt idx="1">
                  <c:v>Свободно 70,5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290.75</c:v>
                </c:pt>
                <c:pt idx="1">
                  <c:v>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8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76"/>
          <c:y val="2.7472041417320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486"/>
                  <c:y val="-1.1622082811458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1D7B5F22-4A18-4F60-AF14-5C5BF09B16AD}" type="VALUE">
                      <a:rPr lang="en-US" smtClean="0">
                        <a:solidFill>
                          <a:schemeClr val="tx1"/>
                        </a:solidFill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(86%)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40-4E99-89A6-B7D267CC38A8}"/>
                </c:ex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757936287502445"/>
                  <c:y val="-4.2614303642013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F8F50243-1164-4CE1-8874-06561DACAC02}" type="VALUE">
                      <a:rPr lang="en-US" smtClean="0">
                        <a:solidFill>
                          <a:schemeClr val="tx1"/>
                        </a:solidFill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(14%)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40-4E99-89A6-B7D267CC38A8}"/>
                </c:ex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194,00 ставок</c:v>
                </c:pt>
                <c:pt idx="1">
                  <c:v>Свободно 18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194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9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Терапевты/ВОП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57611869153356E-2"/>
                  <c:y val="2.677898877808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60153556745349E-2"/>
                  <c:y val="1.22053921550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071240834215323E-3"/>
                  <c:y val="8.3581811089400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51852261689609E-2"/>
                  <c:y val="2.859545602138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028496333686192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056992667372223E-3"/>
                  <c:y val="5.45159432723240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I квартал 2021 г</c:v>
                </c:pt>
                <c:pt idx="5">
                  <c:v>II квартал 2021 г</c:v>
                </c:pt>
                <c:pt idx="6">
                  <c:v>III квартал 2021 г</c:v>
                </c:pt>
                <c:pt idx="7">
                  <c:v>IV квартал 2021 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97.8</c:v>
                </c:pt>
                <c:pt idx="1">
                  <c:v>98</c:v>
                </c:pt>
                <c:pt idx="2">
                  <c:v>98.2</c:v>
                </c:pt>
                <c:pt idx="3">
                  <c:v>60.4</c:v>
                </c:pt>
                <c:pt idx="4">
                  <c:v>76.2</c:v>
                </c:pt>
                <c:pt idx="5">
                  <c:v>68.400000000000006</c:v>
                </c:pt>
                <c:pt idx="6">
                  <c:v>70.7</c:v>
                </c:pt>
                <c:pt idx="7">
                  <c:v>78.099999999999994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57611869153356E-2"/>
                  <c:y val="-3.611706157670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031345967054697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549868583950742E-2"/>
                  <c:y val="-1.559753958684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518522616895982E-2"/>
                  <c:y val="-2.216985249192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042744500530286E-3"/>
                  <c:y val="-3.544034630281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I квартал 2021 г</c:v>
                </c:pt>
                <c:pt idx="5">
                  <c:v>II квартал 2021 г</c:v>
                </c:pt>
                <c:pt idx="6">
                  <c:v>III квартал 2021 г</c:v>
                </c:pt>
                <c:pt idx="7">
                  <c:v>IV квартал 2021 г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99.2</c:v>
                </c:pt>
                <c:pt idx="1">
                  <c:v>99.7</c:v>
                </c:pt>
                <c:pt idx="2">
                  <c:v>99.2</c:v>
                </c:pt>
                <c:pt idx="3">
                  <c:v>94</c:v>
                </c:pt>
                <c:pt idx="4">
                  <c:v>90.1</c:v>
                </c:pt>
                <c:pt idx="5">
                  <c:v>93.2</c:v>
                </c:pt>
                <c:pt idx="6">
                  <c:v>85.5</c:v>
                </c:pt>
                <c:pt idx="7">
                  <c:v>96.3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45E-2"/>
                  <c:y val="-2.933196940489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57611869153356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051607317559204E-17"/>
                  <c:y val="4.05630510271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F5-4D52-B125-CE3E8B1598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509973716790143E-2"/>
                  <c:y val="-2.709648637902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019947433580294E-2"/>
                  <c:y val="2.59958328690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7B-4A1D-BB98-EFD8DA38F3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014248166843158E-2"/>
                  <c:y val="-3.008442895097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2020 г</c:v>
                </c:pt>
                <c:pt idx="4">
                  <c:v>I квартал 2021 г</c:v>
                </c:pt>
                <c:pt idx="5">
                  <c:v>II квартал 2021 г</c:v>
                </c:pt>
                <c:pt idx="6">
                  <c:v>III квартал 2021 г</c:v>
                </c:pt>
                <c:pt idx="7">
                  <c:v>IV квартал 2021 г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95</c:v>
                </c:pt>
                <c:pt idx="1">
                  <c:v>95.2</c:v>
                </c:pt>
                <c:pt idx="2">
                  <c:v>95.4</c:v>
                </c:pt>
                <c:pt idx="3">
                  <c:v>70.5</c:v>
                </c:pt>
                <c:pt idx="4">
                  <c:v>76.599999999999994</c:v>
                </c:pt>
                <c:pt idx="5">
                  <c:v>61.6</c:v>
                </c:pt>
                <c:pt idx="6">
                  <c:v>76.3</c:v>
                </c:pt>
                <c:pt idx="7">
                  <c:v>83.7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9845688"/>
        <c:axId val="279173352"/>
      </c:lineChart>
      <c:catAx>
        <c:axId val="27984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279173352"/>
        <c:crosses val="autoZero"/>
        <c:auto val="1"/>
        <c:lblAlgn val="ctr"/>
        <c:lblOffset val="100"/>
        <c:noMultiLvlLbl val="0"/>
      </c:catAx>
      <c:valAx>
        <c:axId val="279173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7984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43"/>
          <c:y val="7.2047066485529512E-2"/>
          <c:w val="0.37625402733029689"/>
          <c:h val="0.816341104050475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706686002018479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656090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239163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656090</c:v>
                </c:pt>
                <c:pt idx="1">
                  <c:v>329163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38"/>
          <c:w val="0.46257848026620962"/>
          <c:h val="0.31436777577777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68"/>
          <c:y val="2.2388716068584988E-2"/>
          <c:w val="0.43060183520618217"/>
          <c:h val="0.488506207305141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56"/>
                  <c:y val="-3.7540067705275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E2-403F-B7A7-E0C2626E2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52859407204096"/>
                  <c:y val="1.0134567168247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39-4521-AA29-19022B32356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039-4521-AA29-19022B32356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039-4521-AA29-19022B32356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31324093157989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039-4521-AA29-19022B3235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иммунизация иполучение справок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87496</c:v>
                </c:pt>
                <c:pt idx="1">
                  <c:v>5123</c:v>
                </c:pt>
                <c:pt idx="5">
                  <c:v>236564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91"/>
          <c:y val="0.49360508532417513"/>
          <c:w val="0.55454091993254717"/>
          <c:h val="0.37516776911618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68"/>
          <c:y val="4.5189181425660453E-2"/>
          <c:w val="0.45471930055552429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9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469861397369766E-2"/>
                  <c:y val="-5.92813349969928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39-4521-AA29-19022B3235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67603</c:v>
                </c:pt>
                <c:pt idx="1">
                  <c:v>18396</c:v>
                </c:pt>
                <c:pt idx="2">
                  <c:v>53235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98"/>
          <c:y val="0.60719275410454165"/>
          <c:w val="0.56862969752520698"/>
          <c:h val="0.38873942847821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12058304405350351"/>
          <c:w val="0.94330467588293698"/>
          <c:h val="0.869136847268749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93541684252906E-2"/>
                  <c:y val="2.0560217355494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20862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8091011214067"/>
                      <c:h val="0.15764546657325529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19800</c:v>
                </c:pt>
                <c:pt idx="1">
                  <c:v>19800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252673649214527E-2"/>
                  <c:y val="-2.57002716943683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96322149568513"/>
                      <c:h val="0.157645466573255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5770601871392116E-3"/>
                  <c:y val="-5.14005433887366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28118</c:v>
                </c:pt>
                <c:pt idx="1">
                  <c:v>28118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28463472"/>
        <c:axId val="228466216"/>
      </c:barChart>
      <c:catAx>
        <c:axId val="22846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8466216"/>
        <c:crosses val="autoZero"/>
        <c:auto val="1"/>
        <c:lblAlgn val="ctr"/>
        <c:lblOffset val="100"/>
        <c:noMultiLvlLbl val="0"/>
      </c:catAx>
      <c:valAx>
        <c:axId val="2284662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2846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07E-4"/>
          <c:y val="1.5420163016621E-2"/>
          <c:w val="0.65329043914728979"/>
          <c:h val="5.8902391987019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72687007874015E-2"/>
          <c:y val="0.50561723382200274"/>
          <c:w val="0.96562500000000051"/>
          <c:h val="0.365076687679830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49BED8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82</c:v>
                </c:pt>
                <c:pt idx="1">
                  <c:v>80</c:v>
                </c:pt>
                <c:pt idx="2">
                  <c:v>80</c:v>
                </c:pt>
                <c:pt idx="3">
                  <c:v>78</c:v>
                </c:pt>
                <c:pt idx="4">
                  <c:v>74</c:v>
                </c:pt>
                <c:pt idx="5">
                  <c:v>76</c:v>
                </c:pt>
                <c:pt idx="6">
                  <c:v>88</c:v>
                </c:pt>
                <c:pt idx="7">
                  <c:v>89</c:v>
                </c:pt>
                <c:pt idx="8">
                  <c:v>89</c:v>
                </c:pt>
                <c:pt idx="9">
                  <c:v>76</c:v>
                </c:pt>
                <c:pt idx="10">
                  <c:v>77</c:v>
                </c:pt>
                <c:pt idx="1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E-46B3-A5E3-D3892FCFCB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3E-46B3-A5E3-D3892FCFCB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3E-46B3-A5E3-D3892FCFCB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Затрудняются с ответом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3E-46B3-A5E3-D3892FCFC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466608"/>
        <c:axId val="228462296"/>
      </c:barChart>
      <c:catAx>
        <c:axId val="22846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228462296"/>
        <c:crosses val="autoZero"/>
        <c:auto val="1"/>
        <c:lblAlgn val="ctr"/>
        <c:lblOffset val="100"/>
        <c:noMultiLvlLbl val="0"/>
      </c:catAx>
      <c:valAx>
        <c:axId val="228462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84666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4266265116494519"/>
          <c:w val="0.9"/>
          <c:h val="4.6867633477041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533424262629"/>
          <c:y val="0"/>
          <c:w val="0.7417601791720268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E8-4320-85BA-D51F3DAF44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E8-4320-85BA-D51F3DAF44B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E8-4320-85BA-D51F3DAF44B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E8-4320-85BA-D51F3DAF44B6}"/>
              </c:ext>
            </c:extLst>
          </c:dPt>
          <c:cat>
            <c:strRef>
              <c:f>Лист1!$A$2:$A$5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Удовлетворены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1006</c:v>
                </c:pt>
                <c:pt idx="1">
                  <c:v>58</c:v>
                </c:pt>
                <c:pt idx="2">
                  <c:v>88</c:v>
                </c:pt>
                <c:pt idx="3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E8-4320-85BA-D51F3DAF4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252684225562239"/>
          <c:y val="2.359801381350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22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21626251183730924"/>
                  <c:y val="3.2929234632464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45C81F07-2A91-4D38-977D-EBCE5ACE486F}" type="VALUE">
                      <a:rPr lang="en-US" sz="140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14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(75%)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CD-426A-AD1F-A3295FA29DA1}"/>
                </c:ext>
                <c:ext xmlns:c15="http://schemas.microsoft.com/office/drawing/2012/chart" uri="{CE6537A1-D6FC-4f65-9D91-7224C49458BB}">
                  <c15:layout>
                    <c:manualLayout>
                      <c:w val="0.26165644293491197"/>
                      <c:h val="0.219308702652214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227680390009575"/>
                  <c:y val="-5.42363864534711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6716408E-1422-42F3-8588-8F81B2C6A6B4}" type="VALUE">
                      <a:rPr lang="en-US" sz="140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lang="en-US" sz="140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[ЗНАЧЕНИЕ]</a:t>
                    </a:fld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(25%)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CD-426A-AD1F-A3295FA29DA1}"/>
                </c:ext>
                <c:ext xmlns:c15="http://schemas.microsoft.com/office/drawing/2012/chart" uri="{CE6537A1-D6FC-4f65-9D91-7224C49458BB}">
                  <c15:layout>
                    <c:manualLayout>
                      <c:w val="0.23150569248919428"/>
                      <c:h val="0.2076866198407561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277,25 ставок</c:v>
                </c:pt>
                <c:pt idx="1">
                  <c:v>Свободно 59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277.25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18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0"/>
            <a:ext cx="1022513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ГБУЗ ГП№22 ДЗМ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03512" y="5445224"/>
            <a:ext cx="11737304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Вершининой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Лилии Геннадьевны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39" name="Шеврон 38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243408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711624" y="4154088"/>
            <a:ext cx="9480376" cy="2258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2021 году отмечен значительный рост числа обращений – прежде всего связанных с получением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QR-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кода (после вакцинации или перенесенной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и по вопросам самоизоляции в период повышенной заболеваемости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090930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58981" y="184860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255639" y="1868097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856923" y="186922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87356" y="185583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050575" y="1855831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842954" y="241660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26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00752" y="1838923"/>
            <a:ext cx="1549823" cy="179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 – всего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1017,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 обоснованных -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871622" y="296330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08211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153352" y="297032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639106" y="2952808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81079" y="240816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449289" y="240303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053509" y="241659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8567413" y="240816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34509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20" y="1580381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056254" y="1396135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69813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188252" y="143215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619301" y="143215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77" y="1603457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87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41" y="1603457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20" y="1598524"/>
            <a:ext cx="482150" cy="48215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0007572" y="1838923"/>
            <a:ext cx="1273003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023073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959" y="1598524"/>
            <a:ext cx="482150" cy="482150"/>
          </a:xfrm>
          <a:prstGeom prst="rect">
            <a:avLst/>
          </a:prstGeom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0119011" y="241659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0236497" y="2961525"/>
            <a:ext cx="879811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121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2024" y="-126691"/>
            <a:ext cx="12192000" cy="6984775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016385307"/>
              </p:ext>
            </p:extLst>
          </p:nvPr>
        </p:nvGraphicFramePr>
        <p:xfrm>
          <a:off x="555798" y="-234598"/>
          <a:ext cx="8128000" cy="516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67408" y="2124735"/>
            <a:ext cx="531388" cy="512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695325" y="1454844"/>
            <a:ext cx="7848947" cy="647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Динамика результатов опросов удовлетворенности посещением поликлиники, тыс.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939903661"/>
              </p:ext>
            </p:extLst>
          </p:nvPr>
        </p:nvGraphicFramePr>
        <p:xfrm>
          <a:off x="473696" y="5040147"/>
          <a:ext cx="1805880" cy="134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Заголовок 1"/>
          <p:cNvSpPr txBox="1">
            <a:spLocks/>
          </p:cNvSpPr>
          <p:nvPr/>
        </p:nvSpPr>
        <p:spPr>
          <a:xfrm>
            <a:off x="830788" y="5490410"/>
            <a:ext cx="1160756" cy="440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1325 </a:t>
            </a:r>
            <a:endParaRPr lang="ru-RU" sz="12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ответов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23592" y="5120315"/>
            <a:ext cx="117045" cy="117045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23592" y="5453533"/>
            <a:ext cx="117045" cy="11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37077" y="5787049"/>
            <a:ext cx="117045" cy="1170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23591" y="6120267"/>
            <a:ext cx="117045" cy="1170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67608" y="5085184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80,1%)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570211" y="5419508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Скорее не 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(7,9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567608" y="5735935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удовлетворены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(7,5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567608" y="6070259"/>
            <a:ext cx="7848947" cy="183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Затрудняются с ответом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(4,5%)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967416" y="1486123"/>
            <a:ext cx="2529259" cy="286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967416" y="1974279"/>
            <a:ext cx="2529259" cy="2679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Проведено приемов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985 253</a:t>
            </a:r>
            <a:endParaRPr lang="ru-RU" sz="18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Отправлено анкет пациентам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2000 (2%)</a:t>
            </a:r>
            <a:endParaRPr lang="ru-RU" sz="18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Получено анкет </a:t>
            </a:r>
          </a:p>
          <a:p>
            <a:pPr algn="ctr"/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1325 (66,3 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%)</a:t>
            </a:r>
            <a:endParaRPr lang="ru-RU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200456" y="2492896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200456" y="3501008"/>
            <a:ext cx="0" cy="288032"/>
          </a:xfrm>
          <a:prstGeom prst="straightConnector1">
            <a:avLst/>
          </a:prstGeom>
          <a:ln w="25400">
            <a:solidFill>
              <a:srgbClr val="49BE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967416" y="1486123"/>
            <a:ext cx="0" cy="2806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1426235" y="2268751"/>
            <a:ext cx="524853" cy="36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085064" y="2268751"/>
            <a:ext cx="515952" cy="36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2733350" y="2234847"/>
            <a:ext cx="506852" cy="402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230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387284" y="2272811"/>
            <a:ext cx="505480" cy="364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145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4062513" y="2348880"/>
            <a:ext cx="505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115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679031" y="2268751"/>
            <a:ext cx="675229" cy="512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447927" y="2420888"/>
            <a:ext cx="505197" cy="21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121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29489" y="2124735"/>
            <a:ext cx="643276" cy="656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672765" y="2435879"/>
            <a:ext cx="719379" cy="345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392144" y="2454861"/>
            <a:ext cx="576838" cy="326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8112224" y="2492895"/>
            <a:ext cx="432048" cy="396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</a:t>
            </a:r>
            <a:endParaRPr lang="ru-RU" sz="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95325" y="693291"/>
            <a:ext cx="10515600" cy="647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 опроса пациентов в 2021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407368" y="1556792"/>
            <a:ext cx="5832648" cy="4464495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Рентгенкомплексы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11 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28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10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ЭКГ аппараты                    29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90865" y="18864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123538" y="493866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831132"/>
            <a:ext cx="5400600" cy="43341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равматолого-ортопедический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ефрологический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ериатрический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88686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2021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 было принято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127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91463829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18960091"/>
              </p:ext>
            </p:extLst>
          </p:nvPr>
        </p:nvGraphicFramePr>
        <p:xfrm>
          <a:off x="4820213" y="145676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17804658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336,25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6006" y="259020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361,25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212,00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879976" y="1412776"/>
            <a:ext cx="6192688" cy="477991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День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борьбы с глаукомой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инвалидов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по борьбе с сахарным диабетом</a:t>
            </a: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56303" y="-172929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30410" y="1090930"/>
            <a:ext cx="1809288" cy="5650438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215941" y="1090930"/>
            <a:ext cx="1770442" cy="5650437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5935718" y="1732549"/>
            <a:ext cx="2504082" cy="500882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988198" y="2444851"/>
            <a:ext cx="220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Сохранение доступности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мед. </a:t>
            </a:r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 в период высокой заболеваемости </a:t>
            </a:r>
            <a:r>
              <a:rPr lang="en-US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78184" y="3274082"/>
            <a:ext cx="2650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дежурного врача общей практики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78184" y="4092392"/>
            <a:ext cx="27415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записи 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терапевтам сохраняется (несмотря на активное вовлечение врачей в мобильные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ковид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-бригады и амбулаторный КТ-центр) </a:t>
            </a:r>
          </a:p>
          <a:p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записи к специалистам 1-го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сохраняется на высоком уровне в период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569751" y="1163111"/>
            <a:ext cx="1244007" cy="1201901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57" y="1212169"/>
            <a:ext cx="830862" cy="9190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544273" y="1345865"/>
            <a:ext cx="1800200" cy="5530641"/>
            <a:chOff x="7257168" y="1100084"/>
            <a:chExt cx="2209685" cy="578311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504419"/>
              <a:ext cx="2052228" cy="5225572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257168" y="3099732"/>
              <a:ext cx="2052228" cy="2606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Продолжение работы выделенного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врача для пациентов со множественными хроническими заболеваниями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службы патронажного ухода за маломобильными пациентами</a:t>
              </a: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399595" y="5628071"/>
              <a:ext cx="2067258" cy="1255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5035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пациентов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врачей</a:t>
              </a:r>
            </a:p>
            <a:p>
              <a:r>
                <a:rPr lang="ru-RU" sz="16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медсестер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01440" cy="2016238"/>
              <a:chOff x="7298916" y="1100084"/>
              <a:chExt cx="2001440" cy="2016238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01440" cy="675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Работа </a:t>
                </a:r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133" y="1100085"/>
                <a:ext cx="1301409" cy="1064427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59718" y="173254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1594" y="2515093"/>
            <a:ext cx="189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9336" y="3162902"/>
            <a:ext cx="22422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информации, мед. посту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кабинете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дежурного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090930"/>
            <a:ext cx="1240682" cy="1274082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7896" y="1278920"/>
            <a:ext cx="1242810" cy="1120965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10445583" y="1789423"/>
            <a:ext cx="1633575" cy="492079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мобильных </a:t>
            </a:r>
            <a:r>
              <a:rPr lang="ru-RU" dirty="0" err="1" smtClean="0">
                <a:solidFill>
                  <a:schemeClr val="tx1"/>
                </a:solidFill>
              </a:rPr>
              <a:t>ковид</a:t>
            </a:r>
            <a:r>
              <a:rPr lang="ru-RU" dirty="0" smtClean="0">
                <a:solidFill>
                  <a:schemeClr val="tx1"/>
                </a:solidFill>
              </a:rPr>
              <a:t>-бригад и врачей в АКТЦ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2375303" y="68585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40759" y="1083899"/>
            <a:ext cx="10913491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87405" y="131331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37055" y="131331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78147" y="131331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47412" y="1324010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55175" y="1316930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29825" y="132618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475" y="131331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29125" y="133901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22889" y="132401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92154" y="137991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2591" y="2278665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181688" y="1828068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484 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280448" y="1854969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725163" y="1814808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00518" y="1809278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357202" y="1864933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152374" y="2767062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38034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(12799 человека старше трудоспособного возраста)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97502" y="3479924"/>
            <a:ext cx="1611527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704825" y="2753845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48 000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(16176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32896" y="2749977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32 212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(10856 человека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49105" y="2793353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33065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(11144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329211" y="2744829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33280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(11215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213328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60796539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" y="1551480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5" y="267436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0" y="2719422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9901950" y="1325983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0014091" y="135034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22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944455" y="1859479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378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9909317" y="2767062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28 737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(9706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2021 году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снизилась в периоды повышения заболеваемости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99786884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64850" y="4728840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en-US" sz="3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целевой </a:t>
            </a:r>
            <a:endParaRPr lang="ru-RU" sz="1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735835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857" y="475476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90,3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 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 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68336" y="467274"/>
            <a:ext cx="6840835" cy="541655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2021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8" y="332656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72329521"/>
              </p:ext>
            </p:extLst>
          </p:nvPr>
        </p:nvGraphicFramePr>
        <p:xfrm>
          <a:off x="6816079" y="1206632"/>
          <a:ext cx="4790923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2182374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985253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2021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90652200"/>
              </p:ext>
            </p:extLst>
          </p:nvPr>
        </p:nvGraphicFramePr>
        <p:xfrm>
          <a:off x="4871864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948071516"/>
              </p:ext>
            </p:extLst>
          </p:nvPr>
        </p:nvGraphicFramePr>
        <p:xfrm>
          <a:off x="8255915" y="2996952"/>
          <a:ext cx="3159861" cy="302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705078600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10190" y="4134574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7310" y="245802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22475" y="2862900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2485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22475" y="4976129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51028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51028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2485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9744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3983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1155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3554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от 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 19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2021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404664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29479"/>
              </p:ext>
            </p:extLst>
          </p:nvPr>
        </p:nvGraphicFramePr>
        <p:xfrm>
          <a:off x="5663952" y="1844824"/>
          <a:ext cx="6192688" cy="4368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" y="1467771"/>
            <a:ext cx="720413" cy="720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3" y="1529380"/>
            <a:ext cx="665148" cy="6651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" y="1620171"/>
            <a:ext cx="720413" cy="720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93" y="1681780"/>
            <a:ext cx="665148" cy="6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21375" y="1739596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8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63951" y="1727865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234197" y="308811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76107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31153" y="3999476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9517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055021" y="3292738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29668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08168" y="3626399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9117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394999" y="4215155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7749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3318512" y="3246144"/>
            <a:ext cx="720081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751295" y="332884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542156" y="4028451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311553" y="379329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123145" y="4425493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7878" y="3988860"/>
            <a:ext cx="303476" cy="1694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31702" y="3753035"/>
            <a:ext cx="303476" cy="19302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098093"/>
            <a:ext cx="303476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4271031"/>
            <a:ext cx="303476" cy="14122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4873123"/>
            <a:ext cx="303476" cy="810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4660223"/>
            <a:ext cx="303476" cy="1023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480100"/>
            <a:ext cx="303476" cy="1203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4975081"/>
            <a:ext cx="303476" cy="708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5087312"/>
            <a:ext cx="303476" cy="595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5292422"/>
            <a:ext cx="303476" cy="3908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 rot="16200000">
            <a:off x="2958340" y="282846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 rot="16200000">
            <a:off x="4743866" y="3397695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28347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 rot="16200000">
            <a:off x="6561339" y="3622462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12744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 rot="16200000">
            <a:off x="8313252" y="3454226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4311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 rot="16200000">
            <a:off x="10129550" y="4185340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5659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 rot="16200000">
            <a:off x="2958341" y="2880068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81982</a:t>
            </a: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1109</Words>
  <Application>Microsoft Office PowerPoint</Application>
  <PresentationFormat>Широкоэкранный</PresentationFormat>
  <Paragraphs>351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Тема Office</vt:lpstr>
      <vt:lpstr>Годовой отчет ГБУЗ ГП№22 ДЗМ</vt:lpstr>
      <vt:lpstr>Основные показатели</vt:lpstr>
      <vt:lpstr>Презентация PowerPoint</vt:lpstr>
      <vt:lpstr>Посещения поликлиники в 2021 году 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Основные показатели. Инвалиды  и участники ВОВ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Презентация PowerPoint</vt:lpstr>
      <vt:lpstr>Оборудование поликлиники</vt:lpstr>
      <vt:lpstr>Медицинские организации оказывают помощь по различным профилям</vt:lpstr>
      <vt:lpstr>Кадры 2021 года</vt:lpstr>
      <vt:lpstr>Участие в массовых акциях</vt:lpstr>
      <vt:lpstr>Мероприятия в поликлиниках, реализованные в 2021 году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OMO</cp:lastModifiedBy>
  <cp:revision>277</cp:revision>
  <cp:lastPrinted>2022-01-10T12:44:04Z</cp:lastPrinted>
  <dcterms:created xsi:type="dcterms:W3CDTF">2019-02-11T07:19:05Z</dcterms:created>
  <dcterms:modified xsi:type="dcterms:W3CDTF">2022-01-14T11:58:50Z</dcterms:modified>
</cp:coreProperties>
</file>